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60" r:id="rId5"/>
    <p:sldId id="261" r:id="rId6"/>
    <p:sldId id="262" r:id="rId7"/>
    <p:sldId id="263" r:id="rId8"/>
    <p:sldId id="264" r:id="rId9"/>
    <p:sldId id="278" r:id="rId10"/>
    <p:sldId id="265" r:id="rId11"/>
    <p:sldId id="266" r:id="rId12"/>
    <p:sldId id="267" r:id="rId13"/>
    <p:sldId id="268" r:id="rId14"/>
    <p:sldId id="269" r:id="rId15"/>
    <p:sldId id="270" r:id="rId16"/>
    <p:sldId id="272" r:id="rId17"/>
    <p:sldId id="273" r:id="rId18"/>
    <p:sldId id="275" r:id="rId19"/>
    <p:sldId id="276" r:id="rId20"/>
    <p:sldId id="277" r:id="rId2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96" y="-13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D8E8FD47-8565-48E5-9891-CA6C841F6D4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8E8FD47-8565-48E5-9891-CA6C841F6D4B}"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D8E8FD47-8565-48E5-9891-CA6C841F6D4B}"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95D75C5D-F3FE-40FC-B3CB-C233B85747F1}" type="datetimeFigureOut">
              <a:rPr lang="ru-RU" smtClean="0"/>
              <a:pPr/>
              <a:t>19.01.2022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8E8FD47-8565-48E5-9891-CA6C841F6D4B}"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5D75C5D-F3FE-40FC-B3CB-C233B85747F1}" type="datetimeFigureOut">
              <a:rPr lang="ru-RU" smtClean="0"/>
              <a:pPr/>
              <a:t>19.01.2022</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8E8FD47-8565-48E5-9891-CA6C841F6D4B}"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331640" y="764705"/>
            <a:ext cx="7126560" cy="2448271"/>
          </a:xfrm>
        </p:spPr>
        <p:txBody>
          <a:bodyPr>
            <a:noAutofit/>
          </a:bodyPr>
          <a:lstStyle/>
          <a:p>
            <a:pPr algn="ctr"/>
            <a:r>
              <a:rPr lang="ru-RU" sz="2000" b="1" dirty="0"/>
              <a:t>Муниципальное бюджетное общеобразовательное учреждение</a:t>
            </a:r>
            <a:r>
              <a:rPr lang="ru-RU" sz="2000" dirty="0"/>
              <a:t/>
            </a:r>
            <a:br>
              <a:rPr lang="ru-RU" sz="2000" dirty="0"/>
            </a:br>
            <a:r>
              <a:rPr lang="ru-RU" sz="2000" b="1" dirty="0"/>
              <a:t>основная общеобразовательная школа  № 12 станицы Дербентской</a:t>
            </a:r>
            <a:r>
              <a:rPr lang="ru-RU" sz="2000" dirty="0"/>
              <a:t/>
            </a:r>
            <a:br>
              <a:rPr lang="ru-RU" sz="2000" dirty="0"/>
            </a:br>
            <a:r>
              <a:rPr lang="ru-RU" sz="2000" b="1" dirty="0"/>
              <a:t>муниципального образования Северский район имени войскового полковника Черноморского казачьего войска</a:t>
            </a:r>
            <a:r>
              <a:rPr lang="ru-RU" sz="2000" dirty="0"/>
              <a:t/>
            </a:r>
            <a:br>
              <a:rPr lang="ru-RU" sz="2000" dirty="0"/>
            </a:br>
            <a:r>
              <a:rPr lang="ru-RU" sz="2000" b="1" dirty="0"/>
              <a:t> </a:t>
            </a:r>
            <a:r>
              <a:rPr lang="ru-RU" sz="2000" b="1" dirty="0" err="1"/>
              <a:t>Тиховского</a:t>
            </a:r>
            <a:r>
              <a:rPr lang="ru-RU" sz="2000" b="1" dirty="0"/>
              <a:t> Льва Лукьяновича</a:t>
            </a:r>
            <a:r>
              <a:rPr lang="ru-RU" sz="2000" dirty="0"/>
              <a:t/>
            </a:r>
            <a:br>
              <a:rPr lang="ru-RU" sz="2000" dirty="0"/>
            </a:br>
            <a:endParaRPr lang="ru-RU" sz="2000" dirty="0"/>
          </a:p>
        </p:txBody>
      </p:sp>
      <p:sp>
        <p:nvSpPr>
          <p:cNvPr id="3" name="Подзаголовок 2"/>
          <p:cNvSpPr>
            <a:spLocks noGrp="1"/>
          </p:cNvSpPr>
          <p:nvPr>
            <p:ph type="subTitle" idx="1"/>
          </p:nvPr>
        </p:nvSpPr>
        <p:spPr>
          <a:xfrm>
            <a:off x="611560" y="3429000"/>
            <a:ext cx="8064896" cy="3096344"/>
          </a:xfrm>
        </p:spPr>
        <p:txBody>
          <a:bodyPr>
            <a:noAutofit/>
          </a:bodyPr>
          <a:lstStyle/>
          <a:p>
            <a:r>
              <a:rPr lang="ru-RU" sz="2000" b="1" dirty="0">
                <a:solidFill>
                  <a:schemeClr val="tx1"/>
                </a:solidFill>
              </a:rPr>
              <a:t>«Использование современных образовательных и информационных </a:t>
            </a:r>
            <a:r>
              <a:rPr lang="ru-RU" sz="2000" b="1" dirty="0" smtClean="0">
                <a:solidFill>
                  <a:schemeClr val="tx1"/>
                </a:solidFill>
              </a:rPr>
              <a:t>технологий</a:t>
            </a:r>
          </a:p>
          <a:p>
            <a:r>
              <a:rPr lang="ru-RU" sz="2000" b="1" dirty="0" smtClean="0">
                <a:solidFill>
                  <a:schemeClr val="tx1"/>
                </a:solidFill>
              </a:rPr>
              <a:t> </a:t>
            </a:r>
            <a:r>
              <a:rPr lang="ru-RU" sz="2000" b="1" dirty="0" smtClean="0">
                <a:solidFill>
                  <a:schemeClr val="tx1"/>
                </a:solidFill>
              </a:rPr>
              <a:t>на уроках русского языка и литературы»</a:t>
            </a:r>
            <a:r>
              <a:rPr lang="ru-RU" sz="2000" dirty="0" smtClean="0">
                <a:solidFill>
                  <a:schemeClr val="tx1"/>
                </a:solidFill>
              </a:rPr>
              <a:t>   </a:t>
            </a:r>
          </a:p>
          <a:p>
            <a:r>
              <a:rPr lang="ru-RU" sz="2000" b="1" dirty="0">
                <a:solidFill>
                  <a:schemeClr val="tx1"/>
                </a:solidFill>
              </a:rPr>
              <a:t>	</a:t>
            </a:r>
            <a:endParaRPr lang="ru-RU" sz="2000" dirty="0">
              <a:solidFill>
                <a:schemeClr val="tx1"/>
              </a:solidFill>
            </a:endParaRPr>
          </a:p>
          <a:p>
            <a:r>
              <a:rPr lang="ru-RU" sz="2000" b="1" dirty="0">
                <a:solidFill>
                  <a:schemeClr val="tx1"/>
                </a:solidFill>
              </a:rPr>
              <a:t>                                                                      Подготовила:</a:t>
            </a:r>
            <a:endParaRPr lang="ru-RU" sz="2000" dirty="0">
              <a:solidFill>
                <a:schemeClr val="tx1"/>
              </a:solidFill>
            </a:endParaRPr>
          </a:p>
          <a:p>
            <a:r>
              <a:rPr lang="ru-RU" sz="2000" b="1" dirty="0">
                <a:solidFill>
                  <a:schemeClr val="tx1"/>
                </a:solidFill>
              </a:rPr>
              <a:t>                  </a:t>
            </a:r>
            <a:r>
              <a:rPr lang="ru-RU" sz="2000" b="1" dirty="0" smtClean="0">
                <a:solidFill>
                  <a:schemeClr val="tx1"/>
                </a:solidFill>
              </a:rPr>
              <a:t>                 учитель </a:t>
            </a:r>
            <a:r>
              <a:rPr lang="ru-RU" sz="2000" b="1" dirty="0">
                <a:solidFill>
                  <a:schemeClr val="tx1"/>
                </a:solidFill>
              </a:rPr>
              <a:t>русского языка и литературы</a:t>
            </a:r>
            <a:endParaRPr lang="ru-RU" sz="2000" dirty="0">
              <a:solidFill>
                <a:schemeClr val="tx1"/>
              </a:solidFill>
            </a:endParaRPr>
          </a:p>
          <a:p>
            <a:r>
              <a:rPr lang="ru-RU" sz="2000" b="1" dirty="0">
                <a:solidFill>
                  <a:schemeClr val="tx1"/>
                </a:solidFill>
              </a:rPr>
              <a:t>                          </a:t>
            </a:r>
            <a:r>
              <a:rPr lang="ru-RU" sz="2000" b="1" dirty="0" smtClean="0">
                <a:solidFill>
                  <a:schemeClr val="tx1"/>
                </a:solidFill>
              </a:rPr>
              <a:t>            </a:t>
            </a:r>
            <a:r>
              <a:rPr lang="ru-RU" sz="2000" b="1" dirty="0" err="1">
                <a:solidFill>
                  <a:schemeClr val="tx1"/>
                </a:solidFill>
              </a:rPr>
              <a:t>Сулименко</a:t>
            </a:r>
            <a:r>
              <a:rPr lang="ru-RU" sz="2000" b="1" dirty="0">
                <a:solidFill>
                  <a:schemeClr val="tx1"/>
                </a:solidFill>
              </a:rPr>
              <a:t> Ирина </a:t>
            </a:r>
            <a:r>
              <a:rPr lang="ru-RU" sz="2000" b="1" dirty="0" smtClean="0">
                <a:solidFill>
                  <a:schemeClr val="tx1"/>
                </a:solidFill>
              </a:rPr>
              <a:t>Анатольевна</a:t>
            </a:r>
          </a:p>
          <a:p>
            <a:r>
              <a:rPr lang="ru-RU" sz="2000" b="1" dirty="0" smtClean="0"/>
              <a:t>Ст. </a:t>
            </a:r>
            <a:r>
              <a:rPr lang="ru-RU" sz="2000" b="1" dirty="0" err="1" smtClean="0"/>
              <a:t>Дербентская,Северский</a:t>
            </a:r>
            <a:r>
              <a:rPr lang="ru-RU" sz="2000" b="1" dirty="0" smtClean="0"/>
              <a:t> район, Краснодарский край</a:t>
            </a:r>
            <a:r>
              <a:rPr lang="ru-RU" sz="2000" b="1" dirty="0" smtClean="0">
                <a:solidFill>
                  <a:schemeClr val="tx1"/>
                </a:solidFill>
              </a:rPr>
              <a:t> </a:t>
            </a:r>
            <a:endParaRPr lang="ru-RU" sz="20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b="1" dirty="0"/>
              <a:t> </a:t>
            </a:r>
            <a:r>
              <a:rPr lang="ru-RU" sz="2400" b="1" dirty="0" smtClean="0"/>
              <a:t>            «</a:t>
            </a:r>
            <a:r>
              <a:rPr lang="ru-RU" sz="2400" b="1" dirty="0"/>
              <a:t>Приохотить» ученика к учению гораздо</a:t>
            </a:r>
            <a:r>
              <a:rPr lang="ru-RU" sz="2400" dirty="0"/>
              <a:t/>
            </a:r>
            <a:br>
              <a:rPr lang="ru-RU" sz="2400" dirty="0"/>
            </a:br>
            <a:r>
              <a:rPr lang="ru-RU" sz="2400" b="1" dirty="0"/>
              <a:t>	более достойная задача учителя, чем</a:t>
            </a:r>
            <a:r>
              <a:rPr lang="ru-RU" sz="2400" dirty="0"/>
              <a:t/>
            </a:r>
            <a:br>
              <a:rPr lang="ru-RU" sz="2400" dirty="0"/>
            </a:br>
            <a:r>
              <a:rPr lang="ru-RU" sz="2400" b="1" dirty="0"/>
              <a:t>	«приневолить» его.</a:t>
            </a:r>
            <a:r>
              <a:rPr lang="ru-RU" sz="2400" dirty="0"/>
              <a:t/>
            </a:r>
            <a:br>
              <a:rPr lang="ru-RU" sz="2400" dirty="0"/>
            </a:br>
            <a:r>
              <a:rPr lang="ru-RU" sz="2400" b="1" dirty="0"/>
              <a:t>	</a:t>
            </a:r>
            <a:r>
              <a:rPr lang="ru-RU" sz="2400" b="1" dirty="0" smtClean="0"/>
              <a:t>                                                    К.Д.Ушинский</a:t>
            </a:r>
            <a:endParaRPr lang="ru-RU" sz="2400" dirty="0"/>
          </a:p>
        </p:txBody>
      </p:sp>
      <p:sp>
        <p:nvSpPr>
          <p:cNvPr id="3" name="Содержимое 2"/>
          <p:cNvSpPr>
            <a:spLocks noGrp="1"/>
          </p:cNvSpPr>
          <p:nvPr>
            <p:ph idx="1"/>
          </p:nvPr>
        </p:nvSpPr>
        <p:spPr/>
        <p:txBody>
          <a:bodyPr>
            <a:normAutofit/>
          </a:bodyPr>
          <a:lstStyle/>
          <a:p>
            <a:r>
              <a:rPr lang="ru-RU" dirty="0" smtClean="0"/>
              <a:t>        Современная </a:t>
            </a:r>
            <a:r>
              <a:rPr lang="ru-RU" dirty="0"/>
              <a:t>школа должна научить учащихся добывать информацию из различных источников, включая информационные, привить навыки их критического анализа и сформировать </a:t>
            </a:r>
            <a:r>
              <a:rPr lang="ru-RU" dirty="0" err="1"/>
              <a:t>компетентностные</a:t>
            </a:r>
            <a:r>
              <a:rPr lang="ru-RU" dirty="0"/>
              <a:t> умения применять полученные  информацию и умения на практике</a:t>
            </a:r>
            <a:r>
              <a:rPr lang="ru-RU" dirty="0" smtClean="0"/>
              <a:t>.</a:t>
            </a:r>
            <a:r>
              <a:rPr lang="ru-RU" dirty="0"/>
              <a:t> Очень важную роль при </a:t>
            </a:r>
            <a:r>
              <a:rPr lang="ru-RU" dirty="0" err="1"/>
              <a:t>компетентностном</a:t>
            </a:r>
            <a:r>
              <a:rPr lang="ru-RU" dirty="0"/>
              <a:t> обучении играет выбор учителем современных педагогических технологий. </a:t>
            </a:r>
          </a:p>
          <a:p>
            <a:endParaRPr lang="ru-RU" dirty="0"/>
          </a:p>
          <a:p>
            <a:endParaRPr lang="ru-RU"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dirty="0" smtClean="0">
                <a:latin typeface="+mj-lt"/>
              </a:rPr>
              <a:t>       Развитие </a:t>
            </a:r>
            <a:r>
              <a:rPr lang="ru-RU" dirty="0">
                <a:latin typeface="+mj-lt"/>
              </a:rPr>
              <a:t>образовательных процессов в современном обществе, большой опыт педагогических инноваций, позволили  определиться  в выборе технологий, наиболее подходящих для обучения школьников русскому языку и литературе</a:t>
            </a:r>
            <a:r>
              <a:rPr lang="ru-RU" dirty="0" smtClean="0">
                <a:latin typeface="+mj-lt"/>
              </a:rPr>
              <a:t>.</a:t>
            </a:r>
          </a:p>
          <a:p>
            <a:r>
              <a:rPr lang="ru-RU" dirty="0" smtClean="0">
                <a:latin typeface="+mj-lt"/>
                <a:ea typeface="Calibri" pitchFamily="34" charset="0"/>
                <a:cs typeface="Times New Roman" pitchFamily="18" charset="0"/>
              </a:rPr>
              <a:t>      Грамотное </a:t>
            </a:r>
            <a:r>
              <a:rPr lang="ru-RU" dirty="0" smtClean="0">
                <a:latin typeface="+mj-lt"/>
                <a:ea typeface="Calibri" pitchFamily="34" charset="0"/>
                <a:cs typeface="Times New Roman" pitchFamily="18" charset="0"/>
              </a:rPr>
              <a:t>использование педагогических технологий в учебной деятельности делают уроки  интересными, динамичными, повышают их плотность. Большое место на уроках русского языка и литературы  отвожу   </a:t>
            </a:r>
            <a:r>
              <a:rPr lang="ru-RU" b="1" dirty="0" smtClean="0">
                <a:latin typeface="+mj-lt"/>
                <a:ea typeface="Calibri" pitchFamily="34" charset="0"/>
                <a:cs typeface="Times New Roman" pitchFamily="18" charset="0"/>
              </a:rPr>
              <a:t>технологии проблемного  обучения.</a:t>
            </a:r>
            <a:endParaRPr lang="ru-RU" dirty="0">
              <a:latin typeface="+mj-lt"/>
            </a:endParaRPr>
          </a:p>
          <a:p>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r>
              <a:rPr lang="ru-RU" sz="2000" dirty="0"/>
              <a:t> </a:t>
            </a:r>
            <a:r>
              <a:rPr lang="ru-RU" sz="2000" dirty="0" smtClean="0"/>
              <a:t>          Педагогическая </a:t>
            </a:r>
            <a:r>
              <a:rPr lang="ru-RU" sz="2000" dirty="0"/>
              <a:t>проблемная ситуация создается с помощью активизирующих действий, вопросов учителя, подчеркивающих новизну, важность, красоту и другие отличительные качества объекта познания. Проблемные ситуации могут создаваться на всех этапах процесса обучения: при объяснении, закреплении, контроле. Реализуя проблемное обучение на уроках литературы, мы часто выбираем такую форму как диспут или кульминацию занятия строим на элементах дискуссии, которые вводятся путем сопоставления нескольких произведений по одной и той же </a:t>
            </a:r>
            <a:r>
              <a:rPr lang="ru-RU" sz="2000" dirty="0" smtClean="0"/>
              <a:t>теме.</a:t>
            </a:r>
          </a:p>
          <a:p>
            <a:r>
              <a:rPr lang="ru-RU" sz="2000" dirty="0" smtClean="0"/>
              <a:t>            Например</a:t>
            </a:r>
            <a:r>
              <a:rPr lang="ru-RU" sz="2000" dirty="0" smtClean="0"/>
              <a:t>, в 9 классе сравниваем описание города из комедии Н.В.Гоголя «Ревизор» и из поэмы «Мертвые души». </a:t>
            </a:r>
            <a:r>
              <a:rPr lang="ru-RU" sz="2000" dirty="0"/>
              <a:t>И неважно, что не всегда ребята на таких уроках приходят к единому мнению, главное, что они думают, переживают, отстаивают свои точки зрения, а значит — творят.</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lnSpcReduction="10000"/>
          </a:bodyPr>
          <a:lstStyle/>
          <a:p>
            <a:r>
              <a:rPr lang="ru-RU" dirty="0" smtClean="0"/>
              <a:t>          Опыт </a:t>
            </a:r>
            <a:r>
              <a:rPr lang="ru-RU" dirty="0"/>
              <a:t>подтверждает: учащимся гораздо интереснее работать над поставленной проблемой. Кроме того – они самостоятельно с увлечением прорабатывают текст, ищут ответы на поставленный вопрос, формируют собственную точку зрению на литературную ситуацию</a:t>
            </a:r>
            <a:r>
              <a:rPr lang="ru-RU" dirty="0" smtClean="0"/>
              <a:t>.</a:t>
            </a:r>
          </a:p>
          <a:p>
            <a:pPr lvl="0" algn="just"/>
            <a:r>
              <a:rPr lang="ru-RU" dirty="0" smtClean="0"/>
              <a:t>Например: Что и почему любит поэт  в	облике	Петербурга?</a:t>
            </a:r>
          </a:p>
          <a:p>
            <a:pPr algn="just"/>
            <a:r>
              <a:rPr lang="ru-RU" dirty="0" smtClean="0"/>
              <a:t>(По вступлению к поэме «Медный всадник».)</a:t>
            </a:r>
          </a:p>
          <a:p>
            <a:pPr lvl="0"/>
            <a:r>
              <a:rPr lang="ru-RU" dirty="0" smtClean="0"/>
              <a:t>Какие человеческие качества воспевает Лермонтов в образе купца Калашникова?</a:t>
            </a:r>
          </a:p>
          <a:p>
            <a:endParaRPr lang="ru-RU"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Содержимое 2"/>
          <p:cNvSpPr>
            <a:spLocks noGrp="1"/>
          </p:cNvSpPr>
          <p:nvPr>
            <p:ph idx="1"/>
          </p:nvPr>
        </p:nvSpPr>
        <p:spPr>
          <a:xfrm>
            <a:off x="457200" y="1052736"/>
            <a:ext cx="8229600" cy="5328592"/>
          </a:xfrm>
        </p:spPr>
        <p:txBody>
          <a:bodyPr>
            <a:noAutofit/>
          </a:bodyPr>
          <a:lstStyle/>
          <a:p>
            <a:endParaRPr lang="ru-RU" sz="2400" dirty="0" smtClean="0"/>
          </a:p>
          <a:p>
            <a:r>
              <a:rPr lang="ru-RU" sz="2400" dirty="0" smtClean="0"/>
              <a:t>             Мотивация </a:t>
            </a:r>
            <a:r>
              <a:rPr lang="ru-RU" sz="2400" dirty="0"/>
              <a:t>ученической деятельности создаётся за счёт использования </a:t>
            </a:r>
            <a:r>
              <a:rPr lang="ru-RU" sz="2400" b="1" dirty="0"/>
              <a:t>технологии сотрудничества</a:t>
            </a:r>
            <a:r>
              <a:rPr lang="ru-RU" sz="2400" dirty="0"/>
              <a:t>: групповой формы работы и работы в парах. Например, на уроке «Подготовка к сочинению – описанию по картине Игоря Эммануиловича Грабаря «Февральская лазурь» в 5 классе предлагаю групповую работу с рабочими материалами по подбору лексики, составление таблицы: объекты- характеристика объектов. Сначала ребята выполняли эту работу самостоятельно, затем консультанты проверяли качество ее выполнения у членов своей группы, результаты корректировались, а потом обсуждались в классе.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dirty="0" smtClean="0"/>
              <a:t>          На </a:t>
            </a:r>
            <a:r>
              <a:rPr lang="ru-RU" dirty="0"/>
              <a:t>другом уроке в 6 классе «Сочинение-описание по картине Николая Петровича Крымова «Зимний вечер» использовала работу в парах: из данных слов нужно было составить вступление (1 вариант), заключение (2 вариант). Пары обменивались листками с выполненными заданиями и проверяли, обсуждали выполненную товарищами работу.</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dirty="0" smtClean="0"/>
              <a:t>            Включение </a:t>
            </a:r>
            <a:r>
              <a:rPr lang="ru-RU" dirty="0"/>
              <a:t>в урок дидактических игр и игровых моментов делает процесс обучения интересным и занимательным, создаёт у учащихся бодрое рабочее настроение. Предотвращает преодоление трудностей в усвоении учебного материала. Этого помогают добиваться </a:t>
            </a:r>
            <a:r>
              <a:rPr lang="ru-RU" b="1" dirty="0"/>
              <a:t>игровые технологии</a:t>
            </a:r>
            <a:r>
              <a:rPr lang="ru-RU" b="1" dirty="0" smtClean="0"/>
              <a:t>.</a:t>
            </a:r>
            <a:r>
              <a:rPr lang="ru-RU" dirty="0"/>
              <a:t> Мне как учителю русского языка и литературы приходится почти каждый день решать задачу: как заинтересовать ребят?  Как сделать так, чтобы уроки не проходили однообразно и скучно? </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04664"/>
            <a:ext cx="8229600" cy="1442424"/>
          </a:xfrm>
        </p:spPr>
        <p:txBody>
          <a:bodyPr>
            <a:normAutofit fontScale="90000"/>
          </a:bodyPr>
          <a:lstStyle/>
          <a:p>
            <a:r>
              <a:rPr lang="ru-RU" sz="3100" b="1" i="1" dirty="0" smtClean="0"/>
              <a:t/>
            </a:r>
            <a:br>
              <a:rPr lang="ru-RU" sz="3100" b="1" i="1" dirty="0" smtClean="0"/>
            </a:br>
            <a:r>
              <a:rPr lang="ru-RU" sz="3100" b="1" i="1" dirty="0" smtClean="0"/>
              <a:t/>
            </a:r>
            <a:br>
              <a:rPr lang="ru-RU" sz="3100" b="1" i="1" dirty="0" smtClean="0"/>
            </a:br>
            <a:r>
              <a:rPr lang="ru-RU" sz="3100" b="1" i="1" dirty="0" smtClean="0"/>
              <a:t/>
            </a:r>
            <a:br>
              <a:rPr lang="ru-RU" sz="3100" b="1" i="1" dirty="0" smtClean="0"/>
            </a:br>
            <a:r>
              <a:rPr lang="ru-RU" sz="3100" b="1" i="1" dirty="0" smtClean="0"/>
              <a:t/>
            </a:r>
            <a:br>
              <a:rPr lang="ru-RU" sz="3100" b="1" i="1" dirty="0" smtClean="0"/>
            </a:br>
            <a:r>
              <a:rPr lang="ru-RU" sz="3100" b="1" i="1" dirty="0" smtClean="0"/>
              <a:t/>
            </a:r>
            <a:br>
              <a:rPr lang="ru-RU" sz="3100" b="1" i="1" dirty="0" smtClean="0"/>
            </a:br>
            <a:r>
              <a:rPr lang="ru-RU" sz="3100" b="1" i="1" dirty="0" smtClean="0"/>
              <a:t/>
            </a:r>
            <a:br>
              <a:rPr lang="ru-RU" sz="3100" b="1" i="1" dirty="0" smtClean="0"/>
            </a:br>
            <a:r>
              <a:rPr lang="ru-RU" sz="3100" b="1" i="1" dirty="0" smtClean="0"/>
              <a:t>Достоинства </a:t>
            </a:r>
            <a:r>
              <a:rPr lang="ru-RU" sz="3100" b="1" i="1" dirty="0" smtClean="0"/>
              <a:t>игры</a:t>
            </a:r>
            <a:r>
              <a:rPr lang="ru-RU" sz="3100" dirty="0" smtClean="0"/>
              <a:t/>
            </a:r>
            <a:br>
              <a:rPr lang="ru-RU" sz="3100" dirty="0" smtClean="0"/>
            </a:br>
            <a:r>
              <a:rPr lang="ru-RU" sz="3100" b="1" i="1" dirty="0" smtClean="0"/>
              <a:t>как педагогической технологии:</a:t>
            </a:r>
            <a:r>
              <a:rPr lang="ru-RU" dirty="0" smtClean="0"/>
              <a:t/>
            </a:r>
            <a:br>
              <a:rPr lang="ru-RU" dirty="0" smtClean="0"/>
            </a:br>
            <a:endParaRPr lang="ru-RU" dirty="0"/>
          </a:p>
        </p:txBody>
      </p:sp>
      <p:sp>
        <p:nvSpPr>
          <p:cNvPr id="3" name="Содержимое 2"/>
          <p:cNvSpPr>
            <a:spLocks noGrp="1"/>
          </p:cNvSpPr>
          <p:nvPr>
            <p:ph idx="1"/>
          </p:nvPr>
        </p:nvSpPr>
        <p:spPr/>
        <p:txBody>
          <a:bodyPr/>
          <a:lstStyle/>
          <a:p>
            <a:pPr lvl="0"/>
            <a:r>
              <a:rPr lang="ru-RU" dirty="0" smtClean="0"/>
              <a:t>активная </a:t>
            </a:r>
            <a:r>
              <a:rPr lang="ru-RU" dirty="0" smtClean="0"/>
              <a:t>включенность учащихся в обучение,</a:t>
            </a:r>
          </a:p>
          <a:p>
            <a:pPr lvl="0"/>
            <a:r>
              <a:rPr lang="ru-RU" dirty="0" smtClean="0"/>
              <a:t>высокая мотивация учения,</a:t>
            </a:r>
          </a:p>
          <a:p>
            <a:pPr lvl="0"/>
            <a:r>
              <a:rPr lang="ru-RU" dirty="0" smtClean="0"/>
              <a:t>прочность усваиваемых знаний,</a:t>
            </a:r>
          </a:p>
          <a:p>
            <a:pPr lvl="0"/>
            <a:r>
              <a:rPr lang="ru-RU" dirty="0" smtClean="0"/>
              <a:t>развитие умений решать практические задачи,</a:t>
            </a:r>
          </a:p>
          <a:p>
            <a:pPr lvl="0"/>
            <a:r>
              <a:rPr lang="ru-RU" dirty="0" smtClean="0"/>
              <a:t>развитие самостоятельности и творческого потенциала участников,</a:t>
            </a:r>
          </a:p>
          <a:p>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25000" lnSpcReduction="20000"/>
          </a:bodyPr>
          <a:lstStyle/>
          <a:p>
            <a:r>
              <a:rPr lang="ru-RU" sz="8600" dirty="0" smtClean="0"/>
              <a:t>         Вот </a:t>
            </a:r>
            <a:r>
              <a:rPr lang="ru-RU" sz="8600" dirty="0"/>
              <a:t>здесь на помощь  приходят уроки - игры, уроки - путешествия в страну «великого и могучего»  русского языка. </a:t>
            </a:r>
          </a:p>
          <a:p>
            <a:r>
              <a:rPr lang="ru-RU" sz="8600" dirty="0"/>
              <a:t>     Я убедилась, что на таких уроках ученики работают более активно. Особенно радует, что  те ученики, которые учатся неохотно, на таких уроках работают с большим увлечением. Если же урок построен в форме соревнования, то, естественно, у каждого учащегося возникает желание победить, а для этого они должны иметь хорошие </a:t>
            </a:r>
            <a:r>
              <a:rPr lang="ru-RU" sz="8600" dirty="0" smtClean="0"/>
              <a:t>знания. После </a:t>
            </a:r>
            <a:r>
              <a:rPr lang="ru-RU" sz="8600" dirty="0"/>
              <a:t>каждого подобного урока я слышу от детей фразу: </a:t>
            </a:r>
            <a:r>
              <a:rPr lang="ru-RU" sz="8600" dirty="0" smtClean="0"/>
              <a:t>«Давайте </a:t>
            </a:r>
            <a:r>
              <a:rPr lang="ru-RU" sz="8600" dirty="0"/>
              <a:t>ещё поиграем», что свидетельствует об успешности урока.</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a:bodyPr>
          <a:lstStyle/>
          <a:p>
            <a:r>
              <a:rPr lang="ru-RU" dirty="0"/>
              <a:t>    </a:t>
            </a:r>
            <a:r>
              <a:rPr lang="ru-RU" dirty="0" smtClean="0"/>
              <a:t>В своей работе использую </a:t>
            </a:r>
            <a:r>
              <a:rPr lang="ru-RU" dirty="0"/>
              <a:t>следующие виды дидактических игр:</a:t>
            </a:r>
          </a:p>
          <a:p>
            <a:r>
              <a:rPr lang="ru-RU" b="1" dirty="0"/>
              <a:t>1. Игры-упражнения.</a:t>
            </a:r>
            <a:r>
              <a:rPr lang="ru-RU" dirty="0"/>
              <a:t> Они совершенствуют познавательные способности учащихся, способствуют закреплению учебного материала, развивают умение применять его в новых условиях. Примеры игр-упражнений: кроссворды, ребусы, </a:t>
            </a:r>
            <a:r>
              <a:rPr lang="ru-RU" dirty="0" smtClean="0"/>
              <a:t>викторины.</a:t>
            </a:r>
            <a:endParaRPr lang="ru-RU"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ru-RU" b="1" dirty="0" smtClean="0"/>
              <a:t>Игра «Запятые</a:t>
            </a:r>
            <a:r>
              <a:rPr lang="ru-RU" b="1" dirty="0"/>
              <a:t>, не теряйтесь!»</a:t>
            </a:r>
            <a:endParaRPr lang="ru-RU" dirty="0"/>
          </a:p>
          <a:p>
            <a:r>
              <a:rPr lang="ru-RU" dirty="0"/>
              <a:t> Дан текст без запятых. </a:t>
            </a:r>
            <a:r>
              <a:rPr lang="ru-RU" dirty="0" smtClean="0"/>
              <a:t>Поставьте пропущенные знаки препинания</a:t>
            </a:r>
            <a:endParaRPr lang="ru-RU" dirty="0"/>
          </a:p>
          <a:p>
            <a:r>
              <a:rPr lang="ru-RU" b="1" dirty="0"/>
              <a:t>Игра </a:t>
            </a:r>
            <a:r>
              <a:rPr lang="ru-RU" b="1" dirty="0" smtClean="0"/>
              <a:t>«Корректор»</a:t>
            </a:r>
            <a:endParaRPr lang="ru-RU" dirty="0"/>
          </a:p>
          <a:p>
            <a:r>
              <a:rPr lang="ru-RU" dirty="0"/>
              <a:t> </a:t>
            </a:r>
            <a:r>
              <a:rPr lang="ru-RU" dirty="0" smtClean="0"/>
              <a:t>Найдите в тексте ошибки</a:t>
            </a:r>
          </a:p>
          <a:p>
            <a:r>
              <a:rPr lang="ru-RU" b="1" dirty="0"/>
              <a:t>Игра </a:t>
            </a:r>
            <a:r>
              <a:rPr lang="ru-RU" b="1" dirty="0" smtClean="0"/>
              <a:t>« ДА- НЕТ».</a:t>
            </a:r>
            <a:endParaRPr lang="ru-RU" dirty="0"/>
          </a:p>
          <a:p>
            <a:r>
              <a:rPr lang="ru-RU" dirty="0"/>
              <a:t>Хорошо подходит для </a:t>
            </a:r>
            <a:r>
              <a:rPr lang="ru-RU" dirty="0" smtClean="0"/>
              <a:t>обобщающего урока. Задаются </a:t>
            </a:r>
            <a:r>
              <a:rPr lang="ru-RU" dirty="0"/>
              <a:t>вопросы по теме. Учащиеся соглашаются либо не соглашаются с утверждениями учителя. </a:t>
            </a:r>
            <a:endParaRPr lang="ru-RU" dirty="0" smtClean="0"/>
          </a:p>
          <a:p>
            <a:r>
              <a:rPr lang="ru-RU" dirty="0" smtClean="0"/>
              <a:t>Например: Сложное предложение – это такое предложение, в котором одна грамматическая основа. (НЕТ) </a:t>
            </a:r>
            <a:endParaRPr lang="ru-RU" dirty="0"/>
          </a:p>
          <a:p>
            <a:endParaRPr lang="ru-RU"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r>
              <a:rPr lang="ru-RU" b="1" dirty="0" smtClean="0"/>
              <a:t> </a:t>
            </a:r>
            <a:r>
              <a:rPr lang="ru-RU" b="1" dirty="0"/>
              <a:t>Игры-соревнования.</a:t>
            </a:r>
            <a:r>
              <a:rPr lang="ru-RU" dirty="0"/>
              <a:t> Такие игры включают все виды дидактических игр. Учащиеся соревнуются, разделившись на команды. </a:t>
            </a:r>
            <a:endParaRPr lang="ru-RU" dirty="0" smtClean="0"/>
          </a:p>
          <a:p>
            <a:r>
              <a:rPr lang="ru-RU" b="1" dirty="0" smtClean="0"/>
              <a:t>Игра «Найди </a:t>
            </a:r>
            <a:r>
              <a:rPr lang="ru-RU" b="1" dirty="0"/>
              <a:t>пару»</a:t>
            </a:r>
            <a:endParaRPr lang="ru-RU" dirty="0"/>
          </a:p>
          <a:p>
            <a:r>
              <a:rPr lang="ru-RU" dirty="0"/>
              <a:t>   Соединить половинки сложных предложений. Выделить среди них главное и придаточное. Побеждает та команда, которая соберет больше предложений.</a:t>
            </a:r>
          </a:p>
          <a:p>
            <a:r>
              <a:rPr lang="ru-RU" dirty="0"/>
              <a:t>При проведении игры, связанной с соревнованиями команд, должен быть обеспечен контроль за ее результатами со стороны всего коллектива или выбранных лиц. Учет результатов соревнования должен быть открытым, ясным, справедливым.</a:t>
            </a:r>
          </a:p>
          <a:p>
            <a:endParaRPr lang="ru-RU" dirty="0"/>
          </a:p>
          <a:p>
            <a:endParaRPr lang="ru-RU"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r>
              <a:rPr lang="ru-RU" b="1" dirty="0" smtClean="0"/>
              <a:t>Игра «Аукцион</a:t>
            </a:r>
            <a:r>
              <a:rPr lang="ru-RU" b="1" dirty="0"/>
              <a:t>» </a:t>
            </a:r>
            <a:r>
              <a:rPr lang="ru-RU" dirty="0"/>
              <a:t>  Суть игры заключается в том, чтобы записать как можно больше  слов на определенное правило. Например, выставляется лот «Неодушевленные существительные». Победит тот, кто больше «предложит» слов на это правило.</a:t>
            </a:r>
          </a:p>
          <a:p>
            <a:r>
              <a:rPr lang="ru-RU" b="1" dirty="0" smtClean="0"/>
              <a:t>Игра «Четвертый лишний»</a:t>
            </a:r>
          </a:p>
          <a:p>
            <a:r>
              <a:rPr lang="ru-RU" dirty="0" smtClean="0"/>
              <a:t>Например : красивый, пушистый, белый, январский (Назовите четвёртый лишний, объясните свой выбор) Придумайте свой пример.</a:t>
            </a:r>
          </a:p>
          <a:p>
            <a:endParaRPr lang="ru-RU"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a:bodyPr>
          <a:lstStyle/>
          <a:p>
            <a:r>
              <a:rPr lang="ru-RU" dirty="0" smtClean="0"/>
              <a:t>        Ценность </a:t>
            </a:r>
            <a:r>
              <a:rPr lang="ru-RU" dirty="0" smtClean="0"/>
              <a:t>таких игр и приёмов заключается в том, что на их материале можно отрабатывать также скорость чтения, выразительность, развивать орфографическую зоркость и многое другое.</a:t>
            </a:r>
          </a:p>
          <a:p>
            <a:r>
              <a:rPr lang="ru-RU" dirty="0" smtClean="0"/>
              <a:t>         Важная </a:t>
            </a:r>
            <a:r>
              <a:rPr lang="ru-RU" dirty="0" smtClean="0"/>
              <a:t>роль состоит еще и в том, что они способствуют снятию напряжения и страха при письме у детей, чувствующих свою собственную несостоятельность, создает положительный эмоциональный настрой в ходе урока.</a:t>
            </a:r>
          </a:p>
          <a:p>
            <a:r>
              <a:rPr lang="ru-RU" dirty="0" smtClean="0"/>
              <a:t>        Ребенок </a:t>
            </a:r>
            <a:r>
              <a:rPr lang="ru-RU" dirty="0" smtClean="0"/>
              <a:t>с удовольствием выполняет любые задания и упражнения учителя. </a:t>
            </a:r>
            <a:endParaRPr lang="ru-RU"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ru-RU" dirty="0"/>
              <a:t> </a:t>
            </a:r>
            <a:r>
              <a:rPr lang="ru-RU" dirty="0" smtClean="0"/>
              <a:t>           Важным </a:t>
            </a:r>
            <a:r>
              <a:rPr lang="ru-RU" dirty="0"/>
              <a:t>этапом в современном обучении и воспитании является использование </a:t>
            </a:r>
            <a:r>
              <a:rPr lang="ru-RU" b="1" dirty="0"/>
              <a:t>информационно-коммуникационных технологий.</a:t>
            </a:r>
            <a:r>
              <a:rPr lang="ru-RU" dirty="0"/>
              <a:t> Внедрение новых информационных технологий в учебный процесс позволяет активизировать процесс обучения, реализовать идеи развивающего обучения, повысить темп урока, увеличить объем самостоятельной работы учащихся.  </a:t>
            </a:r>
          </a:p>
          <a:p>
            <a:r>
              <a:rPr lang="ru-RU" dirty="0"/>
              <a:t>             Уроки с компьютерной и </a:t>
            </a:r>
            <a:r>
              <a:rPr lang="ru-RU" dirty="0" err="1"/>
              <a:t>мультимедийной</a:t>
            </a:r>
            <a:r>
              <a:rPr lang="ru-RU" dirty="0"/>
              <a:t> поддержкой не отменяют полностью традиционных форм обучения, но помогают разнообразить формы работы, экономить время и использовать в большем объеме информационный материал.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20000"/>
          </a:bodyPr>
          <a:lstStyle/>
          <a:p>
            <a:r>
              <a:rPr lang="ru-RU" dirty="0"/>
              <a:t> </a:t>
            </a:r>
            <a:r>
              <a:rPr lang="ru-RU" dirty="0" smtClean="0"/>
              <a:t>         Владение </a:t>
            </a:r>
            <a:r>
              <a:rPr lang="ru-RU" dirty="0"/>
              <a:t>информационными технологиями позволяет мне  делиться  знаниями и практикой с коллегами, заниматься наставничеством.   </a:t>
            </a:r>
            <a:endParaRPr lang="ru-RU" dirty="0" smtClean="0"/>
          </a:p>
          <a:p>
            <a:r>
              <a:rPr lang="ru-RU" dirty="0" smtClean="0"/>
              <a:t>         </a:t>
            </a:r>
            <a:r>
              <a:rPr lang="ru-RU" dirty="0"/>
              <a:t>Мои авторские презентации опубликованы  в сети Интернет. </a:t>
            </a:r>
            <a:endParaRPr lang="ru-RU" dirty="0" smtClean="0"/>
          </a:p>
          <a:p>
            <a:r>
              <a:rPr lang="ru-RU" dirty="0" smtClean="0"/>
              <a:t>   В своей работе использую собственную </a:t>
            </a:r>
            <a:r>
              <a:rPr lang="ru-RU" dirty="0" err="1" smtClean="0"/>
              <a:t>мультимедийную</a:t>
            </a:r>
            <a:r>
              <a:rPr lang="ru-RU" dirty="0" smtClean="0"/>
              <a:t> коллекцию  к урокам  русского языка и литературы  для 5, 6,7, 8,9 классов, представляющую  собой  таблицы, опорные схемы, презентации, тесты и т.д. </a:t>
            </a:r>
          </a:p>
          <a:p>
            <a:r>
              <a:rPr lang="ru-RU" dirty="0" smtClean="0"/>
              <a:t>Например опорные схемы « Причастный оборот» и «Деепричастный оборот»</a:t>
            </a:r>
          </a:p>
          <a:p>
            <a:r>
              <a:rPr lang="ru-RU" dirty="0" smtClean="0"/>
              <a:t> </a:t>
            </a:r>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55000" lnSpcReduction="20000"/>
          </a:bodyPr>
          <a:lstStyle/>
          <a:p>
            <a:r>
              <a:rPr lang="ru-RU" sz="3400" dirty="0" smtClean="0"/>
              <a:t>         </a:t>
            </a:r>
            <a:r>
              <a:rPr lang="ru-RU" sz="3800" dirty="0" smtClean="0"/>
              <a:t>Презентации </a:t>
            </a:r>
            <a:r>
              <a:rPr lang="ru-RU" sz="3800" dirty="0"/>
              <a:t>содержат различный материал: информативный, тестовый, обобщающие таблицы, видео- и аудио-фрагменты, вопросы для беседы, задания опережающего характера. Работа с презентацией выстраивает работу на уроке  как учителя, так и учащихся. </a:t>
            </a:r>
            <a:r>
              <a:rPr lang="ru-RU" sz="3800" dirty="0" smtClean="0"/>
              <a:t>      Использование </a:t>
            </a:r>
            <a:r>
              <a:rPr lang="ru-RU" sz="3800" dirty="0"/>
              <a:t>видеофрагментов  пробуждает интерес к урокам литературы, даёт возможность сравнить режиссёрскую интерпретацию  с авторским текстом, помогает закрепить изученный материал. </a:t>
            </a:r>
          </a:p>
          <a:p>
            <a:r>
              <a:rPr lang="ru-RU" sz="3800" dirty="0"/>
              <a:t>        </a:t>
            </a:r>
            <a:r>
              <a:rPr lang="ru-RU" sz="3800" dirty="0" smtClean="0"/>
              <a:t>Ученики</a:t>
            </a:r>
            <a:r>
              <a:rPr lang="ru-RU" sz="3800" dirty="0"/>
              <a:t>, безусловно, проявляют интерес к работе с техникой, к работе с тренингами, тестами, нередко готовят домашнюю работу в форме презентации, будь то сообщение, доклад, мини-исследование или просто составление теста по изученной теме. </a:t>
            </a:r>
          </a:p>
          <a:p>
            <a:endParaRPr lang="ru-RU"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normAutofit fontScale="92500" lnSpcReduction="10000"/>
          </a:bodyPr>
          <a:lstStyle/>
          <a:p>
            <a:r>
              <a:rPr lang="ru-RU" dirty="0" smtClean="0"/>
              <a:t>           </a:t>
            </a:r>
            <a:r>
              <a:rPr lang="ru-RU" dirty="0" smtClean="0"/>
              <a:t>«Разнообразие – добрый знак хорошего преподавания»,- утверждал Фёдор Иванович Буслаев. Хочется надеяться, что идеи и методические решения, предложенные самими обучающимися, помогут мне сделать  </a:t>
            </a:r>
            <a:r>
              <a:rPr lang="ru-RU" dirty="0" smtClean="0"/>
              <a:t>уроки </a:t>
            </a:r>
            <a:r>
              <a:rPr lang="ru-RU" dirty="0" smtClean="0"/>
              <a:t>русского языка </a:t>
            </a:r>
            <a:r>
              <a:rPr lang="ru-RU" dirty="0" smtClean="0"/>
              <a:t>и литературы интересными, </a:t>
            </a:r>
            <a:r>
              <a:rPr lang="ru-RU" dirty="0" smtClean="0"/>
              <a:t>а в преподавание этих непростых предметов внести разнообразие. </a:t>
            </a:r>
          </a:p>
          <a:p>
            <a:r>
              <a:rPr lang="ru-RU" dirty="0" smtClean="0"/>
              <a:t>             Думаю, что моя  работа  по использованию современных педагогических технологий с целью формирования компетентностей обучающихся как учителя , представляет собой налаженную систему обучения. </a:t>
            </a:r>
          </a:p>
          <a:p>
            <a:endParaRPr lang="ru-RU" dirty="0" smtClean="0"/>
          </a:p>
          <a:p>
            <a:endParaRPr lang="ru-RU" dirty="0" smtClean="0"/>
          </a:p>
          <a:p>
            <a:endParaRPr lang="ru-RU" dirty="0"/>
          </a:p>
          <a:p>
            <a:endParaRPr lang="ru-RU"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Содержимое 2"/>
          <p:cNvSpPr>
            <a:spLocks noGrp="1"/>
          </p:cNvSpPr>
          <p:nvPr>
            <p:ph idx="1"/>
          </p:nvPr>
        </p:nvSpPr>
        <p:spPr/>
        <p:txBody>
          <a:bodyPr/>
          <a:lstStyle/>
          <a:p>
            <a:endParaRPr lang="ru-RU" dirty="0" smtClean="0"/>
          </a:p>
          <a:p>
            <a:endParaRPr lang="ru-RU" smtClean="0"/>
          </a:p>
          <a:p>
            <a:r>
              <a:rPr lang="ru-RU" smtClean="0"/>
              <a:t>СПАСИБО ЗА ВНИМАНИЕ</a:t>
            </a:r>
            <a:endParaRPr lang="ru-RU"/>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174</TotalTime>
  <Words>933</Words>
  <Application>Microsoft Office PowerPoint</Application>
  <PresentationFormat>Экран (4:3)</PresentationFormat>
  <Paragraphs>65</Paragraphs>
  <Slides>20</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20</vt:i4>
      </vt:variant>
    </vt:vector>
  </HeadingPairs>
  <TitlesOfParts>
    <vt:vector size="21" baseType="lpstr">
      <vt:lpstr>Поток</vt:lpstr>
      <vt:lpstr>Муниципальное бюджетное общеобразовательное учреждение основная общеобразовательная школа  № 12 станицы Дербентской муниципального образования Северский район имени войскового полковника Черноморского казачьего войска  Тиховского Льва Лукьяновича </vt:lpstr>
      <vt:lpstr>             «Приохотить» ученика к учению гораздо  более достойная задача учителя, чем  «приневолить» его.                                                      К.Д.Ушинский</vt:lpstr>
      <vt:lpstr>Слайд 3</vt:lpstr>
      <vt:lpstr>Слайд 4</vt:lpstr>
      <vt:lpstr>Слайд 5</vt:lpstr>
      <vt:lpstr>Слайд 6</vt:lpstr>
      <vt:lpstr>Слайд 7</vt:lpstr>
      <vt:lpstr>Слайд 8</vt:lpstr>
      <vt:lpstr>      Достоинства игры как педагогической технологии: </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Муниципальное бюджетное общеобразовательное учреждение основная общеобразовательная школа  № 12 станицы Дербентской муниципального образования Северский район имени войскового полковника Черноморского казачьего войска  Тиховского Льва Лукьяновича</dc:title>
  <dc:creator>PC</dc:creator>
  <cp:lastModifiedBy>PC</cp:lastModifiedBy>
  <cp:revision>19</cp:revision>
  <dcterms:created xsi:type="dcterms:W3CDTF">2022-01-13T14:57:17Z</dcterms:created>
  <dcterms:modified xsi:type="dcterms:W3CDTF">2022-01-19T16:13:41Z</dcterms:modified>
</cp:coreProperties>
</file>