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3" r:id="rId6"/>
    <p:sldId id="262" r:id="rId7"/>
    <p:sldId id="261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E1D"/>
    <a:srgbClr val="D68B1C"/>
    <a:srgbClr val="D09622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2705" cy="1527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4375" y="4650640"/>
            <a:ext cx="7772400" cy="85920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ctr">
              <a:defRPr sz="3600">
                <a:solidFill>
                  <a:srgbClr val="FF9E1D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8005" y="5566870"/>
            <a:ext cx="6400800" cy="835455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91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9E1D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12770"/>
            <a:ext cx="8229600" cy="391880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1544" y="374900"/>
            <a:ext cx="7016195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9E1D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31545" y="1544098"/>
            <a:ext cx="7016195" cy="4275740"/>
          </a:xfrm>
        </p:spPr>
        <p:txBody>
          <a:bodyPr/>
          <a:lstStyle>
            <a:lvl1pPr>
              <a:defRPr sz="2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2pPr>
            <a:lvl3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3pPr>
            <a:lvl4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4pPr>
            <a:lvl5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1217065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9E1D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8965" y="2341022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8965" y="2970885"/>
            <a:ext cx="4040188" cy="303505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36790" y="2341022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6790" y="2970885"/>
            <a:ext cx="4041775" cy="303505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10/31/2024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10/31/2024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10/31/2024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10/31/2024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467265" y="4039820"/>
            <a:ext cx="7787955" cy="1985165"/>
          </a:xfrm>
        </p:spPr>
        <p:txBody>
          <a:bodyPr>
            <a:normAutofit/>
          </a:bodyPr>
          <a:lstStyle/>
          <a:p>
            <a:r>
              <a:rPr lang="ru-RU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Педагогический проект</a:t>
            </a:r>
            <a:br>
              <a:rPr lang="ru-RU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C000"/>
                </a:solidFill>
              </a:rPr>
              <a:t>«</a:t>
            </a:r>
            <a:r>
              <a:rPr lang="ru-RU" dirty="0">
                <a:solidFill>
                  <a:srgbClr val="FFC000"/>
                </a:solidFill>
              </a:rPr>
              <a:t>АНГЛИЙСКИЕ СОКРАЩЕНИЯ В ЭЛЕКТРОННОЙ ПЕРЕПИСКЕ</a:t>
            </a:r>
            <a:r>
              <a:rPr lang="ru-RU" dirty="0" smtClean="0">
                <a:solidFill>
                  <a:srgbClr val="FFC000"/>
                </a:solidFill>
              </a:rPr>
              <a:t>»</a:t>
            </a:r>
            <a:endParaRPr lang="en-US" dirty="0">
              <a:solidFill>
                <a:srgbClr val="FFC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6835" y="5872280"/>
            <a:ext cx="6400800" cy="530045"/>
          </a:xfrm>
        </p:spPr>
        <p:txBody>
          <a:bodyPr/>
          <a:lstStyle/>
          <a:p>
            <a:r>
              <a:rPr lang="ru-RU" dirty="0" smtClean="0"/>
              <a:t>Английский язык, 8 </a:t>
            </a:r>
            <a:r>
              <a:rPr lang="ru-RU" dirty="0"/>
              <a:t>класс</a:t>
            </a:r>
          </a:p>
        </p:txBody>
      </p:sp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260" y="1138425"/>
            <a:ext cx="8229600" cy="1143000"/>
          </a:xfrm>
        </p:spPr>
        <p:txBody>
          <a:bodyPr/>
          <a:lstStyle/>
          <a:p>
            <a:pPr algn="l"/>
            <a:r>
              <a:rPr lang="ru-RU" dirty="0" smtClean="0"/>
              <a:t>Автор </a:t>
            </a:r>
            <a:r>
              <a:rPr lang="ru-RU" dirty="0" smtClean="0"/>
              <a:t>проекта: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55" y="2054655"/>
            <a:ext cx="8856890" cy="391880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4200" dirty="0" smtClean="0"/>
              <a:t> </a:t>
            </a:r>
            <a:r>
              <a:rPr lang="ru-RU" sz="4200" dirty="0"/>
              <a:t>Степанова Вера Сергеевна, МБОУ «</a:t>
            </a:r>
            <a:r>
              <a:rPr lang="ru-RU" sz="4200" dirty="0" err="1"/>
              <a:t>Локшинская</a:t>
            </a:r>
            <a:r>
              <a:rPr lang="ru-RU" sz="4200" dirty="0"/>
              <a:t> СОШ</a:t>
            </a:r>
            <a:r>
              <a:rPr lang="ru-RU" sz="4200" dirty="0" smtClean="0"/>
              <a:t>»</a:t>
            </a:r>
          </a:p>
          <a:p>
            <a:pPr marL="0" indent="0">
              <a:buNone/>
            </a:pPr>
            <a:endParaRPr lang="en-US" sz="5100" dirty="0"/>
          </a:p>
        </p:txBody>
      </p:sp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17900" y="833014"/>
            <a:ext cx="7024430" cy="2290575"/>
          </a:xfrm>
        </p:spPr>
        <p:txBody>
          <a:bodyPr>
            <a:normAutofit fontScale="90000"/>
          </a:bodyPr>
          <a:lstStyle/>
          <a:p>
            <a:pPr algn="ctr" fontAlgn="base"/>
            <a:r>
              <a:rPr lang="ru-RU" sz="2400" b="1" i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Идея урока в формате проблемного вопроса была озвучена учителем: </a:t>
            </a:r>
            <a:r>
              <a:rPr lang="ru-RU" sz="24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Мы не можем представить нашу жизнь без общения.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Наш мир полон разнообразной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интересной и </a:t>
            </a:r>
            <a:b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важной информацией, которую мы хотим и с которой нам нужно поделиться.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Вопрос: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Как 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люди делились </a:t>
            </a:r>
            <a:b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информацией до интернета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b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А 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как люди передают информацию в наши дни?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59785" y="3276295"/>
            <a:ext cx="7627015" cy="3970330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1" i="1" u="sng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400" b="1" i="1" u="sng" dirty="0" smtClean="0">
                <a:latin typeface="Times New Roman" pitchFamily="18" charset="0"/>
                <a:cs typeface="Times New Roman" pitchFamily="18" charset="0"/>
              </a:rPr>
              <a:t>уроке </a:t>
            </a:r>
            <a:r>
              <a:rPr lang="ru-RU" sz="2400" b="1" i="1" u="sng" dirty="0">
                <a:latin typeface="Times New Roman" pitchFamily="18" charset="0"/>
                <a:cs typeface="Times New Roman" pitchFamily="18" charset="0"/>
              </a:rPr>
              <a:t>был поставлен проблемный вопрос</a:t>
            </a:r>
            <a:r>
              <a:rPr lang="ru-RU" sz="2400" b="1" i="1" u="sng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 algn="ctr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 экране диалоги с иностранцами.</a:t>
            </a:r>
          </a:p>
          <a:p>
            <a:pPr marL="0" indent="0" algn="ctr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Учащимся предлагается перевести их.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Появляется проблема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: ученики не понимают, что написано, так как используются сокращения. </a:t>
            </a:r>
          </a:p>
          <a:p>
            <a:pPr marL="0" indent="0" algn="ctr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Возникает идея изучить виды сокращений, используемые в электронной коммуникации и создать матрицу сокращений.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>
                <a:latin typeface="Times New Roman" pitchFamily="18" charset="0"/>
                <a:cs typeface="Times New Roman" pitchFamily="18" charset="0"/>
              </a:rPr>
            </a:b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17900" y="833014"/>
            <a:ext cx="7024430" cy="4428446"/>
          </a:xfrm>
        </p:spPr>
        <p:txBody>
          <a:bodyPr>
            <a:noAutofit/>
          </a:bodyPr>
          <a:lstStyle/>
          <a:p>
            <a:pPr algn="ctr" fontAlgn="base"/>
            <a:r>
              <a:rPr lang="ru-RU" sz="28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 проекта (для учителя):</a:t>
            </a:r>
            <a:br>
              <a:rPr lang="ru-RU" sz="28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создание условий способствующих реализации личностного потенциала учащихся путем развития их креативности в рамках поставленной проблемы 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матрица сокращений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 </a:t>
            </a:r>
            <a:r>
              <a:rPr lang="ru-RU" sz="28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проекта (для учащихся):</a:t>
            </a:r>
            <a:br>
              <a:rPr lang="ru-RU" sz="28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таблицы (матрицы)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сокращений для улучшения качества понимания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смысла сокращений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используемые в электронной коммуникации </a:t>
            </a:r>
            <a:endParaRPr lang="en-US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59785" y="4956049"/>
            <a:ext cx="7627015" cy="2290575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>
                <a:latin typeface="Times New Roman" pitchFamily="18" charset="0"/>
                <a:cs typeface="Times New Roman" pitchFamily="18" charset="0"/>
              </a:rPr>
            </a:b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60184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17900" y="833013"/>
            <a:ext cx="7024430" cy="4886561"/>
          </a:xfrm>
        </p:spPr>
        <p:txBody>
          <a:bodyPr>
            <a:noAutofit/>
          </a:bodyPr>
          <a:lstStyle/>
          <a:p>
            <a:pPr algn="ctr" fontAlgn="base"/>
            <a:r>
              <a:rPr lang="ru-RU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Этапы работы над проектом:</a:t>
            </a:r>
            <a:br>
              <a:rPr lang="ru-RU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 этап </a:t>
            </a: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идея, </a:t>
            </a:r>
            <a:r>
              <a:rPr lang="ru-RU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замысел. </a:t>
            </a: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Изучение информации</a:t>
            </a:r>
            <a:br>
              <a:rPr lang="ru-RU" sz="32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Эскиз </a:t>
            </a:r>
            <a:r>
              <a:rPr lang="ru-RU" sz="32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матрицы сокращений</a:t>
            </a:r>
            <a:r>
              <a:rPr lang="ru-RU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этап </a:t>
            </a: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реализация.</a:t>
            </a:r>
            <a:b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Работа в группах по сбору материалов, совместное «производство</a:t>
            </a:r>
            <a:r>
              <a:rPr lang="ru-RU" sz="32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r>
              <a:rPr lang="ru-RU" sz="32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 этап </a:t>
            </a: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презентация.</a:t>
            </a:r>
            <a:b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Представление </a:t>
            </a:r>
            <a:r>
              <a:rPr lang="ru-RU" sz="32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проделанной работы</a:t>
            </a:r>
            <a:r>
              <a:rPr lang="ru-RU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>
                <a:solidFill>
                  <a:prstClr val="black"/>
                </a:solidFill>
              </a:rPr>
              <a:t/>
            </a:r>
            <a:br>
              <a:rPr lang="ru-RU" dirty="0">
                <a:solidFill>
                  <a:prstClr val="black"/>
                </a:solidFill>
              </a:rPr>
            </a:b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59785" y="6177690"/>
            <a:ext cx="7627015" cy="1068934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>
                <a:latin typeface="Times New Roman" pitchFamily="18" charset="0"/>
                <a:cs typeface="Times New Roman" pitchFamily="18" charset="0"/>
              </a:rPr>
            </a:b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213088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365195" y="833013"/>
            <a:ext cx="7177135" cy="5191971"/>
          </a:xfrm>
        </p:spPr>
        <p:txBody>
          <a:bodyPr>
            <a:noAutofit/>
          </a:bodyPr>
          <a:lstStyle/>
          <a:p>
            <a:pPr fontAlgn="base"/>
            <a:r>
              <a:rPr lang="ru-RU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Методы </a:t>
            </a:r>
            <a:r>
              <a:rPr lang="ru-RU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 приемы </a:t>
            </a:r>
            <a:r>
              <a:rPr lang="ru-RU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проекта:</a:t>
            </a:r>
            <a:r>
              <a:rPr lang="ru-RU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 Работа с </a:t>
            </a:r>
            <a:r>
              <a:rPr lang="ru-RU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вторичной информацией</a:t>
            </a:r>
            <a:br>
              <a:rPr lang="ru-RU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(литературой</a:t>
            </a: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материалами сети </a:t>
            </a:r>
            <a:r>
              <a:rPr lang="ru-RU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Интернет)</a:t>
            </a:r>
            <a:br>
              <a:rPr lang="ru-RU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Анкетирование</a:t>
            </a:r>
            <a:b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 Анализ</a:t>
            </a:r>
            <a:b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4. Метод сравнения</a:t>
            </a:r>
            <a:b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5. Наблюдение</a:t>
            </a:r>
            <a:b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6. Беседа</a:t>
            </a:r>
            <a:b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7. Практическое моделирование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59785" y="4956049"/>
            <a:ext cx="7627015" cy="2290575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>
                <a:latin typeface="Times New Roman" pitchFamily="18" charset="0"/>
                <a:cs typeface="Times New Roman" pitchFamily="18" charset="0"/>
              </a:rPr>
            </a:b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95246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17900" y="833014"/>
            <a:ext cx="7024430" cy="5039266"/>
          </a:xfrm>
        </p:spPr>
        <p:txBody>
          <a:bodyPr>
            <a:noAutofit/>
          </a:bodyPr>
          <a:lstStyle/>
          <a:p>
            <a:pPr fontAlgn="base"/>
            <a:r>
              <a:rPr lang="ru-RU" sz="16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Планируемые результаты:</a:t>
            </a:r>
            <a:r>
              <a:rPr lang="ru-RU" sz="16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 Развитие языковых навыков и речевых умений,  развитие эмоциональной сферы учащихся;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оспитание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умения сотрудничать в группе; прививать интерес </a:t>
            </a:r>
            <a:b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 предмету и странам изучаемого языка; </a:t>
            </a:r>
            <a:b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асширение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кругозора учащихся</a:t>
            </a:r>
            <a:b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Личностные </a:t>
            </a:r>
            <a:r>
              <a:rPr lang="ru-RU" sz="16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результаты: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 Развитие чувств уважения, почитания и любви к нашему Отечеству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через изучение  культуры общения.</a:t>
            </a:r>
            <a:b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Универсальные </a:t>
            </a:r>
            <a:r>
              <a:rPr lang="ru-RU" sz="16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учебные действия (</a:t>
            </a:r>
            <a:r>
              <a:rPr lang="ru-RU" sz="1600" b="1" u="sng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метапредметные</a:t>
            </a:r>
            <a:r>
              <a:rPr lang="ru-RU" sz="16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):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Коммуникативные УУД: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 Формирование познавательного интереса, а также творческого саморазвития учащихся.</a:t>
            </a:r>
            <a:b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 Развитие самокритичности, ответственности, уважения к труду товарищей и учителя.</a:t>
            </a:r>
            <a:b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 Повышение  коммуникативных функций класса, в том числе сплоченности.</a:t>
            </a:r>
            <a:b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Регулятивные УУД: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 Освоение приемов планирования, а также прогнозирование итогов.</a:t>
            </a:r>
            <a:b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 Освоение приемов контроля и самоконтроля, усвоения изученного.</a:t>
            </a:r>
            <a:b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Познавательные УУД: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1.Научатся перерабатывать полученную информацию и использовать ее в ходе мероприятия.</a:t>
            </a:r>
            <a:b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 Научатся находить ответы, используя свой жизненный опыт.</a:t>
            </a:r>
            <a:b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484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17900" y="833014"/>
            <a:ext cx="7024430" cy="4428446"/>
          </a:xfrm>
        </p:spPr>
        <p:txBody>
          <a:bodyPr>
            <a:noAutofit/>
          </a:bodyPr>
          <a:lstStyle/>
          <a:p>
            <a:pPr algn="ctr" fontAlgn="base"/>
            <a:r>
              <a:rPr lang="ru-RU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Практическая значимость проекта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Дети получили опыт планирования деятельности;</a:t>
            </a:r>
            <a:b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 Дети получили опыт поиска и отбора нужной информации;</a:t>
            </a:r>
            <a:b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 Дети получили опыт проведения анализа своей деятельности;</a:t>
            </a:r>
            <a:b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4. Дети получили опыт взаимодействия со всеми участниками проекта.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59785" y="4956049"/>
            <a:ext cx="7627015" cy="2290575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>
                <a:latin typeface="Times New Roman" pitchFamily="18" charset="0"/>
                <a:cs typeface="Times New Roman" pitchFamily="18" charset="0"/>
              </a:rPr>
            </a:b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9379094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70605" y="527605"/>
            <a:ext cx="7024430" cy="5344676"/>
          </a:xfrm>
        </p:spPr>
        <p:txBody>
          <a:bodyPr>
            <a:noAutofit/>
          </a:bodyPr>
          <a:lstStyle/>
          <a:p>
            <a:pPr fontAlgn="base"/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Степень </a:t>
            </a:r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самостоятельности ученика</a:t>
            </a:r>
            <a:b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(</a:t>
            </a:r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что делают ученики самостоятельно)</a:t>
            </a:r>
            <a:b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Самостоятельно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Идея </a:t>
            </a:r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продукта(самостоятельно </a:t>
            </a: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разрабатывают </a:t>
            </a:r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замысел…)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1. Делятся на пары, </a:t>
            </a:r>
            <a:r>
              <a:rPr lang="ru-RU" sz="2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микрогруппы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 по желанию)</a:t>
            </a:r>
            <a:b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 Каждая группа 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ищет  информацию с  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которой будет работать</a:t>
            </a:r>
            <a:b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 Находят информацию в Интернет</a:t>
            </a:r>
            <a:b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4. Обрабатывают информацию</a:t>
            </a:r>
            <a:b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5. Формируют 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матрицу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6. Представляют 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продукт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54103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17900" y="374900"/>
            <a:ext cx="7024430" cy="5497382"/>
          </a:xfrm>
        </p:spPr>
        <p:txBody>
          <a:bodyPr>
            <a:noAutofit/>
          </a:bodyPr>
          <a:lstStyle/>
          <a:p>
            <a:pPr algn="ctr" fontAlgn="base"/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Критерии оценивания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1.на этапе «</a:t>
            </a:r>
            <a:r>
              <a:rPr lang="ru-RU" sz="1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Замысла»: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* Активность</a:t>
            </a:r>
            <a:b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* умение работать в команде </a:t>
            </a:r>
            <a:b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* умение работать индивидуально</a:t>
            </a:r>
            <a:b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* умение брать на себя ответственность</a:t>
            </a:r>
            <a:b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* самостоятельность при распределении ролей в команде и выборе тем для работы </a:t>
            </a:r>
            <a:b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 на этапе «Реализации»: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* Степень самостоятельности при отборе формата </a:t>
            </a:r>
            <a:r>
              <a:rPr lang="ru-RU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матрицы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* Приведены малоизвестные или неизвестные </a:t>
            </a:r>
            <a:r>
              <a:rPr lang="ru-RU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формы сокращений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* Красочность</a:t>
            </a:r>
            <a:b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* Аккуратность </a:t>
            </a:r>
            <a:b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* Оформление; страницы: текст – картинка, </a:t>
            </a:r>
            <a:r>
              <a:rPr lang="ru-RU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наличие 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Названия матрицы», 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«Содержание», «Авторы»; </a:t>
            </a:r>
            <a:r>
              <a:rPr lang="ru-RU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на этапе «Демонстрация»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* знание материала, который представляют</a:t>
            </a:r>
            <a:b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* увлеченность, </a:t>
            </a:r>
            <a:r>
              <a:rPr lang="ru-RU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харизма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* наличие эл. презентации (для более наглядной демонстрации)</a:t>
            </a:r>
            <a:b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en-US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8911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59785" y="4956049"/>
            <a:ext cx="7627015" cy="2290575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>
                <a:latin typeface="Times New Roman" pitchFamily="18" charset="0"/>
                <a:cs typeface="Times New Roman" pitchFamily="18" charset="0"/>
              </a:rPr>
            </a:br>
            <a:endParaRPr lang="en-US" dirty="0" smtClean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517650" y="1138425"/>
            <a:ext cx="7024688" cy="61082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Риски </a:t>
            </a:r>
            <a:r>
              <a:rPr kumimoji="0" lang="ru-RU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и пути преодоления</a:t>
            </a:r>
            <a:r>
              <a:rPr kumimoji="0" lang="ru-RU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/>
            </a:r>
            <a:br>
              <a:rPr kumimoji="0" lang="ru-RU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</a:br>
            <a:r>
              <a:rPr kumimoji="0" lang="ru-RU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</a:b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132346"/>
              </p:ext>
            </p:extLst>
          </p:nvPr>
        </p:nvGraphicFramePr>
        <p:xfrm>
          <a:off x="1365195" y="1291130"/>
          <a:ext cx="7329840" cy="44571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36729"/>
                <a:gridCol w="3793111"/>
              </a:tblGrid>
              <a:tr h="3943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Риски</a:t>
                      </a:r>
                      <a:endParaRPr lang="ru-RU" sz="2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Пути преодоления</a:t>
                      </a:r>
                      <a:endParaRPr lang="ru-RU" sz="2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0160" marR="10160" marT="10160" marB="10160"/>
                </a:tc>
              </a:tr>
              <a:tr h="15301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Недостаточная мотивация учащихся.</a:t>
                      </a:r>
                      <a:endParaRPr lang="ru-RU" sz="2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1.Индивидуальная работа с каждым учащимся, создание ситуации успеха.</a:t>
                      </a:r>
                      <a:endParaRPr lang="ru-RU" sz="2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0160" marR="10160" marT="10160" marB="10160"/>
                </a:tc>
              </a:tr>
              <a:tr h="18931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Недостаток знаний в области </a:t>
                      </a:r>
                      <a:r>
                        <a:rPr lang="ru-RU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поставленной</a:t>
                      </a:r>
                      <a:r>
                        <a:rPr lang="ru-RU" sz="28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проблемы</a:t>
                      </a:r>
                      <a:r>
                        <a:rPr lang="ru-RU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2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2.Поиск необходимой информации в сети Интернет.</a:t>
                      </a:r>
                      <a:endParaRPr lang="ru-RU" sz="2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0160" marR="10160" marT="10160" marB="1016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53074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59785" y="4956049"/>
            <a:ext cx="7627015" cy="2290575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>
                <a:latin typeface="Times New Roman" pitchFamily="18" charset="0"/>
                <a:cs typeface="Times New Roman" pitchFamily="18" charset="0"/>
              </a:rPr>
            </a:br>
            <a:endParaRPr lang="en-US" dirty="0" smtClean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517650" y="1138425"/>
            <a:ext cx="7024688" cy="61082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  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365195" y="335846"/>
            <a:ext cx="7024429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Рефлексивные «остановки» на протяжении реализации проекта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Постановка проблемы</a:t>
            </a:r>
            <a:r>
              <a:rPr lang="ru-RU" u="sng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Какая проблема была сформулирована? Насколько точно команде удалось ее сформулировать?</a:t>
            </a:r>
          </a:p>
          <a:p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Разработка замысла и планирование: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Каков замысел нашей проектной команды?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Почему именно он является оптимальным для решения поставленной проблемы?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Насколько данный замысел осуществим и каковы основные шаги для его реализации?</a:t>
            </a:r>
          </a:p>
          <a:p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Реализация и подготовка продукта: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Какой продукт был создан по итогам командной работы?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Как и кем этот продукт будет употребляться?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Насколько полученный продукт решает проблему проекта?</a:t>
            </a:r>
          </a:p>
          <a:p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 Демонстрация продукта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Был ли внедрен данный продукт?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Что удалось понять про продукт по результатам итоговой презентации проекта?</a:t>
            </a:r>
          </a:p>
        </p:txBody>
      </p:sp>
    </p:spTree>
    <p:extLst>
      <p:ext uri="{BB962C8B-B14F-4D97-AF65-F5344CB8AC3E}">
        <p14:creationId xmlns:p14="http://schemas.microsoft.com/office/powerpoint/2010/main" val="9037266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618</TotalTime>
  <Words>253</Words>
  <Application>Microsoft Office PowerPoint</Application>
  <PresentationFormat>Экран (4:3)</PresentationFormat>
  <Paragraphs>45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Office Theme</vt:lpstr>
      <vt:lpstr>Педагогический проект «АНГЛИЙСКИЕ СОКРАЩЕНИЯ В ЭЛЕКТРОННОЙ ПЕРЕПИСКЕ»</vt:lpstr>
      <vt:lpstr>Автор проекта:</vt:lpstr>
      <vt:lpstr>Идея урока в формате проблемного вопроса была озвучена учителем:   Мы не можем представить нашу жизнь без общения.  Наш мир полон разнообразной, интересной и  важной информацией, которую мы хотим и с которой нам нужно поделиться.  Вопрос: Как люди делились  информацией до интернета?  А как люди передают информацию в наши дни? </vt:lpstr>
      <vt:lpstr>Цель проекта (для учителя):  создание условий способствующих реализации личностного потенциала учащихся путем развития их креативности в рамках поставленной проблемы  (матрица сокращений)  Цель проекта (для учащихся):  создание таблицы (матрицы) сокращений для улучшения качества понимания смысла сокращений, используемые в электронной коммуникации </vt:lpstr>
      <vt:lpstr>Этапы работы над проектом:  1 этап – идея, замысел.  Изучение информации Эскиз матрицы сокращений. 2 этап – реализация. Работа в группах по сбору материалов, совместное «производство». 3 этап – презентация. Представление проделанной работы.  </vt:lpstr>
      <vt:lpstr>        Методы и приемы проекта:  1. Работа с вторичной информацией (литературой, материалами сети Интернет) 2. Анкетирование 3. Анализ 4. Метод сравнения 5. Наблюдение 6. Беседа 7. Практическое моделирование </vt:lpstr>
      <vt:lpstr>Планируемые результаты:  1. Развитие языковых навыков и речевых умений,  развитие эмоциональной сферы учащихся;  2.Воспитание умения сотрудничать в группе; прививать интерес  к предмету и странам изучаемого языка;  3.Расширение кругозора учащихся Личностные результаты: 1. Развитие чувств уважения, почитания и любви к нашему Отечеству через изучение  культуры общения. Универсальные учебные действия (метапредметные): Коммуникативные УУД:  1. Формирование познавательного интереса, а также творческого саморазвития учащихся. 2. Развитие самокритичности, ответственности, уважения к труду товарищей и учителя. 3. Повышение  коммуникативных функций класса, в том числе сплоченности. Регулятивные УУД:  1. Освоение приемов планирования, а также прогнозирование итогов. 2. Освоение приемов контроля и самоконтроля, усвоения изученного. Познавательные УУД:  1.Научатся перерабатывать полученную информацию и использовать ее в ходе мероприятия. 2. Научатся находить ответы, используя свой жизненный опыт. </vt:lpstr>
      <vt:lpstr>Практическая значимость проекта  1. Дети получили опыт планирования деятельности; 2. Дети получили опыт поиска и отбора нужной информации; 3. Дети получили опыт проведения анализа своей деятельности; 4. Дети получили опыт взаимодействия со всеми участниками проекта.  </vt:lpstr>
      <vt:lpstr>          Степень самостоятельности ученика        (что делают ученики самостоятельно)                      Самостоятельно:          Идея продукта(самостоятельно                   разрабатывают замысел…)  1. Делятся на пары, микрогруппы ( по желанию) 2. Каждая группа ищет  информацию с  которой будет работать 3. Находят информацию в Интернет 4. Обрабатывают информацию 5. Формируют матрицу 6. Представляют продукт </vt:lpstr>
      <vt:lpstr>Критерии оценивания:  1.на этапе «Замысла»:   * Активность   * умение работать в команде    * умение работать индивидуально   * умение брать на себя ответственность   * самостоятельность при распределении ролей в команде и выборе тем для работы  2. на этапе «Реализации»:   * Степень самостоятельности при отборе формата матрицы   * Приведены малоизвестные или неизвестные формы сокращений   * Красочность   * Аккуратность    * Оформление; страницы: текст – картинка, наличие «Названия матрицы», «Содержание», «Авторы»;  3. на этапе «Демонстрация»   * знание материала, который представляют   * увлеченность, харизма   * наличие эл. презентации (для более наглядной демонстрации)   </vt:lpstr>
      <vt:lpstr>        Риски и пути преодоления  </vt:lpstr>
      <vt:lpstr>       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root</cp:lastModifiedBy>
  <cp:revision>37</cp:revision>
  <dcterms:created xsi:type="dcterms:W3CDTF">2013-08-21T19:17:07Z</dcterms:created>
  <dcterms:modified xsi:type="dcterms:W3CDTF">2024-10-31T08:23:37Z</dcterms:modified>
</cp:coreProperties>
</file>