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8" r:id="rId5"/>
    <p:sldId id="267" r:id="rId6"/>
    <p:sldId id="269" r:id="rId7"/>
    <p:sldId id="268" r:id="rId8"/>
    <p:sldId id="259" r:id="rId9"/>
    <p:sldId id="270" r:id="rId10"/>
    <p:sldId id="271" r:id="rId11"/>
    <p:sldId id="27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87824" y="11663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МАДОУ «Детский сад №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smtClean="0">
                <a:solidFill>
                  <a:srgbClr val="002060"/>
                </a:solidFill>
              </a:rPr>
              <a:t>17</a:t>
            </a:r>
            <a:r>
              <a:rPr lang="ru-RU" b="1" dirty="0" smtClean="0">
                <a:solidFill>
                  <a:srgbClr val="002060"/>
                </a:solidFill>
              </a:rPr>
              <a:t>»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74446" y="836712"/>
            <a:ext cx="457381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Консультация для родителей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«</a:t>
            </a:r>
            <a:r>
              <a:rPr lang="ru-RU" sz="3200" b="1" dirty="0" smtClean="0">
                <a:solidFill>
                  <a:srgbClr val="002060"/>
                </a:solidFill>
              </a:rPr>
              <a:t>Рассказ о том  как мальчик Ваня нашёл новых друзей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и узнал что такое прогулка»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564006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Разработала:</a:t>
            </a:r>
          </a:p>
          <a:p>
            <a:r>
              <a:rPr lang="ru-RU" b="1" dirty="0">
                <a:solidFill>
                  <a:srgbClr val="002060"/>
                </a:solidFill>
              </a:rPr>
              <a:t>в</a:t>
            </a:r>
            <a:r>
              <a:rPr lang="ru-RU" b="1" dirty="0" smtClean="0">
                <a:solidFill>
                  <a:srgbClr val="002060"/>
                </a:solidFill>
              </a:rPr>
              <a:t>оспитатель группы №</a:t>
            </a:r>
            <a:r>
              <a:rPr lang="en-US" b="1" dirty="0" smtClean="0">
                <a:solidFill>
                  <a:srgbClr val="002060"/>
                </a:solidFill>
              </a:rPr>
              <a:t>18</a:t>
            </a:r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b="1" dirty="0" err="1" smtClean="0">
                <a:solidFill>
                  <a:srgbClr val="002060"/>
                </a:solidFill>
              </a:rPr>
              <a:t>Серегичева</a:t>
            </a:r>
            <a:r>
              <a:rPr lang="ru-RU" b="1" dirty="0" smtClean="0">
                <a:solidFill>
                  <a:srgbClr val="002060"/>
                </a:solidFill>
              </a:rPr>
              <a:t> Е.Н.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06" y="1666350"/>
            <a:ext cx="2160240" cy="21602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21551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75656" y="0"/>
            <a:ext cx="568863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Озорные </a:t>
            </a:r>
            <a:r>
              <a:rPr lang="ru-RU" sz="2000" b="1" dirty="0">
                <a:solidFill>
                  <a:srgbClr val="002060"/>
                </a:solidFill>
              </a:rPr>
              <a:t>карапузы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</a:rPr>
              <a:t>                          В </a:t>
            </a:r>
            <a:r>
              <a:rPr lang="ru-RU" sz="2000" b="1" dirty="0">
                <a:solidFill>
                  <a:srgbClr val="002060"/>
                </a:solidFill>
              </a:rPr>
              <a:t>группе </a:t>
            </a:r>
            <a:r>
              <a:rPr lang="ru-RU" sz="2000" b="1" dirty="0" smtClean="0">
                <a:solidFill>
                  <a:srgbClr val="002060"/>
                </a:solidFill>
              </a:rPr>
              <a:t>весело </a:t>
            </a:r>
            <a:r>
              <a:rPr lang="ru-RU" sz="2000" b="1" dirty="0">
                <a:solidFill>
                  <a:srgbClr val="002060"/>
                </a:solidFill>
              </a:rPr>
              <a:t>живем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Утром делаем зарядку,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                     На </a:t>
            </a:r>
            <a:r>
              <a:rPr lang="ru-RU" sz="2000" b="1" dirty="0">
                <a:solidFill>
                  <a:srgbClr val="002060"/>
                </a:solidFill>
              </a:rPr>
              <a:t>прогулку днем идем.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Мы танцуем, мы смеемся,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                   Лепим</a:t>
            </a:r>
            <a:r>
              <a:rPr lang="ru-RU" sz="2000" b="1" dirty="0">
                <a:solidFill>
                  <a:srgbClr val="002060"/>
                </a:solidFill>
              </a:rPr>
              <a:t>, строим – устаем.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   Расправлять пойдем кроватки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</a:rPr>
              <a:t>                   </a:t>
            </a:r>
            <a:r>
              <a:rPr lang="ru-RU" sz="2000" b="1" dirty="0">
                <a:solidFill>
                  <a:srgbClr val="002060"/>
                </a:solidFill>
              </a:rPr>
              <a:t>И немножко отдохнем.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            Мы </a:t>
            </a:r>
            <a:r>
              <a:rPr lang="ru-RU" sz="2000" b="1" dirty="0">
                <a:solidFill>
                  <a:srgbClr val="002060"/>
                </a:solidFill>
              </a:rPr>
              <a:t>здоровье </a:t>
            </a:r>
            <a:r>
              <a:rPr lang="ru-RU" sz="2000" b="1" dirty="0" smtClean="0">
                <a:solidFill>
                  <a:srgbClr val="002060"/>
                </a:solidFill>
              </a:rPr>
              <a:t>поправляем с физкультурой!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Лень </a:t>
            </a:r>
            <a:r>
              <a:rPr lang="ru-RU" sz="2000" b="1" dirty="0">
                <a:solidFill>
                  <a:srgbClr val="002060"/>
                </a:solidFill>
              </a:rPr>
              <a:t>долой!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А еще по мокрым лужам 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                     Вечером </a:t>
            </a:r>
            <a:r>
              <a:rPr lang="ru-RU" sz="2000" b="1" dirty="0">
                <a:solidFill>
                  <a:srgbClr val="002060"/>
                </a:solidFill>
              </a:rPr>
              <a:t>спешим домой.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360" y="4054251"/>
            <a:ext cx="5185928" cy="2333625"/>
          </a:xfrm>
          <a:prstGeom prst="rect">
            <a:avLst/>
          </a:prstGeom>
        </p:spPr>
      </p:pic>
      <p:sp>
        <p:nvSpPr>
          <p:cNvPr id="5" name="Облако 4"/>
          <p:cNvSpPr/>
          <p:nvPr/>
        </p:nvSpPr>
        <p:spPr>
          <a:xfrm rot="21022362">
            <a:off x="157738" y="485372"/>
            <a:ext cx="2640078" cy="1087721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Жили-были</a:t>
            </a:r>
            <a:endParaRPr lang="ru-RU" sz="2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Солнце 5"/>
          <p:cNvSpPr/>
          <p:nvPr/>
        </p:nvSpPr>
        <p:spPr>
          <a:xfrm>
            <a:off x="7633204" y="116632"/>
            <a:ext cx="1331284" cy="1224136"/>
          </a:xfrm>
          <a:prstGeom prst="sun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183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7664" y="266265"/>
            <a:ext cx="637270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+mj-lt"/>
              </a:rPr>
              <a:t>Однажды ребята </a:t>
            </a:r>
            <a:r>
              <a:rPr lang="ru-RU" b="1" dirty="0" smtClean="0">
                <a:solidFill>
                  <a:srgbClr val="002060"/>
                </a:solidFill>
                <a:latin typeface="+mj-lt"/>
              </a:rPr>
              <a:t>с </a:t>
            </a:r>
            <a:r>
              <a:rPr lang="ru-RU" b="1" dirty="0" smtClean="0">
                <a:solidFill>
                  <a:srgbClr val="002060"/>
                </a:solidFill>
                <a:latin typeface="+mj-lt"/>
              </a:rPr>
              <a:t>воспитателем </a:t>
            </a:r>
            <a:r>
              <a:rPr lang="ru-RU" b="1" dirty="0">
                <a:solidFill>
                  <a:srgbClr val="002060"/>
                </a:solidFill>
              </a:rPr>
              <a:t> отправились </a:t>
            </a:r>
            <a:r>
              <a:rPr lang="ru-RU" b="1" dirty="0" smtClean="0">
                <a:solidFill>
                  <a:srgbClr val="002060"/>
                </a:solidFill>
                <a:latin typeface="+mj-lt"/>
              </a:rPr>
              <a:t>на </a:t>
            </a:r>
            <a:r>
              <a:rPr lang="ru-RU" b="1" dirty="0" smtClean="0">
                <a:solidFill>
                  <a:srgbClr val="002060"/>
                </a:solidFill>
                <a:latin typeface="+mj-lt"/>
              </a:rPr>
              <a:t>прогулку и увидели такую картину.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+mj-lt"/>
              </a:rPr>
              <a:t>Одинокий мальчишка скакал по лужам.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+mj-lt"/>
              </a:rPr>
              <a:t>Ребята очень удивились и спросили мальчика :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+mj-lt"/>
              </a:rPr>
              <a:t>-«Кто ты такой? Почему один ?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+mj-lt"/>
              </a:rPr>
              <a:t>И зачем ты скачешь по лужам?»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+mj-lt"/>
              </a:rPr>
              <a:t>Мальчик сказал, что его зовут Ваня и у него нет друзей.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+mj-lt"/>
              </a:rPr>
              <a:t>А скакать по лужам и брызгаться это очень весело!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+mj-lt"/>
              </a:rPr>
              <a:t>Ребята удивились и сказали  ему, что так нельзя делать.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+mj-lt"/>
              </a:rPr>
              <a:t>Они решили подружиться с Ваней и рассказать ему  что такое настоящая «прогулка».</a:t>
            </a:r>
            <a:endParaRPr lang="ru-RU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229" y="3745246"/>
            <a:ext cx="2829749" cy="25001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0" y="3575583"/>
            <a:ext cx="4010397" cy="2669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0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блако 2"/>
          <p:cNvSpPr/>
          <p:nvPr/>
        </p:nvSpPr>
        <p:spPr>
          <a:xfrm rot="437943">
            <a:off x="5340139" y="98296"/>
            <a:ext cx="3722886" cy="1512168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Наблюдения </a:t>
            </a:r>
            <a:endParaRPr lang="ru-RU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260648"/>
            <a:ext cx="54006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b="1" dirty="0" smtClean="0">
                <a:solidFill>
                  <a:srgbClr val="002060"/>
                </a:solidFill>
              </a:rPr>
              <a:t>Большое </a:t>
            </a:r>
            <a:r>
              <a:rPr lang="ru-RU" b="1" dirty="0">
                <a:solidFill>
                  <a:srgbClr val="002060"/>
                </a:solidFill>
              </a:rPr>
              <a:t>место на прогулках отводится наблюдениям </a:t>
            </a:r>
            <a:r>
              <a:rPr lang="ru-RU" b="1" dirty="0" smtClean="0">
                <a:solidFill>
                  <a:srgbClr val="002060"/>
                </a:solidFill>
              </a:rPr>
              <a:t>(заранее планируемым) за </a:t>
            </a:r>
            <a:r>
              <a:rPr lang="ru-RU" b="1" dirty="0">
                <a:solidFill>
                  <a:srgbClr val="002060"/>
                </a:solidFill>
              </a:rPr>
              <a:t>природными явлениями и общественной жизнью. Наблюдения можно проводить с целой группой детей, с подгруппами, а также с </a:t>
            </a:r>
            <a:r>
              <a:rPr lang="ru-RU" b="1" dirty="0" smtClean="0">
                <a:solidFill>
                  <a:srgbClr val="002060"/>
                </a:solidFill>
              </a:rPr>
              <a:t>отдельными детьми.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В </a:t>
            </a:r>
            <a:r>
              <a:rPr lang="ru-RU" b="1" dirty="0">
                <a:solidFill>
                  <a:srgbClr val="002060"/>
                </a:solidFill>
              </a:rPr>
              <a:t> старшем возрасте наблюдения должны составлять от 15 до 20 минут. Проводить их надо ежедневно, но каждый раз детям должны предлагаться разные объекты для рассмотрения</a:t>
            </a:r>
            <a:r>
              <a:rPr lang="ru-RU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Виды </a:t>
            </a:r>
            <a:r>
              <a:rPr lang="ru-RU" b="1" dirty="0">
                <a:solidFill>
                  <a:srgbClr val="002060"/>
                </a:solidFill>
              </a:rPr>
              <a:t>наблюдения:</a:t>
            </a:r>
          </a:p>
          <a:p>
            <a:pPr lvl="0"/>
            <a:r>
              <a:rPr lang="ru-RU" b="1" i="1" dirty="0">
                <a:solidFill>
                  <a:srgbClr val="002060"/>
                </a:solidFill>
              </a:rPr>
              <a:t>Кратковременные наблюдения </a:t>
            </a:r>
            <a:r>
              <a:rPr lang="ru-RU" b="1" dirty="0">
                <a:solidFill>
                  <a:srgbClr val="002060"/>
                </a:solidFill>
              </a:rPr>
              <a:t>организуются для формирования о свойствах и качествах предмета или явления </a:t>
            </a:r>
            <a:r>
              <a:rPr lang="ru-RU" b="1" dirty="0" smtClean="0">
                <a:solidFill>
                  <a:srgbClr val="002060"/>
                </a:solidFill>
              </a:rPr>
              <a:t>.</a:t>
            </a:r>
          </a:p>
          <a:p>
            <a:pPr lvl="0"/>
            <a:r>
              <a:rPr lang="ru-RU" b="1" i="1" dirty="0" smtClean="0">
                <a:solidFill>
                  <a:srgbClr val="002060"/>
                </a:solidFill>
              </a:rPr>
              <a:t>Длительные </a:t>
            </a:r>
            <a:r>
              <a:rPr lang="ru-RU" b="1" i="1" dirty="0">
                <a:solidFill>
                  <a:srgbClr val="002060"/>
                </a:solidFill>
              </a:rPr>
              <a:t>наблюдения </a:t>
            </a:r>
            <a:r>
              <a:rPr lang="ru-RU" b="1" dirty="0">
                <a:solidFill>
                  <a:srgbClr val="002060"/>
                </a:solidFill>
              </a:rPr>
              <a:t>организуются для накопления знаний о росте и развитии растений и животных, о сезонных изменениях в природе. </a:t>
            </a:r>
            <a:endParaRPr lang="ru-RU" b="1" dirty="0" smtClean="0">
              <a:solidFill>
                <a:srgbClr val="002060"/>
              </a:solidFill>
            </a:endParaRPr>
          </a:p>
          <a:p>
            <a:pPr lvl="0"/>
            <a:r>
              <a:rPr lang="ru-RU" b="1" dirty="0" smtClean="0">
                <a:solidFill>
                  <a:srgbClr val="002060"/>
                </a:solidFill>
              </a:rPr>
              <a:t>Дети </a:t>
            </a:r>
            <a:r>
              <a:rPr lang="ru-RU" b="1" dirty="0">
                <a:solidFill>
                  <a:srgbClr val="002060"/>
                </a:solidFill>
              </a:rPr>
              <a:t>при этом сравнивают наблюдаемое состояние объекта с тем, что было раньше.</a:t>
            </a:r>
          </a:p>
          <a:p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5" r="14450"/>
          <a:stretch/>
        </p:blipFill>
        <p:spPr>
          <a:xfrm>
            <a:off x="6611878" y="2924944"/>
            <a:ext cx="1918459" cy="2837309"/>
          </a:xfrm>
          <a:prstGeom prst="round2DiagRect">
            <a:avLst>
              <a:gd name="adj1" fmla="val 16667"/>
              <a:gd name="adj2" fmla="val 0"/>
            </a:avLst>
          </a:prstGeom>
          <a:ln w="12700" cap="sq">
            <a:solidFill>
              <a:schemeClr val="accent5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1291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блако 2"/>
          <p:cNvSpPr/>
          <p:nvPr/>
        </p:nvSpPr>
        <p:spPr>
          <a:xfrm rot="213926">
            <a:off x="5363999" y="151334"/>
            <a:ext cx="3456384" cy="1224136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Подвижные игры</a:t>
            </a:r>
            <a:endParaRPr lang="ru-RU" sz="2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404664"/>
            <a:ext cx="61206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Ведущее место на прогулке отводится играм, преимущественно подвижным. В них развиваются основные движения, снимается умственное напряжение от занятий, воспитываются моральные качества.</a:t>
            </a:r>
          </a:p>
          <a:p>
            <a:r>
              <a:rPr lang="ru-RU" b="1" dirty="0">
                <a:solidFill>
                  <a:srgbClr val="002060"/>
                </a:solidFill>
              </a:rPr>
              <a:t>Выбор игры зависит от времени года, погоды, температуры воздуха</a:t>
            </a:r>
            <a:r>
              <a:rPr lang="ru-RU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b="1" dirty="0">
                <a:solidFill>
                  <a:srgbClr val="002060"/>
                </a:solidFill>
              </a:rPr>
              <a:t>Веселые и увлекательные игры помогают детям лучше переносить холодную погоду. </a:t>
            </a:r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b="1" dirty="0">
                <a:solidFill>
                  <a:srgbClr val="002060"/>
                </a:solidFill>
              </a:rPr>
              <a:t>Игры с прыжками, бегом, метанием, упражнениями в равновесии следует проводить также в теплые весенние, летние дни и ранней осенью</a:t>
            </a:r>
            <a:r>
              <a:rPr lang="ru-RU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b="1" dirty="0">
                <a:solidFill>
                  <a:srgbClr val="002060"/>
                </a:solidFill>
              </a:rPr>
              <a:t>Во время прогулок могут быть широко использованы </a:t>
            </a:r>
            <a:r>
              <a:rPr lang="ru-RU" b="1" dirty="0" smtClean="0">
                <a:solidFill>
                  <a:srgbClr val="002060"/>
                </a:solidFill>
              </a:rPr>
              <a:t>в старших </a:t>
            </a:r>
            <a:r>
              <a:rPr lang="ru-RU" b="1" dirty="0">
                <a:solidFill>
                  <a:srgbClr val="002060"/>
                </a:solidFill>
              </a:rPr>
              <a:t>группах — элементы спортивных игр: волейбол, баскетбол, городки, бадминтон, настольный теннис, футбол, хоккей. 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Каждый месяц разучивание 2-3 п/и (повтор в течение месяца и закрепление 3-4 раза в год</a:t>
            </a:r>
            <a:r>
              <a:rPr lang="ru-RU" b="1" dirty="0" smtClean="0">
                <a:solidFill>
                  <a:srgbClr val="002060"/>
                </a:solidFill>
              </a:rPr>
              <a:t>).</a:t>
            </a:r>
          </a:p>
          <a:p>
            <a:r>
              <a:rPr lang="ru-RU" b="1" dirty="0">
                <a:solidFill>
                  <a:srgbClr val="002060"/>
                </a:solidFill>
              </a:rPr>
              <a:t>В старшей и подготовительной группе проводятся игры-эстафеты, спортивные игры, игры с элементами соревнования.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3358479"/>
            <a:ext cx="2019073" cy="2285327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chemeClr val="tx2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494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блако 2"/>
          <p:cNvSpPr/>
          <p:nvPr/>
        </p:nvSpPr>
        <p:spPr>
          <a:xfrm rot="21224649">
            <a:off x="227813" y="153835"/>
            <a:ext cx="4109922" cy="125756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Дидактические игры</a:t>
            </a:r>
            <a:endParaRPr lang="ru-RU" sz="2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9912" y="476672"/>
            <a:ext cx="518457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Дидактические </a:t>
            </a:r>
            <a:r>
              <a:rPr lang="ru-RU" b="1" dirty="0">
                <a:solidFill>
                  <a:srgbClr val="002060"/>
                </a:solidFill>
              </a:rPr>
              <a:t>игры и </a:t>
            </a:r>
            <a:r>
              <a:rPr lang="ru-RU" b="1" dirty="0" smtClean="0">
                <a:solidFill>
                  <a:srgbClr val="002060"/>
                </a:solidFill>
              </a:rPr>
              <a:t>упражнения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ru-RU" b="1" dirty="0">
                <a:solidFill>
                  <a:srgbClr val="002060"/>
                </a:solidFill>
              </a:rPr>
              <a:t>я</a:t>
            </a:r>
            <a:r>
              <a:rPr lang="ru-RU" b="1" dirty="0" smtClean="0">
                <a:solidFill>
                  <a:srgbClr val="002060"/>
                </a:solidFill>
              </a:rPr>
              <a:t>вляются </a:t>
            </a:r>
            <a:r>
              <a:rPr lang="ru-RU" b="1" dirty="0">
                <a:solidFill>
                  <a:srgbClr val="002060"/>
                </a:solidFill>
              </a:rPr>
              <a:t>одним из структурных компонентов прогулки. Они непродолжительны, занимают по времени </a:t>
            </a:r>
            <a:r>
              <a:rPr lang="ru-RU" b="1" dirty="0" smtClean="0">
                <a:solidFill>
                  <a:srgbClr val="002060"/>
                </a:solidFill>
              </a:rPr>
              <a:t> в старшем возрасте  </a:t>
            </a:r>
            <a:r>
              <a:rPr lang="ru-RU" b="1" dirty="0">
                <a:solidFill>
                  <a:srgbClr val="002060"/>
                </a:solidFill>
              </a:rPr>
              <a:t>5-6 минут</a:t>
            </a:r>
            <a:r>
              <a:rPr lang="ru-RU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b="1" dirty="0">
                <a:solidFill>
                  <a:srgbClr val="002060"/>
                </a:solidFill>
              </a:rPr>
              <a:t>Виды дидактических игр:</a:t>
            </a:r>
          </a:p>
          <a:p>
            <a:r>
              <a:rPr lang="ru-RU" b="1" dirty="0">
                <a:solidFill>
                  <a:srgbClr val="002060"/>
                </a:solidFill>
              </a:rPr>
              <a:t>• Игры с предметами (игрушками или природным материалом,</a:t>
            </a:r>
          </a:p>
          <a:p>
            <a:r>
              <a:rPr lang="ru-RU" b="1" dirty="0">
                <a:solidFill>
                  <a:srgbClr val="002060"/>
                </a:solidFill>
              </a:rPr>
              <a:t>• Словесные игры.</a:t>
            </a:r>
          </a:p>
          <a:p>
            <a:r>
              <a:rPr lang="ru-RU" b="1" dirty="0">
                <a:solidFill>
                  <a:srgbClr val="002060"/>
                </a:solidFill>
              </a:rPr>
              <a:t>Приемом стимуляции детской активности являются различные дидактические упражнения. Они проводятся несколько раз в течение одной прогулки. Дидактическое упражнение может быть предложено детям в начале, в конце, а может вплетаться в ход наблюдения, например, «Принеси желтый листик», «Найди по листу дерево», «Найди дерево или кустарник по описанию» и т. д. Проводят их со всей группой либо с частью ее.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11" r="11894"/>
          <a:stretch/>
        </p:blipFill>
        <p:spPr>
          <a:xfrm>
            <a:off x="762003" y="2996952"/>
            <a:ext cx="2153814" cy="2835032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308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блако 2"/>
          <p:cNvSpPr/>
          <p:nvPr/>
        </p:nvSpPr>
        <p:spPr>
          <a:xfrm rot="21224649">
            <a:off x="161958" y="227980"/>
            <a:ext cx="4254744" cy="1288615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Индивидуальная работа</a:t>
            </a:r>
            <a:endParaRPr lang="ru-RU" sz="2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55976" y="332656"/>
            <a:ext cx="460851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Во время прогулок воспитатель проводит индивидуальную работу с детьми: для одних организует игру с мячом, метание в цель, для других — упражнение в равновесии, для третьих — спрыгивание с пеньков, перешагивание через деревья, сбегание с пригорков</a:t>
            </a:r>
            <a:r>
              <a:rPr lang="ru-RU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b="1" dirty="0">
                <a:solidFill>
                  <a:srgbClr val="002060"/>
                </a:solidFill>
              </a:rPr>
              <a:t>На прогулках осуществляется работа и по развитию речи ребенка: разучивание </a:t>
            </a:r>
            <a:r>
              <a:rPr lang="ru-RU" b="1" dirty="0" err="1">
                <a:solidFill>
                  <a:srgbClr val="002060"/>
                </a:solidFill>
              </a:rPr>
              <a:t>потешки</a:t>
            </a:r>
            <a:r>
              <a:rPr lang="ru-RU" b="1" dirty="0">
                <a:solidFill>
                  <a:srgbClr val="002060"/>
                </a:solidFill>
              </a:rPr>
              <a:t> или небольшого стихотворения, закрепление трудного для произношения звука и т. п. Воспитатель может вспомнить с детьми слова и мелодию песни, которую разучивали на музыкальном занятии.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921140"/>
            <a:ext cx="2304256" cy="2688169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chemeClr val="tx2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7010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блако 2"/>
          <p:cNvSpPr/>
          <p:nvPr/>
        </p:nvSpPr>
        <p:spPr>
          <a:xfrm rot="21224649">
            <a:off x="251520" y="404664"/>
            <a:ext cx="3456384" cy="1224136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Трудовая деятельность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75856" y="404664"/>
            <a:ext cx="576064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cs typeface="Times New Roman" panose="02020603050405020304" pitchFamily="18" charset="0"/>
              </a:rPr>
              <a:t>Большое воспитательное значение имеет трудовая деятельность на прогулке. Важно, чтобы для каждого ребенка задания были посильными, интересными и разнообразными, а по длительности </a:t>
            </a:r>
            <a:r>
              <a:rPr lang="ru-RU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-</a:t>
            </a:r>
            <a:r>
              <a:rPr lang="ru-RU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15-20 </a:t>
            </a:r>
            <a:r>
              <a:rPr lang="ru-RU" b="1" dirty="0">
                <a:solidFill>
                  <a:srgbClr val="002060"/>
                </a:solidFill>
                <a:cs typeface="Times New Roman" panose="02020603050405020304" pitchFamily="18" charset="0"/>
              </a:rPr>
              <a:t>минут в старшем возрасте.</a:t>
            </a:r>
          </a:p>
          <a:p>
            <a:r>
              <a:rPr lang="ru-RU" b="1" i="1" dirty="0">
                <a:solidFill>
                  <a:srgbClr val="002060"/>
                </a:solidFill>
                <a:cs typeface="Times New Roman" panose="02020603050405020304" pitchFamily="18" charset="0"/>
              </a:rPr>
              <a:t>Формами организации труда детей являются:</a:t>
            </a:r>
          </a:p>
          <a:p>
            <a:r>
              <a:rPr lang="ru-RU" b="1" dirty="0">
                <a:solidFill>
                  <a:srgbClr val="002060"/>
                </a:solidFill>
                <a:cs typeface="Times New Roman" panose="02020603050405020304" pitchFamily="18" charset="0"/>
              </a:rPr>
              <a:t>• Индивидуальные трудовые поручения;</a:t>
            </a:r>
          </a:p>
          <a:p>
            <a:r>
              <a:rPr lang="ru-RU" b="1" dirty="0">
                <a:solidFill>
                  <a:srgbClr val="002060"/>
                </a:solidFill>
                <a:cs typeface="Times New Roman" panose="02020603050405020304" pitchFamily="18" charset="0"/>
              </a:rPr>
              <a:t>• Работа в группах;</a:t>
            </a:r>
          </a:p>
          <a:p>
            <a:r>
              <a:rPr lang="ru-RU" b="1" dirty="0">
                <a:solidFill>
                  <a:srgbClr val="002060"/>
                </a:solidFill>
                <a:cs typeface="Times New Roman" panose="02020603050405020304" pitchFamily="18" charset="0"/>
              </a:rPr>
              <a:t>• Коллективный труд.</a:t>
            </a:r>
          </a:p>
          <a:p>
            <a:r>
              <a:rPr lang="ru-RU" b="1" dirty="0">
                <a:solidFill>
                  <a:srgbClr val="002060"/>
                </a:solidFill>
                <a:cs typeface="Times New Roman" panose="02020603050405020304" pitchFamily="18" charset="0"/>
              </a:rPr>
              <a:t>Индивидуальные трудовые поручения применяются во всех возрастных группах детского сада</a:t>
            </a:r>
            <a:r>
              <a:rPr lang="ru-RU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>
                <a:solidFill>
                  <a:srgbClr val="002060"/>
                </a:solidFill>
                <a:cs typeface="Times New Roman" panose="02020603050405020304" pitchFamily="18" charset="0"/>
              </a:rPr>
              <a:t>Коллективный труд дает возможность формировать трудовые навыки и умения одновременно у всех детей группы. Во время коллективного труда формируются умения принимать общую цель труда, согласовывать свои действия, сообща планировать работу.</a:t>
            </a:r>
          </a:p>
          <a:p>
            <a:r>
              <a:rPr lang="ru-RU" b="1" dirty="0">
                <a:solidFill>
                  <a:srgbClr val="002060"/>
                </a:solidFill>
                <a:cs typeface="Times New Roman" panose="02020603050405020304" pitchFamily="18" charset="0"/>
              </a:rPr>
              <a:t>У детей старшего возраста необходимо сформировать умение принять трудовую задачу, представить результат ее выполнения, определить последовательность операций, отобрать необходимые инструменты, самостоятельно заниматься трудовой деятельностью (при небольшой помощи воспитателя).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60" y="3429000"/>
            <a:ext cx="2088232" cy="2555807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chemeClr val="tx2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31463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блако 2"/>
          <p:cNvSpPr/>
          <p:nvPr/>
        </p:nvSpPr>
        <p:spPr>
          <a:xfrm rot="402187">
            <a:off x="4986107" y="219728"/>
            <a:ext cx="4072123" cy="1224136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Самостоятельная деятельность</a:t>
            </a:r>
            <a:endParaRPr lang="ru-RU" sz="22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268760"/>
            <a:ext cx="59046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Во время самостоятельной игровой деятельности дети отражают впечатления, полученные в процессе НОД, экскурсий, повседневной жизни, усваивают знания о труде взрослых. </a:t>
            </a:r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002060"/>
                </a:solidFill>
              </a:rPr>
              <a:t>Происходит </a:t>
            </a:r>
            <a:r>
              <a:rPr lang="ru-RU" b="1" dirty="0">
                <a:solidFill>
                  <a:srgbClr val="002060"/>
                </a:solidFill>
              </a:rPr>
              <a:t>это в процессе сюжетно-ролевых игр.</a:t>
            </a:r>
          </a:p>
          <a:p>
            <a:r>
              <a:rPr lang="ru-RU" b="1" dirty="0">
                <a:solidFill>
                  <a:srgbClr val="002060"/>
                </a:solidFill>
              </a:rPr>
              <a:t>Воспитатель поощряет игры в семью, космонавтов, пароход, больницу и др. Он помогает развить сюжет игры, подобрать или создать необходимый для нее материал. </a:t>
            </a:r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002060"/>
                </a:solidFill>
              </a:rPr>
              <a:t>Интерес </a:t>
            </a:r>
            <a:r>
              <a:rPr lang="ru-RU" b="1" dirty="0">
                <a:solidFill>
                  <a:srgbClr val="002060"/>
                </a:solidFill>
              </a:rPr>
              <a:t>к таким </a:t>
            </a:r>
            <a:r>
              <a:rPr lang="ru-RU" b="1" dirty="0" smtClean="0">
                <a:solidFill>
                  <a:srgbClr val="002060"/>
                </a:solidFill>
              </a:rPr>
              <a:t> играм </a:t>
            </a:r>
            <a:r>
              <a:rPr lang="ru-RU" b="1" dirty="0">
                <a:solidFill>
                  <a:srgbClr val="002060"/>
                </a:solidFill>
              </a:rPr>
              <a:t>развивается у детей с 3-4 лет. Расцвет ролевой игры начинается с 4-лет и наивысшего развития она достигает в середине дошкольного возраста  </a:t>
            </a:r>
            <a:r>
              <a:rPr lang="ru-RU" b="1" dirty="0" smtClean="0">
                <a:solidFill>
                  <a:srgbClr val="002060"/>
                </a:solidFill>
              </a:rPr>
              <a:t>(</a:t>
            </a:r>
            <a:r>
              <a:rPr lang="ru-RU" b="1" dirty="0">
                <a:solidFill>
                  <a:srgbClr val="002060"/>
                </a:solidFill>
              </a:rPr>
              <a:t>5-6 лет, а затем постепенно заменяется играми с правилами, возникающими после семи лет.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23" t="2018" r="14217"/>
          <a:stretch/>
        </p:blipFill>
        <p:spPr>
          <a:xfrm>
            <a:off x="6531202" y="3140968"/>
            <a:ext cx="1872208" cy="2592288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chemeClr val="accent5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2828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39552" y="116633"/>
            <a:ext cx="8784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Comic Sans MS" panose="030F0702030302020204" pitchFamily="66" charset="0"/>
              </a:rPr>
              <a:t>Чтобы прогулка прошла интересно и полезно</a:t>
            </a:r>
            <a:r>
              <a:rPr lang="ru-RU" sz="2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,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запомни следующие правила: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59632" y="947630"/>
            <a:ext cx="727280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</a:rPr>
              <a:t>Выходить </a:t>
            </a:r>
            <a:r>
              <a:rPr lang="ru-RU" sz="2000" b="1" dirty="0">
                <a:solidFill>
                  <a:srgbClr val="002060"/>
                </a:solidFill>
              </a:rPr>
              <a:t>на </a:t>
            </a:r>
            <a:r>
              <a:rPr lang="ru-RU" sz="2000" b="1" dirty="0" smtClean="0">
                <a:solidFill>
                  <a:srgbClr val="002060"/>
                </a:solidFill>
              </a:rPr>
              <a:t>прогулку </a:t>
            </a:r>
            <a:r>
              <a:rPr lang="ru-RU" sz="2000" b="1" dirty="0">
                <a:solidFill>
                  <a:srgbClr val="002060"/>
                </a:solidFill>
              </a:rPr>
              <a:t>м</a:t>
            </a:r>
            <a:r>
              <a:rPr lang="ru-RU" sz="2000" b="1" dirty="0" smtClean="0">
                <a:solidFill>
                  <a:srgbClr val="002060"/>
                </a:solidFill>
              </a:rPr>
              <a:t>ожно </a:t>
            </a:r>
            <a:r>
              <a:rPr lang="ru-RU" sz="2000" b="1" dirty="0">
                <a:solidFill>
                  <a:srgbClr val="002060"/>
                </a:solidFill>
              </a:rPr>
              <a:t>только с </a:t>
            </a:r>
            <a:r>
              <a:rPr lang="ru-RU" sz="2000" b="1" dirty="0" smtClean="0">
                <a:solidFill>
                  <a:srgbClr val="002060"/>
                </a:solidFill>
              </a:rPr>
              <a:t>воспитателем.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</a:rPr>
              <a:t>На улицу следует выходить спокойно</a:t>
            </a:r>
            <a:r>
              <a:rPr lang="ru-RU" sz="2000" b="1" dirty="0">
                <a:solidFill>
                  <a:srgbClr val="002060"/>
                </a:solidFill>
              </a:rPr>
              <a:t>, не торопясь. </a:t>
            </a:r>
            <a:r>
              <a:rPr lang="ru-RU" sz="2000" b="1" dirty="0" smtClean="0">
                <a:solidFill>
                  <a:srgbClr val="002060"/>
                </a:solidFill>
              </a:rPr>
              <a:t>  Не толкать своих товарищей, не ставить подножки, не драться, быть доброжелательным и вежливым.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</a:rPr>
              <a:t>Дети должны гулять только на своём участке ,чтобы их видел воспитатель.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</a:rPr>
              <a:t>Нельзя  брать </a:t>
            </a:r>
            <a:r>
              <a:rPr lang="ru-RU" sz="2000" b="1" dirty="0">
                <a:solidFill>
                  <a:srgbClr val="002060"/>
                </a:solidFill>
              </a:rPr>
              <a:t>в руки </a:t>
            </a:r>
            <a:r>
              <a:rPr lang="ru-RU" sz="2000" b="1" dirty="0" smtClean="0">
                <a:solidFill>
                  <a:srgbClr val="002060"/>
                </a:solidFill>
              </a:rPr>
              <a:t> опасные предметы (стекло</a:t>
            </a:r>
            <a:r>
              <a:rPr lang="ru-RU" sz="2000" b="1" dirty="0">
                <a:solidFill>
                  <a:srgbClr val="002060"/>
                </a:solidFill>
              </a:rPr>
              <a:t>, грибы, </a:t>
            </a:r>
            <a:r>
              <a:rPr lang="ru-RU" sz="2000" b="1" dirty="0" smtClean="0">
                <a:solidFill>
                  <a:srgbClr val="002060"/>
                </a:solidFill>
              </a:rPr>
              <a:t>пакеты</a:t>
            </a:r>
            <a:r>
              <a:rPr lang="ru-RU" sz="2000" b="1" dirty="0">
                <a:solidFill>
                  <a:srgbClr val="002060"/>
                </a:solidFill>
              </a:rPr>
              <a:t>, лекарства, шприцы</a:t>
            </a:r>
            <a:r>
              <a:rPr lang="ru-RU" sz="2000" b="1" dirty="0" smtClean="0">
                <a:solidFill>
                  <a:srgbClr val="002060"/>
                </a:solidFill>
              </a:rPr>
              <a:t>  и др.) Сообщить </a:t>
            </a:r>
            <a:r>
              <a:rPr lang="ru-RU" sz="2000" b="1" dirty="0">
                <a:solidFill>
                  <a:srgbClr val="002060"/>
                </a:solidFill>
              </a:rPr>
              <a:t>о находке </a:t>
            </a:r>
            <a:r>
              <a:rPr lang="ru-RU" sz="2000" b="1" dirty="0" smtClean="0">
                <a:solidFill>
                  <a:srgbClr val="002060"/>
                </a:solidFill>
              </a:rPr>
              <a:t>воспитателю.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</a:rPr>
              <a:t>Детям нельзя выходить </a:t>
            </a:r>
            <a:r>
              <a:rPr lang="ru-RU" sz="2000" b="1" dirty="0">
                <a:solidFill>
                  <a:srgbClr val="002060"/>
                </a:solidFill>
              </a:rPr>
              <a:t>за </a:t>
            </a:r>
            <a:r>
              <a:rPr lang="ru-RU" sz="2000" b="1" dirty="0" smtClean="0">
                <a:solidFill>
                  <a:srgbClr val="002060"/>
                </a:solidFill>
              </a:rPr>
              <a:t>территорию детского сада.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</a:rPr>
              <a:t>Нужно остерегаться  </a:t>
            </a:r>
            <a:r>
              <a:rPr lang="ru-RU" sz="2000" b="1" dirty="0">
                <a:solidFill>
                  <a:srgbClr val="002060"/>
                </a:solidFill>
              </a:rPr>
              <a:t>животных (кошек, собак, забегающих на </a:t>
            </a:r>
            <a:r>
              <a:rPr lang="ru-RU" sz="2000" b="1" dirty="0" smtClean="0">
                <a:solidFill>
                  <a:srgbClr val="002060"/>
                </a:solidFill>
              </a:rPr>
              <a:t>участок).  </a:t>
            </a:r>
            <a:r>
              <a:rPr lang="ru-RU" sz="2000" b="1" dirty="0">
                <a:solidFill>
                  <a:srgbClr val="002060"/>
                </a:solidFill>
              </a:rPr>
              <a:t>Не трогайте и не дразните их</a:t>
            </a:r>
            <a:r>
              <a:rPr lang="ru-RU" sz="2000" b="1" dirty="0" smtClean="0">
                <a:solidFill>
                  <a:srgbClr val="002060"/>
                </a:solidFill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</a:rPr>
              <a:t>В </a:t>
            </a:r>
            <a:r>
              <a:rPr lang="ru-RU" sz="2000" b="1" dirty="0">
                <a:solidFill>
                  <a:srgbClr val="002060"/>
                </a:solidFill>
              </a:rPr>
              <a:t>случае травмы, недомогания или плохого самочувствия немедленно сооб­щи об этом педагогу, обратись к медицинскому работнику.</a:t>
            </a:r>
          </a:p>
        </p:txBody>
      </p:sp>
    </p:spTree>
    <p:extLst>
      <p:ext uri="{BB962C8B-B14F-4D97-AF65-F5344CB8AC3E}">
        <p14:creationId xmlns:p14="http://schemas.microsoft.com/office/powerpoint/2010/main" val="196590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867687"/>
            <a:ext cx="2577946" cy="2732825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259632" y="476672"/>
            <a:ext cx="66967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Пока ребята рассказывали  Ване  о прогулке, все они незаметно  познакомились и подружились .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 Хорошо мы погуляли.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О прогулке всё узнали.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Что, к чему и почему?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Всем ребятам нужно знать.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Правила не нарушать!!!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35896" y="3885148"/>
            <a:ext cx="34563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Это ещё не конец истории, а просто начало доброй дружбы и весёлых приключений Вани </a:t>
            </a:r>
            <a:endParaRPr lang="ru-RU" b="1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и </a:t>
            </a:r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</a:rPr>
              <a:t>его новых друзей!</a:t>
            </a:r>
          </a:p>
        </p:txBody>
      </p:sp>
    </p:spTree>
    <p:extLst>
      <p:ext uri="{BB962C8B-B14F-4D97-AF65-F5344CB8AC3E}">
        <p14:creationId xmlns:p14="http://schemas.microsoft.com/office/powerpoint/2010/main" val="381311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1072</Words>
  <Application>Microsoft Office PowerPoint</Application>
  <PresentationFormat>Экран (4:3)</PresentationFormat>
  <Paragraphs>86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Comic Sans MS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Белая Стрекоза</dc:creator>
  <cp:lastModifiedBy>КАТЕРИНА СЕРЕГИЧЕВА</cp:lastModifiedBy>
  <cp:revision>35</cp:revision>
  <dcterms:created xsi:type="dcterms:W3CDTF">2020-02-17T19:16:39Z</dcterms:created>
  <dcterms:modified xsi:type="dcterms:W3CDTF">2021-10-13T05:00:09Z</dcterms:modified>
</cp:coreProperties>
</file>