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7" r:id="rId2"/>
    <p:sldId id="258" r:id="rId3"/>
    <p:sldId id="259" r:id="rId4"/>
    <p:sldId id="270" r:id="rId5"/>
    <p:sldId id="260" r:id="rId6"/>
    <p:sldId id="271" r:id="rId7"/>
    <p:sldId id="262" r:id="rId8"/>
    <p:sldId id="263" r:id="rId9"/>
    <p:sldId id="264" r:id="rId10"/>
    <p:sldId id="265" r:id="rId11"/>
    <p:sldId id="266" r:id="rId12"/>
    <p:sldId id="267" r:id="rId13"/>
    <p:sldId id="268" r:id="rId14"/>
    <p:sldId id="276" r:id="rId15"/>
    <p:sldId id="278" r:id="rId16"/>
    <p:sldId id="275" r:id="rId17"/>
    <p:sldId id="272" r:id="rId18"/>
    <p:sldId id="273" r:id="rId19"/>
    <p:sldId id="274" r:id="rId2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9BDAD859-E32C-4E50-99EC-215BB4CC27CC}" type="datetimeFigureOut">
              <a:rPr lang="ru-RU" smtClean="0"/>
              <a:pPr/>
              <a:t>17.04.2024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5440DCB-853C-4170-B74D-A55DF07D9FC4}"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BDAD859-E32C-4E50-99EC-215BB4CC27CC}" type="datetimeFigureOut">
              <a:rPr lang="ru-RU" smtClean="0"/>
              <a:pPr/>
              <a:t>17.04.2024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5440DCB-853C-4170-B74D-A55DF07D9FC4}"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9BDAD859-E32C-4E50-99EC-215BB4CC27CC}" type="datetimeFigureOut">
              <a:rPr lang="ru-RU" smtClean="0"/>
              <a:pPr/>
              <a:t>17.04.2024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5440DCB-853C-4170-B74D-A55DF07D9FC4}"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9BDAD859-E32C-4E50-99EC-215BB4CC27CC}" type="datetimeFigureOut">
              <a:rPr lang="ru-RU" smtClean="0"/>
              <a:pPr/>
              <a:t>17.04.2024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5440DCB-853C-4170-B74D-A55DF07D9FC4}"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9BDAD859-E32C-4E50-99EC-215BB4CC27CC}" type="datetimeFigureOut">
              <a:rPr lang="ru-RU" smtClean="0"/>
              <a:pPr/>
              <a:t>17.04.2024</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5440DCB-853C-4170-B74D-A55DF07D9FC4}"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9BDAD859-E32C-4E50-99EC-215BB4CC27CC}" type="datetimeFigureOut">
              <a:rPr lang="ru-RU" smtClean="0"/>
              <a:pPr/>
              <a:t>17.04.2024</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5440DCB-853C-4170-B74D-A55DF07D9FC4}"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BDAD859-E32C-4E50-99EC-215BB4CC27CC}" type="datetimeFigureOut">
              <a:rPr lang="ru-RU" smtClean="0"/>
              <a:pPr/>
              <a:t>17.04.2024</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5440DCB-853C-4170-B74D-A55DF07D9FC4}"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BDAD859-E32C-4E50-99EC-215BB4CC27CC}" type="datetimeFigureOut">
              <a:rPr lang="ru-RU" smtClean="0"/>
              <a:pPr/>
              <a:t>17.04.2024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5440DCB-853C-4170-B74D-A55DF07D9FC4}"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BDAD859-E32C-4E50-99EC-215BB4CC27CC}" type="datetimeFigureOut">
              <a:rPr lang="ru-RU" smtClean="0"/>
              <a:pPr/>
              <a:t>17.04.2024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5440DCB-853C-4170-B74D-A55DF07D9FC4}"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BDAD859-E32C-4E50-99EC-215BB4CC27CC}" type="datetimeFigureOut">
              <a:rPr lang="ru-RU" smtClean="0"/>
              <a:pPr/>
              <a:t>17.04.2024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5440DCB-853C-4170-B74D-A55DF07D9FC4}"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BDAD859-E32C-4E50-99EC-215BB4CC27CC}" type="datetimeFigureOut">
              <a:rPr lang="ru-RU" smtClean="0"/>
              <a:pPr/>
              <a:t>17.04.2024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5440DCB-853C-4170-B74D-A55DF07D9FC4}"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DAD859-E32C-4E50-99EC-215BB4CC27CC}" type="datetimeFigureOut">
              <a:rPr lang="ru-RU" smtClean="0"/>
              <a:pPr/>
              <a:t>17.04.2024</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440DCB-853C-4170-B74D-A55DF07D9FC4}"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Картинки по запросу фон пуговицы"/>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0" y="-1"/>
            <a:ext cx="9144000" cy="6858001"/>
          </a:xfrm>
          <a:prstGeom prst="rect">
            <a:avLst/>
          </a:prstGeom>
          <a:noFill/>
        </p:spPr>
      </p:pic>
      <p:sp>
        <p:nvSpPr>
          <p:cNvPr id="3" name="Прямоугольник 2"/>
          <p:cNvSpPr/>
          <p:nvPr/>
        </p:nvSpPr>
        <p:spPr>
          <a:xfrm>
            <a:off x="107504" y="476672"/>
            <a:ext cx="8928992" cy="6032421"/>
          </a:xfrm>
          <a:prstGeom prst="rect">
            <a:avLst/>
          </a:prstGeom>
          <a:noFill/>
        </p:spPr>
        <p:txBody>
          <a:bodyPr wrap="square" lIns="91440" tIns="45720" rIns="91440" bIns="45720">
            <a:spAutoFit/>
          </a:bodyPr>
          <a:lstStyle/>
          <a:p>
            <a:pPr algn="ctr">
              <a:spcAft>
                <a:spcPts val="0"/>
              </a:spcAft>
            </a:pPr>
            <a:r>
              <a:rPr lang="ru-RU" sz="2800" b="1" dirty="0" smtClean="0">
                <a:solidFill>
                  <a:schemeClr val="tx2"/>
                </a:solidFill>
                <a:latin typeface="Times New Roman" panose="02020603050405020304" pitchFamily="18" charset="0"/>
                <a:ea typeface="Calibri"/>
                <a:cs typeface="Times New Roman" panose="02020603050405020304" pitchFamily="18" charset="0"/>
              </a:rPr>
              <a:t>Муниципальное бюджетное  </a:t>
            </a:r>
            <a:r>
              <a:rPr lang="ru-RU" sz="2800" b="1" dirty="0">
                <a:solidFill>
                  <a:schemeClr val="tx2"/>
                </a:solidFill>
                <a:latin typeface="Times New Roman" panose="02020603050405020304" pitchFamily="18" charset="0"/>
                <a:ea typeface="Calibri"/>
                <a:cs typeface="Times New Roman" panose="02020603050405020304" pitchFamily="18" charset="0"/>
              </a:rPr>
              <a:t>дошкольное образовательное учреждение </a:t>
            </a:r>
            <a:r>
              <a:rPr lang="ru-RU" sz="2800" b="1" dirty="0" smtClean="0">
                <a:solidFill>
                  <a:schemeClr val="tx2"/>
                </a:solidFill>
                <a:latin typeface="Times New Roman" panose="02020603050405020304" pitchFamily="18" charset="0"/>
                <a:ea typeface="Calibri"/>
                <a:cs typeface="Times New Roman" panose="02020603050405020304" pitchFamily="18" charset="0"/>
              </a:rPr>
              <a:t>Починковский детский </a:t>
            </a:r>
            <a:r>
              <a:rPr lang="ru-RU" sz="2800" b="1" dirty="0">
                <a:solidFill>
                  <a:schemeClr val="tx2"/>
                </a:solidFill>
                <a:latin typeface="Times New Roman" panose="02020603050405020304" pitchFamily="18" charset="0"/>
                <a:ea typeface="Calibri"/>
                <a:cs typeface="Times New Roman" panose="02020603050405020304" pitchFamily="18" charset="0"/>
              </a:rPr>
              <a:t>сад </a:t>
            </a:r>
            <a:r>
              <a:rPr lang="ru-RU" sz="2800" b="1" dirty="0" smtClean="0">
                <a:solidFill>
                  <a:schemeClr val="tx2"/>
                </a:solidFill>
                <a:latin typeface="Times New Roman" panose="02020603050405020304" pitchFamily="18" charset="0"/>
                <a:ea typeface="Calibri"/>
                <a:cs typeface="Times New Roman" panose="02020603050405020304" pitchFamily="18" charset="0"/>
              </a:rPr>
              <a:t>номер 7</a:t>
            </a:r>
            <a:endParaRPr lang="ru-RU" sz="3600" b="1" cap="all" dirty="0" smtClean="0">
              <a:ln w="9000" cmpd="sng">
                <a:solidFill>
                  <a:schemeClr val="accent4">
                    <a:shade val="50000"/>
                    <a:satMod val="120000"/>
                  </a:schemeClr>
                </a:solidFill>
                <a:prstDash val="solid"/>
              </a:ln>
              <a:solidFill>
                <a:schemeClr val="tx2"/>
              </a:solidFill>
              <a:effectLst>
                <a:reflection blurRad="12700" stA="28000" endPos="45000" dist="1000" dir="5400000" sy="-100000" algn="bl" rotWithShape="0"/>
              </a:effectLst>
              <a:latin typeface="Times New Roman" pitchFamily="18" charset="0"/>
              <a:cs typeface="Times New Roman" pitchFamily="18" charset="0"/>
            </a:endParaRPr>
          </a:p>
          <a:p>
            <a:pPr algn="ctr"/>
            <a:endParaRPr lang="ru-RU" sz="2800" b="1" cap="all" dirty="0" smtClean="0">
              <a:ln w="9000" cmpd="sng">
                <a:solidFill>
                  <a:schemeClr val="accent4">
                    <a:shade val="50000"/>
                    <a:satMod val="120000"/>
                  </a:schemeClr>
                </a:solidFill>
                <a:prstDash val="solid"/>
              </a:ln>
              <a:effectLst>
                <a:reflection blurRad="12700" stA="28000" endPos="45000" dist="1000" dir="5400000" sy="-100000" algn="bl" rotWithShape="0"/>
              </a:effectLst>
              <a:latin typeface="Times New Roman" pitchFamily="18" charset="0"/>
              <a:cs typeface="Times New Roman" pitchFamily="18" charset="0"/>
            </a:endParaRPr>
          </a:p>
          <a:p>
            <a:pPr algn="ctr"/>
            <a:endParaRPr lang="ru-RU" sz="2800" b="1" cap="all" dirty="0" smtClean="0">
              <a:ln w="9000" cmpd="sng">
                <a:solidFill>
                  <a:schemeClr val="accent4">
                    <a:shade val="50000"/>
                    <a:satMod val="120000"/>
                  </a:schemeClr>
                </a:solidFill>
                <a:prstDash val="solid"/>
              </a:ln>
              <a:effectLst>
                <a:reflection blurRad="12700" stA="28000" endPos="45000" dist="1000" dir="5400000" sy="-100000" algn="bl" rotWithShape="0"/>
              </a:effectLst>
              <a:latin typeface="Times New Roman" pitchFamily="18" charset="0"/>
              <a:cs typeface="Times New Roman" pitchFamily="18" charset="0"/>
            </a:endParaRPr>
          </a:p>
          <a:p>
            <a:pPr algn="ctr"/>
            <a:r>
              <a:rPr lang="ru-RU" sz="2400" b="1" cap="all" dirty="0" err="1" smtClean="0">
                <a:ln w="9000" cmpd="sng">
                  <a:solidFill>
                    <a:schemeClr val="accent4">
                      <a:shade val="50000"/>
                      <a:satMod val="120000"/>
                    </a:schemeClr>
                  </a:solidFill>
                  <a:prstDash val="solid"/>
                </a:ln>
                <a:effectLst>
                  <a:reflection blurRad="12700" stA="28000" endPos="45000" dist="1000" dir="5400000" sy="-100000" algn="bl" rotWithShape="0"/>
                </a:effectLst>
                <a:latin typeface="Times New Roman" pitchFamily="18" charset="0"/>
                <a:cs typeface="Times New Roman" pitchFamily="18" charset="0"/>
              </a:rPr>
              <a:t>Исследовательско-творческий</a:t>
            </a:r>
            <a:r>
              <a:rPr lang="ru-RU" sz="2400" b="1" cap="all" dirty="0" smtClean="0">
                <a:ln w="9000" cmpd="sng">
                  <a:solidFill>
                    <a:schemeClr val="accent4">
                      <a:shade val="50000"/>
                      <a:satMod val="120000"/>
                    </a:schemeClr>
                  </a:solidFill>
                  <a:prstDash val="solid"/>
                </a:ln>
                <a:effectLst>
                  <a:reflection blurRad="12700" stA="28000" endPos="45000" dist="1000" dir="5400000" sy="-100000" algn="bl" rotWithShape="0"/>
                </a:effectLst>
                <a:latin typeface="Times New Roman" pitchFamily="18" charset="0"/>
                <a:cs typeface="Times New Roman" pitchFamily="18" charset="0"/>
              </a:rPr>
              <a:t> проект</a:t>
            </a:r>
          </a:p>
          <a:p>
            <a:pPr algn="ctr"/>
            <a:r>
              <a:rPr lang="ru-RU" sz="2400" b="1" cap="all" dirty="0" smtClean="0">
                <a:ln w="9000" cmpd="sng">
                  <a:solidFill>
                    <a:schemeClr val="accent4">
                      <a:shade val="50000"/>
                      <a:satMod val="120000"/>
                    </a:schemeClr>
                  </a:solidFill>
                  <a:prstDash val="solid"/>
                </a:ln>
                <a:effectLst>
                  <a:reflection blurRad="12700" stA="28000" endPos="45000" dist="1000" dir="5400000" sy="-100000" algn="bl" rotWithShape="0"/>
                </a:effectLst>
                <a:latin typeface="Times New Roman" pitchFamily="18" charset="0"/>
                <a:cs typeface="Times New Roman" pitchFamily="18" charset="0"/>
              </a:rPr>
              <a:t>«ПУГОВИЦА - ЧУДЕСНИЦА»</a:t>
            </a:r>
          </a:p>
          <a:p>
            <a:pPr algn="ctr"/>
            <a:endParaRPr lang="ru-RU" sz="3600" b="1" cap="all" dirty="0" smtClean="0">
              <a:ln w="9000" cmpd="sng">
                <a:solidFill>
                  <a:schemeClr val="accent4">
                    <a:shade val="50000"/>
                    <a:satMod val="120000"/>
                  </a:schemeClr>
                </a:solidFill>
                <a:prstDash val="solid"/>
              </a:ln>
              <a:effectLst>
                <a:reflection blurRad="12700" stA="28000" endPos="45000" dist="1000" dir="5400000" sy="-100000" algn="bl" rotWithShape="0"/>
              </a:effectLst>
              <a:latin typeface="Times New Roman" pitchFamily="18" charset="0"/>
              <a:cs typeface="Times New Roman" pitchFamily="18" charset="0"/>
            </a:endParaRPr>
          </a:p>
          <a:p>
            <a:pPr algn="r"/>
            <a:endParaRPr lang="ru-RU" b="1" cap="all" dirty="0" smtClean="0">
              <a:ln w="9000" cmpd="sng">
                <a:solidFill>
                  <a:schemeClr val="accent4">
                    <a:shade val="50000"/>
                    <a:satMod val="120000"/>
                  </a:schemeClr>
                </a:solidFill>
                <a:prstDash val="solid"/>
              </a:ln>
              <a:effectLst>
                <a:reflection blurRad="12700" stA="28000" endPos="45000" dist="1000" dir="5400000" sy="-100000" algn="bl" rotWithShape="0"/>
              </a:effectLst>
              <a:latin typeface="Times New Roman" pitchFamily="18" charset="0"/>
              <a:cs typeface="Times New Roman" pitchFamily="18" charset="0"/>
            </a:endParaRPr>
          </a:p>
          <a:p>
            <a:pPr algn="r"/>
            <a:endParaRPr lang="ru-RU" b="1" cap="all" dirty="0" smtClean="0">
              <a:ln w="9000" cmpd="sng">
                <a:solidFill>
                  <a:schemeClr val="accent4">
                    <a:shade val="50000"/>
                    <a:satMod val="120000"/>
                  </a:schemeClr>
                </a:solidFill>
                <a:prstDash val="solid"/>
              </a:ln>
              <a:effectLst>
                <a:reflection blurRad="12700" stA="28000" endPos="45000" dist="1000" dir="5400000" sy="-100000" algn="bl" rotWithShape="0"/>
              </a:effectLst>
              <a:latin typeface="Times New Roman" pitchFamily="18" charset="0"/>
              <a:cs typeface="Times New Roman" pitchFamily="18" charset="0"/>
            </a:endParaRPr>
          </a:p>
          <a:p>
            <a:pPr algn="r"/>
            <a:endParaRPr lang="ru-RU" b="1" cap="all" dirty="0" smtClean="0">
              <a:ln w="9000" cmpd="sng">
                <a:solidFill>
                  <a:schemeClr val="accent4">
                    <a:shade val="50000"/>
                    <a:satMod val="120000"/>
                  </a:schemeClr>
                </a:solidFill>
                <a:prstDash val="solid"/>
              </a:ln>
              <a:effectLst>
                <a:reflection blurRad="12700" stA="28000" endPos="45000" dist="1000" dir="5400000" sy="-100000" algn="bl" rotWithShape="0"/>
              </a:effectLst>
              <a:latin typeface="Times New Roman" pitchFamily="18" charset="0"/>
              <a:cs typeface="Times New Roman" pitchFamily="18" charset="0"/>
            </a:endParaRPr>
          </a:p>
          <a:p>
            <a:pPr algn="r"/>
            <a:endParaRPr lang="ru-RU" b="1" cap="all" dirty="0" smtClean="0">
              <a:ln w="9000" cmpd="sng">
                <a:solidFill>
                  <a:schemeClr val="accent4">
                    <a:shade val="50000"/>
                    <a:satMod val="120000"/>
                  </a:schemeClr>
                </a:solidFill>
                <a:prstDash val="solid"/>
              </a:ln>
              <a:effectLst>
                <a:reflection blurRad="12700" stA="28000" endPos="45000" dist="1000" dir="5400000" sy="-100000" algn="bl" rotWithShape="0"/>
              </a:effectLst>
              <a:latin typeface="Times New Roman" pitchFamily="18" charset="0"/>
              <a:cs typeface="Times New Roman" pitchFamily="18" charset="0"/>
            </a:endParaRPr>
          </a:p>
          <a:p>
            <a:pPr algn="r"/>
            <a:endParaRPr lang="ru-RU" b="1" cap="all" dirty="0" smtClean="0">
              <a:ln w="9000" cmpd="sng">
                <a:solidFill>
                  <a:schemeClr val="accent4">
                    <a:shade val="50000"/>
                    <a:satMod val="120000"/>
                  </a:schemeClr>
                </a:solidFill>
                <a:prstDash val="solid"/>
              </a:ln>
              <a:effectLst>
                <a:reflection blurRad="12700" stA="28000" endPos="45000" dist="1000" dir="5400000" sy="-100000" algn="bl" rotWithShape="0"/>
              </a:effectLst>
              <a:latin typeface="Times New Roman" pitchFamily="18" charset="0"/>
              <a:cs typeface="Times New Roman" pitchFamily="18" charset="0"/>
            </a:endParaRPr>
          </a:p>
          <a:p>
            <a:pPr algn="r"/>
            <a:r>
              <a:rPr lang="ru-RU" b="1" cap="all" dirty="0" smtClean="0">
                <a:ln w="9000" cmpd="sng">
                  <a:solidFill>
                    <a:schemeClr val="accent4">
                      <a:shade val="50000"/>
                      <a:satMod val="120000"/>
                    </a:schemeClr>
                  </a:solidFill>
                  <a:prstDash val="solid"/>
                </a:ln>
                <a:effectLst>
                  <a:reflection blurRad="12700" stA="28000" endPos="45000" dist="1000" dir="5400000" sy="-100000" algn="bl" rotWithShape="0"/>
                </a:effectLst>
                <a:latin typeface="Times New Roman" pitchFamily="18" charset="0"/>
                <a:cs typeface="Times New Roman" pitchFamily="18" charset="0"/>
              </a:rPr>
              <a:t>Подготовила:</a:t>
            </a:r>
          </a:p>
          <a:p>
            <a:pPr algn="r"/>
            <a:r>
              <a:rPr lang="ru-RU" b="1" cap="all" dirty="0" smtClean="0">
                <a:ln w="9000" cmpd="sng">
                  <a:solidFill>
                    <a:schemeClr val="accent4">
                      <a:shade val="50000"/>
                      <a:satMod val="120000"/>
                    </a:schemeClr>
                  </a:solidFill>
                  <a:prstDash val="solid"/>
                </a:ln>
                <a:effectLst>
                  <a:reflection blurRad="12700" stA="28000" endPos="45000" dist="1000" dir="5400000" sy="-100000" algn="bl" rotWithShape="0"/>
                </a:effectLst>
                <a:latin typeface="Times New Roman" pitchFamily="18" charset="0"/>
                <a:cs typeface="Times New Roman" pitchFamily="18" charset="0"/>
              </a:rPr>
              <a:t>воспитатель </a:t>
            </a:r>
            <a:r>
              <a:rPr lang="ru-RU" b="1" cap="all" dirty="0" err="1" smtClean="0">
                <a:ln w="9000" cmpd="sng">
                  <a:solidFill>
                    <a:schemeClr val="accent4">
                      <a:shade val="50000"/>
                      <a:satMod val="120000"/>
                    </a:schemeClr>
                  </a:solidFill>
                  <a:prstDash val="solid"/>
                </a:ln>
                <a:effectLst>
                  <a:reflection blurRad="12700" stA="28000" endPos="45000" dist="1000" dir="5400000" sy="-100000" algn="bl" rotWithShape="0"/>
                </a:effectLst>
                <a:latin typeface="Times New Roman" pitchFamily="18" charset="0"/>
                <a:cs typeface="Times New Roman" pitchFamily="18" charset="0"/>
              </a:rPr>
              <a:t>УЛыБИНА</a:t>
            </a:r>
            <a:r>
              <a:rPr lang="ru-RU" b="1" cap="all" dirty="0" smtClean="0">
                <a:ln w="9000" cmpd="sng">
                  <a:solidFill>
                    <a:schemeClr val="accent4">
                      <a:shade val="50000"/>
                      <a:satMod val="120000"/>
                    </a:schemeClr>
                  </a:solidFill>
                  <a:prstDash val="solid"/>
                </a:ln>
                <a:effectLst>
                  <a:reflection blurRad="12700" stA="28000" endPos="45000" dist="1000" dir="5400000" sy="-100000" algn="bl" rotWithShape="0"/>
                </a:effectLst>
                <a:latin typeface="Times New Roman" pitchFamily="18" charset="0"/>
                <a:cs typeface="Times New Roman" pitchFamily="18" charset="0"/>
              </a:rPr>
              <a:t> М.А.</a:t>
            </a:r>
          </a:p>
          <a:p>
            <a:pPr algn="ctr"/>
            <a:endParaRPr lang="ru-RU" sz="3600" b="1" cap="all" dirty="0">
              <a:ln w="9000" cmpd="sng">
                <a:solidFill>
                  <a:schemeClr val="accent4">
                    <a:shade val="50000"/>
                    <a:satMod val="120000"/>
                  </a:schemeClr>
                </a:solidFill>
                <a:prstDash val="solid"/>
              </a:ln>
              <a:solidFill>
                <a:srgbClr val="002060"/>
              </a:solidFill>
              <a:effectLst>
                <a:reflection blurRad="12700" stA="28000" endPos="45000" dist="1000" dir="5400000" sy="-100000" algn="bl" rotWithShape="0"/>
              </a:effectLst>
              <a:latin typeface="Times New Roman" pitchFamily="18" charset="0"/>
              <a:cs typeface="Times New Roman" pitchFamily="18" charset="0"/>
            </a:endParaRPr>
          </a:p>
        </p:txBody>
      </p:sp>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3568" y="3638587"/>
            <a:ext cx="2283719" cy="3044959"/>
          </a:xfrm>
          <a:prstGeom prst="rect">
            <a:avLst/>
          </a:prstGeom>
        </p:spPr>
      </p:pic>
    </p:spTree>
    <p:extLst>
      <p:ext uri="{BB962C8B-B14F-4D97-AF65-F5344CB8AC3E}">
        <p14:creationId xmlns:p14="http://schemas.microsoft.com/office/powerpoint/2010/main" val="223891902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Картинки по запросу фон пуговицы"/>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0" y="-1"/>
            <a:ext cx="9144000" cy="6858001"/>
          </a:xfrm>
          <a:prstGeom prst="rect">
            <a:avLst/>
          </a:prstGeom>
          <a:noFill/>
        </p:spPr>
      </p:pic>
      <p:sp>
        <p:nvSpPr>
          <p:cNvPr id="4" name="Прямоугольник 3"/>
          <p:cNvSpPr/>
          <p:nvPr/>
        </p:nvSpPr>
        <p:spPr>
          <a:xfrm>
            <a:off x="3643306" y="642918"/>
            <a:ext cx="4572000" cy="4120102"/>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p>
            <a:pPr marL="107950" algn="ctr">
              <a:lnSpc>
                <a:spcPct val="115000"/>
              </a:lnSpc>
              <a:spcAft>
                <a:spcPts val="0"/>
              </a:spcAft>
            </a:pPr>
            <a:r>
              <a:rPr lang="ru-RU" sz="2800" dirty="0">
                <a:latin typeface="Times New Roman"/>
                <a:ea typeface="Times New Roman"/>
                <a:cs typeface="Times New Roman"/>
              </a:rPr>
              <a:t>Вы можете стать кем угодно, и никто не заметит этого. Но если у вас отсутствует пуговица, каждый обратит на это внимание.</a:t>
            </a:r>
            <a:endParaRPr lang="ru-RU" sz="2000" dirty="0">
              <a:ea typeface="Calibri"/>
              <a:cs typeface="Times New Roman"/>
            </a:endParaRPr>
          </a:p>
          <a:p>
            <a:pPr marL="107950" algn="ctr">
              <a:lnSpc>
                <a:spcPct val="115000"/>
              </a:lnSpc>
              <a:spcAft>
                <a:spcPts val="1000"/>
              </a:spcAft>
            </a:pPr>
            <a:r>
              <a:rPr lang="ru-RU" sz="2800" dirty="0">
                <a:latin typeface="Times New Roman"/>
                <a:ea typeface="Times New Roman"/>
                <a:cs typeface="Times New Roman"/>
              </a:rPr>
              <a:t>Э. М. Ремарк</a:t>
            </a:r>
            <a:endParaRPr lang="ru-RU" sz="2000" dirty="0">
              <a:ea typeface="Calibri"/>
              <a:cs typeface="Times New Roman"/>
            </a:endParaRPr>
          </a:p>
          <a:p>
            <a:endParaRPr lang="ru-RU" sz="2800" b="1" i="1" dirty="0" smtClean="0">
              <a:latin typeface="Times New Roman" pitchFamily="18" charset="0"/>
              <a:cs typeface="Times New Roman" pitchFamily="18" charset="0"/>
            </a:endParaRPr>
          </a:p>
        </p:txBody>
      </p:sp>
      <p:pic>
        <p:nvPicPr>
          <p:cNvPr id="3076" name="Picture 4" descr="Картинки по запросу  пуговицы"/>
          <p:cNvPicPr>
            <a:picLocks noChangeAspect="1" noChangeArrowheads="1"/>
          </p:cNvPicPr>
          <p:nvPr/>
        </p:nvPicPr>
        <p:blipFill>
          <a:blip r:embed="rId3" cstate="email">
            <a:clrChange>
              <a:clrFrom>
                <a:srgbClr val="D5D6D1"/>
              </a:clrFrom>
              <a:clrTo>
                <a:srgbClr val="D5D6D1">
                  <a:alpha val="0"/>
                </a:srgbClr>
              </a:clrTo>
            </a:clrChange>
            <a:extLst>
              <a:ext uri="{28A0092B-C50C-407E-A947-70E740481C1C}">
                <a14:useLocalDpi xmlns:a14="http://schemas.microsoft.com/office/drawing/2010/main"/>
              </a:ext>
            </a:extLst>
          </a:blip>
          <a:srcRect/>
          <a:stretch>
            <a:fillRect/>
          </a:stretch>
        </p:blipFill>
        <p:spPr bwMode="auto">
          <a:xfrm rot="20889118">
            <a:off x="292165" y="1616508"/>
            <a:ext cx="3429024" cy="4942119"/>
          </a:xfrm>
          <a:prstGeom prst="ellipse">
            <a:avLst/>
          </a:prstGeom>
          <a:ln>
            <a:noFill/>
          </a:ln>
          <a:effectLst>
            <a:softEdge rad="112500"/>
          </a:effec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Картинки по запросу фон пуговицы"/>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0" y="-1"/>
            <a:ext cx="9144000" cy="6858001"/>
          </a:xfrm>
          <a:prstGeom prst="rect">
            <a:avLst/>
          </a:prstGeom>
          <a:noFill/>
        </p:spPr>
      </p:pic>
      <p:sp>
        <p:nvSpPr>
          <p:cNvPr id="3" name="Горизонтальный свиток 2"/>
          <p:cNvSpPr/>
          <p:nvPr/>
        </p:nvSpPr>
        <p:spPr>
          <a:xfrm>
            <a:off x="2466746" y="214290"/>
            <a:ext cx="4500594" cy="714380"/>
          </a:xfrm>
          <a:prstGeom prst="horizontalScroll">
            <a:avLst/>
          </a:prstGeom>
        </p:spPr>
        <p:style>
          <a:lnRef idx="3">
            <a:schemeClr val="lt1"/>
          </a:lnRef>
          <a:fillRef idx="1">
            <a:schemeClr val="accent4"/>
          </a:fillRef>
          <a:effectRef idx="1">
            <a:schemeClr val="accent4"/>
          </a:effectRef>
          <a:fontRef idx="minor">
            <a:schemeClr val="lt1"/>
          </a:fontRef>
        </p:style>
        <p:txBody>
          <a:bodyPr rtlCol="0" anchor="ctr"/>
          <a:lstStyle/>
          <a:p>
            <a:pPr algn="ctr"/>
            <a:r>
              <a:rPr lang="ru-RU" sz="2800" b="1" dirty="0" smtClean="0">
                <a:solidFill>
                  <a:srgbClr val="FFFF00"/>
                </a:solidFill>
                <a:latin typeface="Times New Roman" pitchFamily="18" charset="0"/>
                <a:cs typeface="Times New Roman" pitchFamily="18" charset="0"/>
              </a:rPr>
              <a:t>Проблема</a:t>
            </a:r>
            <a:endParaRPr lang="ru-RU" sz="2800" b="1" dirty="0">
              <a:solidFill>
                <a:srgbClr val="FFFF00"/>
              </a:solidFill>
              <a:latin typeface="Times New Roman" pitchFamily="18" charset="0"/>
              <a:cs typeface="Times New Roman" pitchFamily="18" charset="0"/>
            </a:endParaRPr>
          </a:p>
        </p:txBody>
      </p:sp>
      <p:sp>
        <p:nvSpPr>
          <p:cNvPr id="4" name="TextBox 3"/>
          <p:cNvSpPr txBox="1"/>
          <p:nvPr/>
        </p:nvSpPr>
        <p:spPr>
          <a:xfrm>
            <a:off x="107505" y="928670"/>
            <a:ext cx="8928992" cy="4154984"/>
          </a:xfrm>
          <a:prstGeom prst="rect">
            <a:avLst/>
          </a:prstGeom>
          <a:noFill/>
        </p:spPr>
        <p:txBody>
          <a:bodyPr wrap="square" rtlCol="0">
            <a:spAutoFit/>
          </a:bodyPr>
          <a:lstStyle/>
          <a:p>
            <a:r>
              <a:rPr lang="ru-RU" sz="2400" dirty="0">
                <a:latin typeface="Times New Roman"/>
                <a:ea typeface="Calibri"/>
              </a:rPr>
              <a:t>В настоящее время появилась проблема развития мелкой моторики детей дошкольного возраста, так как сейчас заметно возрастает количество детей с нарушением звукопроизношения речи. </a:t>
            </a:r>
            <a:endParaRPr lang="ru-RU" sz="2400" b="1" u="sng" dirty="0" smtClean="0">
              <a:latin typeface="Times New Roman" pitchFamily="18" charset="0"/>
              <a:cs typeface="Times New Roman" pitchFamily="18" charset="0"/>
            </a:endParaRPr>
          </a:p>
          <a:p>
            <a:pPr indent="450215" algn="just">
              <a:spcAft>
                <a:spcPts val="0"/>
              </a:spcAft>
              <a:tabLst>
                <a:tab pos="6471920" algn="l"/>
              </a:tabLst>
            </a:pPr>
            <a:r>
              <a:rPr lang="ru-RU" sz="2400" dirty="0">
                <a:latin typeface="Times New Roman"/>
              </a:rPr>
              <a:t>Мелкая моторика очень важна, так как через неё развиваются: </a:t>
            </a:r>
            <a:r>
              <a:rPr lang="ru-RU" sz="2400" dirty="0" smtClean="0">
                <a:latin typeface="Times New Roman"/>
              </a:rPr>
              <a:t>внимание, мышление</a:t>
            </a:r>
            <a:r>
              <a:rPr lang="ru-RU" sz="2400" dirty="0">
                <a:latin typeface="Times New Roman"/>
              </a:rPr>
              <a:t>, координация, воображение, наблюдательность зрительная и двигательная память, речь.</a:t>
            </a:r>
            <a:endParaRPr lang="ru-RU" sz="2400" dirty="0"/>
          </a:p>
          <a:p>
            <a:pPr indent="450215" algn="just">
              <a:spcAft>
                <a:spcPts val="0"/>
              </a:spcAft>
              <a:tabLst>
                <a:tab pos="6471920" algn="l"/>
              </a:tabLst>
            </a:pPr>
            <a:r>
              <a:rPr lang="ru-RU" sz="2400" dirty="0" smtClean="0">
                <a:latin typeface="Times New Roman"/>
              </a:rPr>
              <a:t>Учитывая </a:t>
            </a:r>
            <a:r>
              <a:rPr lang="ru-RU" sz="2400" dirty="0">
                <a:latin typeface="Times New Roman"/>
              </a:rPr>
              <a:t>все это, возникла необходимость реализации и создания  проекта «Пуговица - чудесница», где дети будут развивать мелкую моторику, расширять кругозор посредством организованной познавательной и творческой деятельности.</a:t>
            </a:r>
            <a:endParaRPr lang="ru-RU" sz="2400" dirty="0"/>
          </a:p>
          <a:p>
            <a:endParaRPr lang="ru-RU" sz="2400" dirty="0" smtClean="0">
              <a:latin typeface="Times New Roman" pitchFamily="18" charset="0"/>
              <a:cs typeface="Times New Roman" pitchFamily="18" charset="0"/>
            </a:endParaRPr>
          </a:p>
        </p:txBody>
      </p:sp>
      <p:sp>
        <p:nvSpPr>
          <p:cNvPr id="6" name="TextBox 5"/>
          <p:cNvSpPr txBox="1"/>
          <p:nvPr/>
        </p:nvSpPr>
        <p:spPr>
          <a:xfrm>
            <a:off x="1000100" y="2857496"/>
            <a:ext cx="184731" cy="369332"/>
          </a:xfrm>
          <a:prstGeom prst="rect">
            <a:avLst/>
          </a:prstGeom>
          <a:noFill/>
        </p:spPr>
        <p:txBody>
          <a:bodyPr wrap="none" rtlCol="0">
            <a:spAutoFit/>
          </a:bodyPr>
          <a:lstStyle/>
          <a:p>
            <a:endParaRPr lang="ru-RU"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Картинки по запросу фон пуговицы"/>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0" y="-1"/>
            <a:ext cx="9144000" cy="6858001"/>
          </a:xfrm>
          <a:prstGeom prst="rect">
            <a:avLst/>
          </a:prstGeom>
          <a:noFill/>
        </p:spPr>
      </p:pic>
      <p:sp>
        <p:nvSpPr>
          <p:cNvPr id="3" name="Горизонтальный свиток 2"/>
          <p:cNvSpPr/>
          <p:nvPr/>
        </p:nvSpPr>
        <p:spPr>
          <a:xfrm>
            <a:off x="2267744" y="-1"/>
            <a:ext cx="4590272" cy="764705"/>
          </a:xfrm>
          <a:prstGeom prst="horizontalScroll">
            <a:avLst/>
          </a:prstGeom>
          <a:solidFill>
            <a:srgbClr val="7030A0"/>
          </a:solidFill>
        </p:spPr>
        <p:style>
          <a:lnRef idx="3">
            <a:schemeClr val="lt1"/>
          </a:lnRef>
          <a:fillRef idx="1">
            <a:schemeClr val="accent4"/>
          </a:fillRef>
          <a:effectRef idx="1">
            <a:schemeClr val="accent4"/>
          </a:effectRef>
          <a:fontRef idx="minor">
            <a:schemeClr val="lt1"/>
          </a:fontRef>
        </p:style>
        <p:txBody>
          <a:bodyPr rtlCol="0" anchor="ctr"/>
          <a:lstStyle/>
          <a:p>
            <a:pPr algn="ctr"/>
            <a:r>
              <a:rPr lang="ru-RU" sz="2800" b="1" dirty="0" smtClean="0">
                <a:solidFill>
                  <a:srgbClr val="FFFF00"/>
                </a:solidFill>
                <a:latin typeface="Times New Roman" pitchFamily="18" charset="0"/>
                <a:cs typeface="Times New Roman" pitchFamily="18" charset="0"/>
              </a:rPr>
              <a:t>Актуальность</a:t>
            </a:r>
            <a:endParaRPr lang="ru-RU" sz="2800" b="1" dirty="0">
              <a:solidFill>
                <a:srgbClr val="FFFF00"/>
              </a:solidFill>
              <a:latin typeface="Times New Roman" pitchFamily="18" charset="0"/>
              <a:cs typeface="Times New Roman" pitchFamily="18" charset="0"/>
            </a:endParaRPr>
          </a:p>
        </p:txBody>
      </p:sp>
      <p:sp>
        <p:nvSpPr>
          <p:cNvPr id="4" name="Прямоугольник 3"/>
          <p:cNvSpPr/>
          <p:nvPr/>
        </p:nvSpPr>
        <p:spPr>
          <a:xfrm>
            <a:off x="395536" y="764704"/>
            <a:ext cx="8496944" cy="4801314"/>
          </a:xfrm>
          <a:prstGeom prst="rect">
            <a:avLst/>
          </a:prstGeom>
          <a:solidFill>
            <a:schemeClr val="accent4">
              <a:lumMod val="40000"/>
              <a:lumOff val="60000"/>
            </a:schemeClr>
          </a:solidFill>
        </p:spPr>
        <p:style>
          <a:lnRef idx="3">
            <a:schemeClr val="lt1"/>
          </a:lnRef>
          <a:fillRef idx="1">
            <a:schemeClr val="accent4"/>
          </a:fillRef>
          <a:effectRef idx="1">
            <a:schemeClr val="accent4"/>
          </a:effectRef>
          <a:fontRef idx="minor">
            <a:schemeClr val="lt1"/>
          </a:fontRef>
        </p:style>
        <p:txBody>
          <a:bodyPr wrap="square">
            <a:spAutoFit/>
          </a:bodyPr>
          <a:lstStyle/>
          <a:p>
            <a:pPr indent="450215" algn="just">
              <a:tabLst>
                <a:tab pos="6471920" algn="l"/>
              </a:tabLst>
            </a:pPr>
            <a:r>
              <a:rPr lang="ru-RU" dirty="0" smtClean="0">
                <a:solidFill>
                  <a:prstClr val="black"/>
                </a:solidFill>
                <a:effectLst>
                  <a:outerShdw blurRad="38100" dist="38100" dir="2700000" algn="tl">
                    <a:srgbClr val="000000">
                      <a:alpha val="43137"/>
                    </a:srgbClr>
                  </a:outerShdw>
                </a:effectLst>
                <a:latin typeface="Times New Roman"/>
              </a:rPr>
              <a:t>Много </a:t>
            </a:r>
            <a:r>
              <a:rPr lang="ru-RU" dirty="0">
                <a:solidFill>
                  <a:prstClr val="black"/>
                </a:solidFill>
                <a:effectLst>
                  <a:outerShdw blurRad="38100" dist="38100" dir="2700000" algn="tl">
                    <a:srgbClr val="000000">
                      <a:alpha val="43137"/>
                    </a:srgbClr>
                  </a:outerShdw>
                </a:effectLst>
                <a:latin typeface="Times New Roman"/>
              </a:rPr>
              <a:t>лет назад М. </a:t>
            </a:r>
            <a:r>
              <a:rPr lang="ru-RU" dirty="0" err="1">
                <a:solidFill>
                  <a:prstClr val="black"/>
                </a:solidFill>
                <a:effectLst>
                  <a:outerShdw blurRad="38100" dist="38100" dir="2700000" algn="tl">
                    <a:srgbClr val="000000">
                      <a:alpha val="43137"/>
                    </a:srgbClr>
                  </a:outerShdw>
                </a:effectLst>
                <a:latin typeface="Times New Roman"/>
              </a:rPr>
              <a:t>Монтессори</a:t>
            </a:r>
            <a:r>
              <a:rPr lang="ru-RU" dirty="0">
                <a:solidFill>
                  <a:prstClr val="black"/>
                </a:solidFill>
                <a:effectLst>
                  <a:outerShdw blurRad="38100" dist="38100" dir="2700000" algn="tl">
                    <a:srgbClr val="000000">
                      <a:alpha val="43137"/>
                    </a:srgbClr>
                  </a:outerShdw>
                </a:effectLst>
                <a:latin typeface="Times New Roman"/>
              </a:rPr>
              <a:t> заметила, что развитие речи и интеллекта тесно связано с тем, насколько сформировано моторное развитие ребенка.</a:t>
            </a:r>
            <a:endParaRPr lang="ru-RU" dirty="0">
              <a:solidFill>
                <a:prstClr val="black"/>
              </a:solidFill>
              <a:effectLst>
                <a:outerShdw blurRad="38100" dist="38100" dir="2700000" algn="tl">
                  <a:srgbClr val="000000">
                    <a:alpha val="43137"/>
                  </a:srgbClr>
                </a:outerShdw>
              </a:effectLst>
            </a:endParaRPr>
          </a:p>
          <a:p>
            <a:pPr indent="450215" algn="just">
              <a:tabLst>
                <a:tab pos="6471920" algn="l"/>
              </a:tabLst>
            </a:pPr>
            <a:r>
              <a:rPr lang="ru-RU" dirty="0" smtClean="0">
                <a:solidFill>
                  <a:prstClr val="black"/>
                </a:solidFill>
                <a:effectLst>
                  <a:outerShdw blurRad="38100" dist="38100" dir="2700000" algn="tl">
                    <a:srgbClr val="000000">
                      <a:alpha val="43137"/>
                    </a:srgbClr>
                  </a:outerShdw>
                </a:effectLst>
                <a:latin typeface="Times New Roman"/>
              </a:rPr>
              <a:t>Было </a:t>
            </a:r>
            <a:r>
              <a:rPr lang="ru-RU" dirty="0">
                <a:solidFill>
                  <a:prstClr val="black"/>
                </a:solidFill>
                <a:effectLst>
                  <a:outerShdw blurRad="38100" dist="38100" dir="2700000" algn="tl">
                    <a:srgbClr val="000000">
                      <a:alpha val="43137"/>
                    </a:srgbClr>
                  </a:outerShdw>
                </a:effectLst>
                <a:latin typeface="Times New Roman"/>
              </a:rPr>
              <a:t>установлено, что центры головного мозга, которые отвечают за движение пальцев и за речь, находятся близко друг к другу. Чем точнее и слаженнее работа пальцев, тем лучше речь.</a:t>
            </a:r>
            <a:endParaRPr lang="ru-RU" dirty="0">
              <a:solidFill>
                <a:prstClr val="black"/>
              </a:solidFill>
              <a:effectLst>
                <a:outerShdw blurRad="38100" dist="38100" dir="2700000" algn="tl">
                  <a:srgbClr val="000000">
                    <a:alpha val="43137"/>
                  </a:srgbClr>
                </a:outerShdw>
              </a:effectLst>
            </a:endParaRPr>
          </a:p>
          <a:p>
            <a:pPr indent="450215" algn="just">
              <a:tabLst>
                <a:tab pos="6471920" algn="l"/>
              </a:tabLst>
            </a:pPr>
            <a:r>
              <a:rPr lang="ru-RU" dirty="0">
                <a:solidFill>
                  <a:prstClr val="black"/>
                </a:solidFill>
                <a:effectLst>
                  <a:outerShdw blurRad="38100" dist="38100" dir="2700000" algn="tl">
                    <a:srgbClr val="000000">
                      <a:alpha val="43137"/>
                    </a:srgbClr>
                  </a:outerShdw>
                </a:effectLst>
                <a:latin typeface="Times New Roman"/>
              </a:rPr>
              <a:t>Тренировка движений пальцев рук и кистей способствует улучшению артикуляционных движений, готовит руку к письму. Благодаря пальчиковым играм ребенок получает разнообразные сенсорные впечатления, у него развивается внимательность и способность сосредоточиться, вырабатывается ловкость, умение управлять своими движениями.</a:t>
            </a:r>
            <a:endParaRPr lang="ru-RU" dirty="0">
              <a:solidFill>
                <a:prstClr val="black"/>
              </a:solidFill>
              <a:effectLst>
                <a:outerShdw blurRad="38100" dist="38100" dir="2700000" algn="tl">
                  <a:srgbClr val="000000">
                    <a:alpha val="43137"/>
                  </a:srgbClr>
                </a:outerShdw>
              </a:effectLst>
            </a:endParaRPr>
          </a:p>
          <a:p>
            <a:pPr indent="450215" algn="just">
              <a:tabLst>
                <a:tab pos="6471920" algn="l"/>
              </a:tabLst>
            </a:pPr>
            <a:r>
              <a:rPr lang="ru-RU" dirty="0">
                <a:solidFill>
                  <a:prstClr val="black"/>
                </a:solidFill>
                <a:effectLst>
                  <a:outerShdw blurRad="38100" dist="38100" dir="2700000" algn="tl">
                    <a:srgbClr val="000000">
                      <a:alpha val="43137"/>
                    </a:srgbClr>
                  </a:outerShdw>
                </a:effectLst>
                <a:latin typeface="Times New Roman"/>
              </a:rPr>
              <a:t>Пуговицы являются удивительно многогранным и занятным материалом. Их можно использовать для создания детских развивающих игр.</a:t>
            </a:r>
            <a:endParaRPr lang="ru-RU" dirty="0">
              <a:solidFill>
                <a:prstClr val="black"/>
              </a:solidFill>
              <a:effectLst>
                <a:outerShdw blurRad="38100" dist="38100" dir="2700000" algn="tl">
                  <a:srgbClr val="000000">
                    <a:alpha val="43137"/>
                  </a:srgbClr>
                </a:outerShdw>
              </a:effectLst>
            </a:endParaRPr>
          </a:p>
          <a:p>
            <a:pPr indent="450215" algn="just">
              <a:tabLst>
                <a:tab pos="6471920" algn="l"/>
              </a:tabLst>
            </a:pPr>
            <a:r>
              <a:rPr lang="ru-RU" dirty="0">
                <a:solidFill>
                  <a:prstClr val="black"/>
                </a:solidFill>
                <a:effectLst>
                  <a:outerShdw blurRad="38100" dist="38100" dir="2700000" algn="tl">
                    <a:srgbClr val="000000">
                      <a:alpha val="43137"/>
                    </a:srgbClr>
                  </a:outerShdw>
                </a:effectLst>
                <a:latin typeface="Times New Roman"/>
              </a:rPr>
              <a:t>Игры с пуговицами развивают тактильное восприятие, координацию движений, глазомер, внимание, усидчивость. Эти игры способствуют развитию творческих способностей, наблюдательности, так же развивают элементарные математические представления (форма, цвет, размер, счет), улучшают эмоциональное состояние ребенка, позволяют почувствовать себя уверенным.</a:t>
            </a:r>
            <a:endParaRPr lang="ru-RU" dirty="0">
              <a:solidFill>
                <a:prstClr val="black"/>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8852370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Картинки по запросу фон пуговицы"/>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0" y="-1"/>
            <a:ext cx="9144000" cy="6858001"/>
          </a:xfrm>
          <a:prstGeom prst="rect">
            <a:avLst/>
          </a:prstGeom>
          <a:noFill/>
        </p:spPr>
      </p:pic>
      <p:sp>
        <p:nvSpPr>
          <p:cNvPr id="3" name="Горизонтальный свиток 2"/>
          <p:cNvSpPr/>
          <p:nvPr/>
        </p:nvSpPr>
        <p:spPr>
          <a:xfrm>
            <a:off x="3071802" y="0"/>
            <a:ext cx="2500330" cy="980728"/>
          </a:xfrm>
          <a:prstGeom prst="horizontalScroll">
            <a:avLst/>
          </a:prstGeom>
          <a:solidFill>
            <a:srgbClr val="7030A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ru-RU" sz="2400" b="1" dirty="0" smtClean="0">
                <a:solidFill>
                  <a:srgbClr val="FFFF00"/>
                </a:solidFill>
                <a:latin typeface="Times New Roman" pitchFamily="18" charset="0"/>
                <a:cs typeface="Times New Roman" pitchFamily="18" charset="0"/>
              </a:rPr>
              <a:t>Цель проекта</a:t>
            </a:r>
            <a:endParaRPr lang="ru-RU" sz="2400" b="1" dirty="0">
              <a:solidFill>
                <a:srgbClr val="FFFF00"/>
              </a:solidFill>
              <a:latin typeface="Times New Roman" pitchFamily="18" charset="0"/>
              <a:cs typeface="Times New Roman" pitchFamily="18" charset="0"/>
            </a:endParaRPr>
          </a:p>
        </p:txBody>
      </p:sp>
      <p:sp>
        <p:nvSpPr>
          <p:cNvPr id="4" name="Прямоугольник 3"/>
          <p:cNvSpPr/>
          <p:nvPr/>
        </p:nvSpPr>
        <p:spPr>
          <a:xfrm>
            <a:off x="395536" y="908720"/>
            <a:ext cx="8352928" cy="1200329"/>
          </a:xfrm>
          <a:prstGeom prst="rect">
            <a:avLst/>
          </a:prstGeom>
          <a:solidFill>
            <a:schemeClr val="accent4">
              <a:lumMod val="40000"/>
              <a:lumOff val="60000"/>
            </a:schemeClr>
          </a:solidFill>
        </p:spPr>
        <p:style>
          <a:lnRef idx="1">
            <a:schemeClr val="dk1"/>
          </a:lnRef>
          <a:fillRef idx="2">
            <a:schemeClr val="dk1"/>
          </a:fillRef>
          <a:effectRef idx="1">
            <a:schemeClr val="dk1"/>
          </a:effectRef>
          <a:fontRef idx="minor">
            <a:schemeClr val="dk1"/>
          </a:fontRef>
        </p:style>
        <p:txBody>
          <a:bodyPr wrap="square">
            <a:spAutoFit/>
          </a:bodyPr>
          <a:lstStyle/>
          <a:p>
            <a:pPr indent="450215" algn="just">
              <a:spcAft>
                <a:spcPts val="0"/>
              </a:spcAft>
              <a:tabLst>
                <a:tab pos="6471920" algn="l"/>
              </a:tabLst>
            </a:pPr>
            <a:r>
              <a:rPr lang="ru-RU" sz="2400" b="1" dirty="0" smtClean="0">
                <a:latin typeface="Times New Roman"/>
              </a:rPr>
              <a:t> </a:t>
            </a:r>
            <a:r>
              <a:rPr lang="ru-RU" sz="2400" dirty="0">
                <a:latin typeface="Times New Roman"/>
              </a:rPr>
              <a:t>Развитие связной речи, мышления и творческих способностей через </a:t>
            </a:r>
            <a:r>
              <a:rPr lang="ru-RU" sz="2400" dirty="0" err="1">
                <a:latin typeface="Times New Roman"/>
              </a:rPr>
              <a:t>исследовательско</a:t>
            </a:r>
            <a:r>
              <a:rPr lang="ru-RU" sz="2400" dirty="0">
                <a:latin typeface="Times New Roman"/>
              </a:rPr>
              <a:t> - творческую деятельность  с пуговицами.</a:t>
            </a:r>
            <a:endParaRPr lang="ru-RU" sz="2400" dirty="0">
              <a:effectLst/>
            </a:endParaRPr>
          </a:p>
        </p:txBody>
      </p:sp>
      <p:sp>
        <p:nvSpPr>
          <p:cNvPr id="5" name="Горизонтальный свиток 4"/>
          <p:cNvSpPr/>
          <p:nvPr/>
        </p:nvSpPr>
        <p:spPr>
          <a:xfrm>
            <a:off x="2987824" y="2109049"/>
            <a:ext cx="2584308" cy="1031919"/>
          </a:xfrm>
          <a:prstGeom prst="horizontalScroll">
            <a:avLst/>
          </a:prstGeom>
          <a:solidFill>
            <a:srgbClr val="7030A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ru-RU" sz="2400" b="1" dirty="0" smtClean="0">
                <a:solidFill>
                  <a:srgbClr val="FFFF00"/>
                </a:solidFill>
                <a:latin typeface="Times New Roman" pitchFamily="18" charset="0"/>
                <a:cs typeface="Times New Roman" pitchFamily="18" charset="0"/>
              </a:rPr>
              <a:t>Задачи проекта</a:t>
            </a:r>
            <a:endParaRPr lang="ru-RU" sz="2400" b="1" dirty="0">
              <a:solidFill>
                <a:srgbClr val="FFFF00"/>
              </a:solidFill>
              <a:latin typeface="Times New Roman" pitchFamily="18" charset="0"/>
              <a:cs typeface="Times New Roman" pitchFamily="18" charset="0"/>
            </a:endParaRPr>
          </a:p>
        </p:txBody>
      </p:sp>
      <p:sp>
        <p:nvSpPr>
          <p:cNvPr id="6" name="Прямоугольник 5"/>
          <p:cNvSpPr/>
          <p:nvPr/>
        </p:nvSpPr>
        <p:spPr>
          <a:xfrm>
            <a:off x="395536" y="3212976"/>
            <a:ext cx="8352928" cy="3513269"/>
          </a:xfrm>
          <a:prstGeom prst="rect">
            <a:avLst/>
          </a:prstGeom>
          <a:solidFill>
            <a:schemeClr val="accent4">
              <a:lumMod val="40000"/>
              <a:lumOff val="60000"/>
            </a:schemeClr>
          </a:solidFill>
        </p:spPr>
        <p:style>
          <a:lnRef idx="1">
            <a:schemeClr val="accent4"/>
          </a:lnRef>
          <a:fillRef idx="2">
            <a:schemeClr val="accent4"/>
          </a:fillRef>
          <a:effectRef idx="1">
            <a:schemeClr val="accent4"/>
          </a:effectRef>
          <a:fontRef idx="minor">
            <a:schemeClr val="dk1"/>
          </a:fontRef>
        </p:style>
        <p:txBody>
          <a:bodyPr wrap="square">
            <a:spAutoFit/>
          </a:bodyPr>
          <a:lstStyle/>
          <a:p>
            <a:pPr marL="457200" indent="450215" algn="just">
              <a:lnSpc>
                <a:spcPct val="115000"/>
              </a:lnSpc>
              <a:spcAft>
                <a:spcPts val="0"/>
              </a:spcAft>
              <a:tabLst>
                <a:tab pos="6471920" algn="l"/>
              </a:tabLst>
            </a:pPr>
            <a:r>
              <a:rPr lang="ru-RU" dirty="0">
                <a:latin typeface="Times New Roman"/>
                <a:ea typeface="Calibri"/>
                <a:cs typeface="Times New Roman"/>
              </a:rPr>
              <a:t>- Обогащение сенсорного опыта детей;</a:t>
            </a:r>
            <a:endParaRPr lang="ru-RU" dirty="0">
              <a:ea typeface="Calibri"/>
              <a:cs typeface="Times New Roman"/>
            </a:endParaRPr>
          </a:p>
          <a:p>
            <a:pPr marL="457200" indent="450215" algn="just">
              <a:lnSpc>
                <a:spcPct val="115000"/>
              </a:lnSpc>
              <a:spcAft>
                <a:spcPts val="0"/>
              </a:spcAft>
              <a:tabLst>
                <a:tab pos="6471920" algn="l"/>
              </a:tabLst>
            </a:pPr>
            <a:r>
              <a:rPr lang="ru-RU" dirty="0">
                <a:latin typeface="Times New Roman"/>
                <a:ea typeface="Calibri"/>
                <a:cs typeface="Times New Roman"/>
              </a:rPr>
              <a:t>- Развивать мелкую моторику пальцев рук у детей дошкольного возраста с помощью дидактических игр нетрадиционным способом;</a:t>
            </a:r>
            <a:endParaRPr lang="ru-RU" dirty="0">
              <a:ea typeface="Calibri"/>
              <a:cs typeface="Times New Roman"/>
            </a:endParaRPr>
          </a:p>
          <a:p>
            <a:pPr marL="457200" indent="450215" algn="just">
              <a:lnSpc>
                <a:spcPct val="115000"/>
              </a:lnSpc>
              <a:spcAft>
                <a:spcPts val="0"/>
              </a:spcAft>
              <a:tabLst>
                <a:tab pos="6471920" algn="l"/>
              </a:tabLst>
            </a:pPr>
            <a:r>
              <a:rPr lang="ru-RU" dirty="0">
                <a:latin typeface="Times New Roman"/>
                <a:ea typeface="Calibri"/>
                <a:cs typeface="Times New Roman"/>
              </a:rPr>
              <a:t>- Обогащать словарь детей за счет разучивания новых игр;</a:t>
            </a:r>
            <a:endParaRPr lang="ru-RU" dirty="0">
              <a:ea typeface="Calibri"/>
              <a:cs typeface="Times New Roman"/>
            </a:endParaRPr>
          </a:p>
          <a:p>
            <a:pPr marL="457200" indent="450215" algn="just">
              <a:lnSpc>
                <a:spcPct val="115000"/>
              </a:lnSpc>
              <a:spcAft>
                <a:spcPts val="0"/>
              </a:spcAft>
              <a:tabLst>
                <a:tab pos="6471920" algn="l"/>
              </a:tabLst>
            </a:pPr>
            <a:r>
              <a:rPr lang="ru-RU" dirty="0">
                <a:latin typeface="Times New Roman"/>
                <a:ea typeface="Calibri"/>
                <a:cs typeface="Times New Roman"/>
              </a:rPr>
              <a:t>- Развивать познавательную активность, творческие способности, воображение, фантазию, пространственное мышление, коммуникативные  навыки через игру с пуговицами;</a:t>
            </a:r>
            <a:endParaRPr lang="ru-RU" dirty="0">
              <a:ea typeface="Calibri"/>
              <a:cs typeface="Times New Roman"/>
            </a:endParaRPr>
          </a:p>
          <a:p>
            <a:pPr marL="457200" indent="450215" algn="just">
              <a:lnSpc>
                <a:spcPct val="115000"/>
              </a:lnSpc>
              <a:spcAft>
                <a:spcPts val="0"/>
              </a:spcAft>
            </a:pPr>
            <a:r>
              <a:rPr lang="ru-RU" dirty="0">
                <a:latin typeface="Times New Roman"/>
                <a:ea typeface="Calibri"/>
                <a:cs typeface="Times New Roman"/>
              </a:rPr>
              <a:t>- Формировать и развивать графические и коммуникативные навыки, тактильную чувствительность рук детей, пространственную ориентацию;</a:t>
            </a:r>
            <a:endParaRPr lang="ru-RU" dirty="0">
              <a:ea typeface="Calibri"/>
              <a:cs typeface="Times New Roman"/>
            </a:endParaRPr>
          </a:p>
          <a:p>
            <a:pPr indent="450215" algn="just">
              <a:spcAft>
                <a:spcPts val="0"/>
              </a:spcAft>
            </a:pPr>
            <a:r>
              <a:rPr lang="ru-RU" dirty="0">
                <a:solidFill>
                  <a:srgbClr val="000000"/>
                </a:solidFill>
                <a:latin typeface="Times New Roman"/>
                <a:ea typeface="Times New Roman"/>
              </a:rPr>
              <a:t>- Воспитывать доброжелательное отношение друг к другу при совместной деятельности.</a:t>
            </a:r>
            <a:endParaRPr lang="ru-RU" dirty="0">
              <a:effectLst/>
              <a:latin typeface="Times New Roman"/>
              <a:ea typeface="Times New Roman"/>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Картинки по запросу фон пуговицы"/>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0" y="-1"/>
            <a:ext cx="9144000" cy="6858001"/>
          </a:xfrm>
          <a:prstGeom prst="rect">
            <a:avLst/>
          </a:prstGeom>
          <a:noFill/>
        </p:spPr>
      </p:pic>
      <p:pic>
        <p:nvPicPr>
          <p:cNvPr id="3" name="Рисунок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91680" y="3226828"/>
            <a:ext cx="5976663" cy="3631172"/>
          </a:xfrm>
          <a:prstGeom prst="rect">
            <a:avLst/>
          </a:prstGeom>
        </p:spPr>
      </p:pic>
      <p:sp>
        <p:nvSpPr>
          <p:cNvPr id="4" name="TextBox 3"/>
          <p:cNvSpPr txBox="1"/>
          <p:nvPr/>
        </p:nvSpPr>
        <p:spPr>
          <a:xfrm>
            <a:off x="251521" y="1388969"/>
            <a:ext cx="8208912" cy="2677656"/>
          </a:xfrm>
          <a:prstGeom prst="rect">
            <a:avLst/>
          </a:prstGeom>
          <a:noFill/>
        </p:spPr>
        <p:txBody>
          <a:bodyPr wrap="square" rtlCol="0">
            <a:spAutoFit/>
          </a:bodyPr>
          <a:lstStyle/>
          <a:p>
            <a:endParaRPr lang="ru-RU" sz="2400" b="1" dirty="0" smtClean="0">
              <a:solidFill>
                <a:prstClr val="black"/>
              </a:solidFill>
              <a:latin typeface="Times New Roman" pitchFamily="18" charset="0"/>
              <a:cs typeface="Times New Roman" pitchFamily="18" charset="0"/>
            </a:endParaRPr>
          </a:p>
          <a:p>
            <a:r>
              <a:rPr lang="ru-RU" sz="2400" b="1" dirty="0" smtClean="0">
                <a:solidFill>
                  <a:prstClr val="black"/>
                </a:solidFill>
                <a:latin typeface="Times New Roman" pitchFamily="18" charset="0"/>
                <a:cs typeface="Times New Roman" pitchFamily="18" charset="0"/>
              </a:rPr>
              <a:t>Продолжительность проекта: </a:t>
            </a:r>
            <a:r>
              <a:rPr lang="ru-RU" sz="2400" dirty="0" smtClean="0">
                <a:solidFill>
                  <a:prstClr val="black"/>
                </a:solidFill>
                <a:latin typeface="Times New Roman" pitchFamily="18" charset="0"/>
                <a:cs typeface="Times New Roman" pitchFamily="18" charset="0"/>
              </a:rPr>
              <a:t>краткосрочный (месяц);</a:t>
            </a:r>
          </a:p>
          <a:p>
            <a:endParaRPr lang="ru-RU" sz="2400" dirty="0" smtClean="0">
              <a:solidFill>
                <a:prstClr val="black"/>
              </a:solidFill>
              <a:latin typeface="Times New Roman" pitchFamily="18" charset="0"/>
              <a:cs typeface="Times New Roman" pitchFamily="18" charset="0"/>
            </a:endParaRPr>
          </a:p>
          <a:p>
            <a:r>
              <a:rPr lang="ru-RU" sz="2400" b="1" dirty="0" smtClean="0">
                <a:solidFill>
                  <a:prstClr val="black"/>
                </a:solidFill>
                <a:latin typeface="Times New Roman" pitchFamily="18" charset="0"/>
                <a:cs typeface="Times New Roman" pitchFamily="18" charset="0"/>
              </a:rPr>
              <a:t>Участники проекта: </a:t>
            </a:r>
            <a:r>
              <a:rPr lang="ru-RU" sz="2400" dirty="0" smtClean="0">
                <a:solidFill>
                  <a:prstClr val="black"/>
                </a:solidFill>
                <a:latin typeface="Times New Roman" pitchFamily="18" charset="0"/>
                <a:cs typeface="Times New Roman" pitchFamily="18" charset="0"/>
              </a:rPr>
              <a:t>дети старшей разновозрастной группы,</a:t>
            </a:r>
          </a:p>
          <a:p>
            <a:r>
              <a:rPr lang="ru-RU" sz="2400" dirty="0" smtClean="0">
                <a:solidFill>
                  <a:prstClr val="black"/>
                </a:solidFill>
                <a:latin typeface="Times New Roman" pitchFamily="18" charset="0"/>
                <a:cs typeface="Times New Roman" pitchFamily="18" charset="0"/>
              </a:rPr>
              <a:t>родители.</a:t>
            </a:r>
          </a:p>
          <a:p>
            <a:endParaRPr lang="ru-RU" sz="2400" dirty="0" smtClean="0">
              <a:solidFill>
                <a:prstClr val="black"/>
              </a:solidFill>
              <a:latin typeface="Times New Roman" pitchFamily="18" charset="0"/>
              <a:cs typeface="Times New Roman" pitchFamily="18" charset="0"/>
            </a:endParaRPr>
          </a:p>
          <a:p>
            <a:endParaRPr lang="ru-RU" sz="2400" dirty="0" smtClean="0">
              <a:solidFill>
                <a:prstClr val="black"/>
              </a:solidFill>
              <a:latin typeface="Times New Roman" pitchFamily="18" charset="0"/>
              <a:cs typeface="Times New Roman" pitchFamily="18" charset="0"/>
            </a:endParaRPr>
          </a:p>
        </p:txBody>
      </p:sp>
      <p:sp>
        <p:nvSpPr>
          <p:cNvPr id="5" name="TextBox 4"/>
          <p:cNvSpPr txBox="1"/>
          <p:nvPr/>
        </p:nvSpPr>
        <p:spPr>
          <a:xfrm>
            <a:off x="251521" y="188640"/>
            <a:ext cx="8712967" cy="1200329"/>
          </a:xfrm>
          <a:prstGeom prst="rect">
            <a:avLst/>
          </a:prstGeom>
          <a:noFill/>
        </p:spPr>
        <p:txBody>
          <a:bodyPr wrap="square" rtlCol="0">
            <a:spAutoFit/>
          </a:bodyPr>
          <a:lstStyle/>
          <a:p>
            <a:r>
              <a:rPr lang="ru-RU" sz="2400" b="1" dirty="0" smtClean="0">
                <a:solidFill>
                  <a:prstClr val="black"/>
                </a:solidFill>
                <a:latin typeface="Times New Roman" pitchFamily="18" charset="0"/>
                <a:cs typeface="Times New Roman" pitchFamily="18" charset="0"/>
              </a:rPr>
              <a:t>Тип проекта: </a:t>
            </a:r>
            <a:r>
              <a:rPr lang="ru-RU" sz="2400" dirty="0" smtClean="0">
                <a:solidFill>
                  <a:prstClr val="black"/>
                </a:solidFill>
                <a:latin typeface="Times New Roman"/>
                <a:ea typeface="Calibri"/>
              </a:rPr>
              <a:t>Познавательный,</a:t>
            </a:r>
            <a:r>
              <a:rPr lang="ru-RU" sz="2400" b="1" dirty="0" smtClean="0">
                <a:solidFill>
                  <a:prstClr val="black"/>
                </a:solidFill>
                <a:latin typeface="Times New Roman" pitchFamily="18" charset="0"/>
                <a:cs typeface="Times New Roman" pitchFamily="18" charset="0"/>
              </a:rPr>
              <a:t>  </a:t>
            </a:r>
            <a:r>
              <a:rPr lang="ru-RU" sz="2400" dirty="0" err="1" smtClean="0">
                <a:solidFill>
                  <a:prstClr val="black"/>
                </a:solidFill>
                <a:latin typeface="Times New Roman" pitchFamily="18" charset="0"/>
                <a:cs typeface="Times New Roman" pitchFamily="18" charset="0"/>
              </a:rPr>
              <a:t>исследовательско</a:t>
            </a:r>
            <a:r>
              <a:rPr lang="ru-RU" sz="2400" dirty="0" smtClean="0">
                <a:solidFill>
                  <a:prstClr val="black"/>
                </a:solidFill>
                <a:latin typeface="Times New Roman" pitchFamily="18" charset="0"/>
                <a:cs typeface="Times New Roman" pitchFamily="18" charset="0"/>
              </a:rPr>
              <a:t> - творческий</a:t>
            </a:r>
            <a:r>
              <a:rPr lang="ru-RU" sz="2400" b="1" dirty="0" smtClean="0">
                <a:solidFill>
                  <a:prstClr val="black"/>
                </a:solidFill>
                <a:latin typeface="Times New Roman" pitchFamily="18" charset="0"/>
                <a:cs typeface="Times New Roman" pitchFamily="18" charset="0"/>
              </a:rPr>
              <a:t>;</a:t>
            </a:r>
          </a:p>
          <a:p>
            <a:endParaRPr lang="ru-RU" sz="2400" b="1" dirty="0" smtClean="0">
              <a:solidFill>
                <a:prstClr val="black"/>
              </a:solidFill>
              <a:latin typeface="Times New Roman" pitchFamily="18" charset="0"/>
              <a:cs typeface="Times New Roman" pitchFamily="18" charset="0"/>
            </a:endParaRPr>
          </a:p>
          <a:p>
            <a:r>
              <a:rPr lang="ru-RU" sz="2400" b="1" dirty="0" smtClean="0">
                <a:solidFill>
                  <a:prstClr val="black"/>
                </a:solidFill>
                <a:latin typeface="Times New Roman" pitchFamily="18" charset="0"/>
                <a:cs typeface="Times New Roman" pitchFamily="18" charset="0"/>
              </a:rPr>
              <a:t>Предмет исследования: </a:t>
            </a:r>
            <a:r>
              <a:rPr lang="ru-RU" sz="2400" dirty="0" smtClean="0">
                <a:solidFill>
                  <a:prstClr val="black"/>
                </a:solidFill>
                <a:latin typeface="Times New Roman" pitchFamily="18" charset="0"/>
                <a:cs typeface="Times New Roman" pitchFamily="18" charset="0"/>
              </a:rPr>
              <a:t>пуговицы</a:t>
            </a:r>
            <a:r>
              <a:rPr lang="ru-RU" sz="2400" b="1" dirty="0" smtClean="0">
                <a:solidFill>
                  <a:prstClr val="black"/>
                </a:solidFill>
                <a:latin typeface="Times New Roman" pitchFamily="18" charset="0"/>
                <a:cs typeface="Times New Roman" pitchFamily="18" charset="0"/>
              </a:rPr>
              <a:t>;</a:t>
            </a:r>
            <a:endParaRPr lang="ru-RU" sz="2400" b="1" dirty="0">
              <a:solidFill>
                <a:prstClr val="black"/>
              </a:solidFill>
              <a:latin typeface="Times New Roman" pitchFamily="18" charset="0"/>
              <a:cs typeface="Times New Roman" pitchFamily="18" charset="0"/>
            </a:endParaRPr>
          </a:p>
        </p:txBody>
      </p:sp>
      <p:sp>
        <p:nvSpPr>
          <p:cNvPr id="6" name="TextBox 5"/>
          <p:cNvSpPr txBox="1"/>
          <p:nvPr/>
        </p:nvSpPr>
        <p:spPr>
          <a:xfrm>
            <a:off x="1000100" y="2857496"/>
            <a:ext cx="184731" cy="369332"/>
          </a:xfrm>
          <a:prstGeom prst="rect">
            <a:avLst/>
          </a:prstGeom>
          <a:noFill/>
        </p:spPr>
        <p:txBody>
          <a:bodyPr wrap="none" rtlCol="0">
            <a:spAutoFit/>
          </a:bodyPr>
          <a:lstStyle/>
          <a:p>
            <a:endParaRPr lang="ru-RU" dirty="0">
              <a:solidFill>
                <a:prstClr val="black"/>
              </a:solidFill>
            </a:endParaRPr>
          </a:p>
        </p:txBody>
      </p:sp>
    </p:spTree>
    <p:extLst>
      <p:ext uri="{BB962C8B-B14F-4D97-AF65-F5344CB8AC3E}">
        <p14:creationId xmlns:p14="http://schemas.microsoft.com/office/powerpoint/2010/main" val="355613435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Картинки по запросу фон пуговицы"/>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0" y="-1"/>
            <a:ext cx="9144000" cy="6858001"/>
          </a:xfrm>
          <a:prstGeom prst="rect">
            <a:avLst/>
          </a:prstGeom>
          <a:noFill/>
        </p:spPr>
      </p:pic>
      <p:sp>
        <p:nvSpPr>
          <p:cNvPr id="4" name="Горизонтальный свиток 3"/>
          <p:cNvSpPr/>
          <p:nvPr/>
        </p:nvSpPr>
        <p:spPr>
          <a:xfrm>
            <a:off x="2195736" y="0"/>
            <a:ext cx="4662280" cy="1052736"/>
          </a:xfrm>
          <a:prstGeom prst="horizontalScroll">
            <a:avLst/>
          </a:prstGeom>
          <a:solidFill>
            <a:srgbClr val="7030A0"/>
          </a:solidFill>
        </p:spPr>
        <p:style>
          <a:lnRef idx="3">
            <a:schemeClr val="lt1"/>
          </a:lnRef>
          <a:fillRef idx="1">
            <a:schemeClr val="accent4"/>
          </a:fillRef>
          <a:effectRef idx="1">
            <a:schemeClr val="accent4"/>
          </a:effectRef>
          <a:fontRef idx="minor">
            <a:schemeClr val="lt1"/>
          </a:fontRef>
        </p:style>
        <p:txBody>
          <a:bodyPr rtlCol="0" anchor="ctr"/>
          <a:lstStyle/>
          <a:p>
            <a:pPr algn="ctr"/>
            <a:r>
              <a:rPr lang="ru-RU" sz="2800" b="1" dirty="0" smtClean="0">
                <a:solidFill>
                  <a:srgbClr val="FFFF00"/>
                </a:solidFill>
                <a:latin typeface="Times New Roman" pitchFamily="18" charset="0"/>
                <a:cs typeface="Times New Roman" pitchFamily="18" charset="0"/>
              </a:rPr>
              <a:t>В результате:</a:t>
            </a:r>
            <a:endParaRPr lang="ru-RU" sz="2800" b="1" dirty="0">
              <a:solidFill>
                <a:srgbClr val="FFFF00"/>
              </a:solidFill>
              <a:latin typeface="Times New Roman" pitchFamily="18" charset="0"/>
              <a:cs typeface="Times New Roman" pitchFamily="18" charset="0"/>
            </a:endParaRPr>
          </a:p>
        </p:txBody>
      </p:sp>
      <p:sp>
        <p:nvSpPr>
          <p:cNvPr id="5" name="Прямоугольник 4"/>
          <p:cNvSpPr/>
          <p:nvPr/>
        </p:nvSpPr>
        <p:spPr>
          <a:xfrm>
            <a:off x="611560" y="1268760"/>
            <a:ext cx="5032010" cy="5324535"/>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indent="450215" algn="just"/>
            <a:r>
              <a:rPr lang="ru-RU" sz="2000" dirty="0">
                <a:latin typeface="Times New Roman"/>
              </a:rPr>
              <a:t>После завершения проекта дети старшей  </a:t>
            </a:r>
            <a:r>
              <a:rPr lang="ru-RU" sz="2000" dirty="0" smtClean="0">
                <a:latin typeface="Times New Roman"/>
              </a:rPr>
              <a:t>группы:</a:t>
            </a:r>
            <a:endParaRPr lang="ru-RU" sz="2000" dirty="0"/>
          </a:p>
          <a:p>
            <a:pPr indent="450215" algn="just"/>
            <a:r>
              <a:rPr lang="ru-RU" sz="2000" dirty="0">
                <a:latin typeface="Times New Roman"/>
              </a:rPr>
              <a:t>- </a:t>
            </a:r>
            <a:r>
              <a:rPr lang="ru-RU" sz="2000" dirty="0" smtClean="0">
                <a:latin typeface="Times New Roman"/>
              </a:rPr>
              <a:t>Расширили </a:t>
            </a:r>
            <a:r>
              <a:rPr lang="ru-RU" sz="2000" dirty="0">
                <a:latin typeface="Times New Roman"/>
              </a:rPr>
              <a:t>свой кругозор  через знакомство с историей возникновения пуговицы, её назначения;</a:t>
            </a:r>
            <a:endParaRPr lang="ru-RU" sz="2000" dirty="0"/>
          </a:p>
          <a:p>
            <a:pPr indent="450215" algn="just"/>
            <a:r>
              <a:rPr lang="ru-RU" sz="2000" dirty="0">
                <a:latin typeface="Times New Roman"/>
              </a:rPr>
              <a:t>- </a:t>
            </a:r>
            <a:r>
              <a:rPr lang="ru-RU" sz="2000" dirty="0" smtClean="0">
                <a:latin typeface="Times New Roman"/>
              </a:rPr>
              <a:t>Использовали </a:t>
            </a:r>
            <a:r>
              <a:rPr lang="ru-RU" sz="2000" dirty="0">
                <a:latin typeface="Times New Roman"/>
              </a:rPr>
              <a:t>пуговицу как игровой материал, материал для поделок, знать меры безопасности в работе с мелкими предметами;</a:t>
            </a:r>
            <a:endParaRPr lang="ru-RU" sz="2000" dirty="0"/>
          </a:p>
          <a:p>
            <a:pPr indent="450215" algn="just"/>
            <a:r>
              <a:rPr lang="ru-RU" sz="2000" dirty="0">
                <a:latin typeface="Times New Roman"/>
              </a:rPr>
              <a:t>-</a:t>
            </a:r>
            <a:r>
              <a:rPr lang="ru-RU" sz="2000" dirty="0" smtClean="0">
                <a:latin typeface="Times New Roman"/>
              </a:rPr>
              <a:t>Умеют </a:t>
            </a:r>
            <a:r>
              <a:rPr lang="ru-RU" sz="2000" dirty="0">
                <a:latin typeface="Times New Roman"/>
              </a:rPr>
              <a:t>классифицировать пуговицы по различным признакам;</a:t>
            </a:r>
            <a:endParaRPr lang="ru-RU" sz="2000" dirty="0"/>
          </a:p>
          <a:p>
            <a:pPr indent="450215" algn="just"/>
            <a:r>
              <a:rPr lang="ru-RU" sz="2000" dirty="0">
                <a:latin typeface="Times New Roman"/>
              </a:rPr>
              <a:t>- Реализация данного проекта </a:t>
            </a:r>
            <a:r>
              <a:rPr lang="ru-RU" sz="2000" dirty="0" smtClean="0">
                <a:latin typeface="Times New Roman"/>
              </a:rPr>
              <a:t>помогла </a:t>
            </a:r>
            <a:r>
              <a:rPr lang="ru-RU" sz="2000" dirty="0">
                <a:latin typeface="Times New Roman"/>
              </a:rPr>
              <a:t>в развитии речи, мышления творческих способностей, фантазии, коммуникативных навыков.</a:t>
            </a:r>
            <a:endParaRPr lang="ru-RU" sz="2000" dirty="0"/>
          </a:p>
          <a:p>
            <a:endParaRPr lang="ru-RU" sz="2000" dirty="0" smtClean="0">
              <a:latin typeface="Times New Roman" pitchFamily="18" charset="0"/>
              <a:cs typeface="Times New Roman" pitchFamily="18" charset="0"/>
            </a:endParaRPr>
          </a:p>
          <a:p>
            <a:endParaRPr lang="ru-RU" sz="2000" dirty="0">
              <a:latin typeface="Times New Roman" pitchFamily="18" charset="0"/>
              <a:cs typeface="Times New Roman" pitchFamily="18" charset="0"/>
            </a:endParaRPr>
          </a:p>
        </p:txBody>
      </p:sp>
      <p:pic>
        <p:nvPicPr>
          <p:cNvPr id="2050" name="Picture 2" descr="Картинки по запросу пуговицы декор"/>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643570" y="2071678"/>
            <a:ext cx="3295642" cy="4526204"/>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Картинки по запросу фон пуговицы"/>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0" y="-1"/>
            <a:ext cx="9144000" cy="6858001"/>
          </a:xfrm>
          <a:prstGeom prst="rect">
            <a:avLst/>
          </a:prstGeom>
          <a:noFill/>
        </p:spPr>
      </p:pic>
      <p:sp>
        <p:nvSpPr>
          <p:cNvPr id="3" name="Горизонтальный свиток 2"/>
          <p:cNvSpPr/>
          <p:nvPr/>
        </p:nvSpPr>
        <p:spPr>
          <a:xfrm>
            <a:off x="2195736" y="-1"/>
            <a:ext cx="4590842" cy="692697"/>
          </a:xfrm>
          <a:prstGeom prst="horizontalScroll">
            <a:avLst/>
          </a:prstGeom>
          <a:solidFill>
            <a:srgbClr val="7030A0"/>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ru-RU" sz="2400" b="1" dirty="0" smtClean="0">
                <a:solidFill>
                  <a:srgbClr val="FFFF00"/>
                </a:solidFill>
                <a:latin typeface="Times New Roman" pitchFamily="18" charset="0"/>
                <a:cs typeface="Times New Roman" pitchFamily="18" charset="0"/>
              </a:rPr>
              <a:t>Подготовительный этап</a:t>
            </a:r>
            <a:endParaRPr lang="ru-RU" sz="2400" b="1" dirty="0">
              <a:solidFill>
                <a:srgbClr val="FFFF00"/>
              </a:solidFill>
              <a:latin typeface="Times New Roman" pitchFamily="18" charset="0"/>
              <a:cs typeface="Times New Roman" pitchFamily="18" charset="0"/>
            </a:endParaRPr>
          </a:p>
        </p:txBody>
      </p:sp>
      <p:sp>
        <p:nvSpPr>
          <p:cNvPr id="4" name="Прямоугольник 3"/>
          <p:cNvSpPr/>
          <p:nvPr/>
        </p:nvSpPr>
        <p:spPr>
          <a:xfrm>
            <a:off x="323528" y="692697"/>
            <a:ext cx="7128792" cy="5355312"/>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indent="450215" algn="just"/>
            <a:r>
              <a:rPr lang="ru-RU" b="1" dirty="0">
                <a:latin typeface="Times New Roman"/>
              </a:rPr>
              <a:t>Подготовительный этап:   </a:t>
            </a:r>
            <a:endParaRPr lang="ru-RU" dirty="0"/>
          </a:p>
          <a:p>
            <a:pPr indent="450215" algn="just"/>
            <a:r>
              <a:rPr lang="ru-RU" b="1" dirty="0" smtClean="0">
                <a:latin typeface="Times New Roman"/>
              </a:rPr>
              <a:t>Воспитатель:</a:t>
            </a:r>
            <a:r>
              <a:rPr lang="ru-RU" dirty="0" smtClean="0">
                <a:latin typeface="Times New Roman"/>
              </a:rPr>
              <a:t> </a:t>
            </a:r>
            <a:endParaRPr lang="ru-RU" dirty="0"/>
          </a:p>
          <a:p>
            <a:pPr indent="450215" algn="just"/>
            <a:r>
              <a:rPr lang="ru-RU" dirty="0">
                <a:latin typeface="Times New Roman"/>
              </a:rPr>
              <a:t>Формирование проблемы.</a:t>
            </a:r>
            <a:endParaRPr lang="ru-RU" dirty="0"/>
          </a:p>
          <a:p>
            <a:pPr indent="450215" algn="just"/>
            <a:r>
              <a:rPr lang="ru-RU" dirty="0">
                <a:latin typeface="Times New Roman"/>
              </a:rPr>
              <a:t>Определение задач.</a:t>
            </a:r>
            <a:endParaRPr lang="ru-RU" dirty="0"/>
          </a:p>
          <a:p>
            <a:pPr indent="450215" algn="just"/>
            <a:r>
              <a:rPr lang="ru-RU" dirty="0">
                <a:latin typeface="Times New Roman"/>
              </a:rPr>
              <a:t>Подбор методической литературы по теме.</a:t>
            </a:r>
            <a:endParaRPr lang="ru-RU" dirty="0"/>
          </a:p>
          <a:p>
            <a:pPr indent="450215" algn="just"/>
            <a:r>
              <a:rPr lang="ru-RU" dirty="0">
                <a:latin typeface="Times New Roman"/>
              </a:rPr>
              <a:t>Подбор художественной литературы для чтения детям.</a:t>
            </a:r>
            <a:endParaRPr lang="ru-RU" dirty="0"/>
          </a:p>
          <a:p>
            <a:pPr indent="450215" algn="just"/>
            <a:r>
              <a:rPr lang="ru-RU" dirty="0">
                <a:latin typeface="Times New Roman"/>
              </a:rPr>
              <a:t>Подбор дидактического материала, наглядных пособий.</a:t>
            </a:r>
            <a:endParaRPr lang="ru-RU" dirty="0"/>
          </a:p>
          <a:p>
            <a:pPr indent="450215" algn="just"/>
            <a:r>
              <a:rPr lang="ru-RU" dirty="0">
                <a:latin typeface="Times New Roman"/>
              </a:rPr>
              <a:t>Подготовка материала для творческой деятельности (пуговицы)</a:t>
            </a:r>
            <a:endParaRPr lang="ru-RU" dirty="0"/>
          </a:p>
          <a:p>
            <a:pPr indent="450215"/>
            <a:r>
              <a:rPr lang="ru-RU" b="1" dirty="0" smtClean="0">
                <a:latin typeface="Times New Roman"/>
              </a:rPr>
              <a:t>Формы </a:t>
            </a:r>
            <a:r>
              <a:rPr lang="ru-RU" b="1" dirty="0">
                <a:latin typeface="Times New Roman"/>
              </a:rPr>
              <a:t>работы с детьми:</a:t>
            </a:r>
            <a:r>
              <a:rPr lang="ru-RU" dirty="0">
                <a:latin typeface="Times New Roman"/>
              </a:rPr>
              <a:t/>
            </a:r>
            <a:br>
              <a:rPr lang="ru-RU" dirty="0">
                <a:latin typeface="Times New Roman"/>
              </a:rPr>
            </a:br>
            <a:r>
              <a:rPr lang="ru-RU" dirty="0">
                <a:latin typeface="Times New Roman"/>
              </a:rPr>
              <a:t>•    Обсуждение темы проекта;</a:t>
            </a:r>
            <a:br>
              <a:rPr lang="ru-RU" dirty="0">
                <a:latin typeface="Times New Roman"/>
              </a:rPr>
            </a:br>
            <a:r>
              <a:rPr lang="ru-RU" dirty="0">
                <a:latin typeface="Times New Roman"/>
              </a:rPr>
              <a:t>•    Определение уровня уже имеющихся у детей знаний о пуговицах;</a:t>
            </a:r>
            <a:br>
              <a:rPr lang="ru-RU" dirty="0">
                <a:latin typeface="Times New Roman"/>
              </a:rPr>
            </a:br>
            <a:r>
              <a:rPr lang="ru-RU" dirty="0" smtClean="0">
                <a:latin typeface="Times New Roman"/>
              </a:rPr>
              <a:t>•Подобрать </a:t>
            </a:r>
            <a:r>
              <a:rPr lang="ru-RU" dirty="0">
                <a:latin typeface="Times New Roman"/>
              </a:rPr>
              <a:t>методическую, познавательную и художественную литературу, иллюстративный материал по данной теме;</a:t>
            </a:r>
            <a:endParaRPr lang="ru-RU" dirty="0"/>
          </a:p>
          <a:p>
            <a:r>
              <a:rPr lang="ru-RU" b="1" dirty="0">
                <a:latin typeface="Times New Roman"/>
              </a:rPr>
              <a:t>          Формы работы с родителями:</a:t>
            </a:r>
            <a:r>
              <a:rPr lang="ru-RU" dirty="0">
                <a:latin typeface="Times New Roman"/>
              </a:rPr>
              <a:t/>
            </a:r>
            <a:br>
              <a:rPr lang="ru-RU" dirty="0">
                <a:latin typeface="Times New Roman"/>
              </a:rPr>
            </a:br>
            <a:r>
              <a:rPr lang="ru-RU" dirty="0">
                <a:latin typeface="Times New Roman"/>
              </a:rPr>
              <a:t>•    Проведение  консультации «Развитие мелкой моторики и </a:t>
            </a:r>
            <a:r>
              <a:rPr lang="ru-RU" dirty="0" err="1">
                <a:latin typeface="Times New Roman"/>
              </a:rPr>
              <a:t>сенсорики</a:t>
            </a:r>
            <a:r>
              <a:rPr lang="ru-RU" dirty="0">
                <a:latin typeface="Times New Roman"/>
              </a:rPr>
              <a:t> с помощью пуговиц».</a:t>
            </a:r>
            <a:br>
              <a:rPr lang="ru-RU" dirty="0">
                <a:latin typeface="Times New Roman"/>
              </a:rPr>
            </a:br>
            <a:r>
              <a:rPr lang="ru-RU" dirty="0">
                <a:latin typeface="Times New Roman"/>
              </a:rPr>
              <a:t>•    Привлечение родителей к сбору материала (различные </a:t>
            </a:r>
            <a:r>
              <a:rPr lang="ru-RU" dirty="0" smtClean="0">
                <a:latin typeface="Times New Roman"/>
              </a:rPr>
              <a:t>пуговицы);</a:t>
            </a:r>
            <a:endParaRPr lang="ru-RU" dirty="0"/>
          </a:p>
          <a:p>
            <a:r>
              <a:rPr lang="ru-RU" dirty="0">
                <a:latin typeface="Times New Roman"/>
              </a:rPr>
              <a:t>•    Подобрать материалы для игровой деятельности; </a:t>
            </a:r>
            <a:br>
              <a:rPr lang="ru-RU" dirty="0">
                <a:latin typeface="Times New Roman"/>
              </a:rPr>
            </a:br>
            <a:endParaRPr lang="ru-RU" dirty="0">
              <a:effectLst/>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Картинки по запросу фон пуговицы"/>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0" y="-1"/>
            <a:ext cx="9144000" cy="6858001"/>
          </a:xfrm>
          <a:prstGeom prst="rect">
            <a:avLst/>
          </a:prstGeom>
          <a:noFill/>
        </p:spPr>
      </p:pic>
      <p:sp>
        <p:nvSpPr>
          <p:cNvPr id="3" name="Горизонтальный свиток 2"/>
          <p:cNvSpPr/>
          <p:nvPr/>
        </p:nvSpPr>
        <p:spPr>
          <a:xfrm>
            <a:off x="3071802" y="45437"/>
            <a:ext cx="3000396" cy="692697"/>
          </a:xfrm>
          <a:prstGeom prst="horizontalScroll">
            <a:avLst/>
          </a:prstGeom>
          <a:solidFill>
            <a:srgbClr val="7030A0"/>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ru-RU" sz="2400" b="1" dirty="0" smtClean="0">
                <a:solidFill>
                  <a:srgbClr val="FFFF00"/>
                </a:solidFill>
                <a:latin typeface="Times New Roman" pitchFamily="18" charset="0"/>
                <a:cs typeface="Times New Roman" pitchFamily="18" charset="0"/>
              </a:rPr>
              <a:t>Основной этап</a:t>
            </a:r>
            <a:endParaRPr lang="ru-RU" sz="2400" b="1" dirty="0">
              <a:solidFill>
                <a:srgbClr val="FFFF00"/>
              </a:solidFill>
              <a:latin typeface="Times New Roman" pitchFamily="18" charset="0"/>
              <a:cs typeface="Times New Roman" pitchFamily="18" charset="0"/>
            </a:endParaRPr>
          </a:p>
        </p:txBody>
      </p:sp>
      <p:sp>
        <p:nvSpPr>
          <p:cNvPr id="5" name="TextBox 4"/>
          <p:cNvSpPr txBox="1"/>
          <p:nvPr/>
        </p:nvSpPr>
        <p:spPr>
          <a:xfrm>
            <a:off x="2646040" y="1091451"/>
            <a:ext cx="3851920" cy="400110"/>
          </a:xfrm>
          <a:prstGeom prst="rect">
            <a:avLst/>
          </a:prstGeom>
          <a:noFill/>
        </p:spPr>
        <p:txBody>
          <a:bodyPr wrap="square" rtlCol="0">
            <a:spAutoFit/>
          </a:bodyPr>
          <a:lstStyle/>
          <a:p>
            <a:pPr indent="450215" algn="just">
              <a:spcAft>
                <a:spcPts val="0"/>
              </a:spcAft>
            </a:pPr>
            <a:r>
              <a:rPr lang="ru-RU" sz="2000" b="1" dirty="0" smtClean="0">
                <a:latin typeface="Times New Roman"/>
                <a:ea typeface="Calibri"/>
              </a:rPr>
              <a:t>Взаимодействие </a:t>
            </a:r>
            <a:r>
              <a:rPr lang="ru-RU" sz="2000" b="1" dirty="0">
                <a:latin typeface="Times New Roman"/>
                <a:ea typeface="Calibri"/>
              </a:rPr>
              <a:t>с детьми </a:t>
            </a:r>
            <a:endParaRPr lang="ru-RU" sz="2000" dirty="0">
              <a:effectLst/>
            </a:endParaRPr>
          </a:p>
        </p:txBody>
      </p:sp>
      <p:sp>
        <p:nvSpPr>
          <p:cNvPr id="6" name="TextBox 5"/>
          <p:cNvSpPr txBox="1"/>
          <p:nvPr/>
        </p:nvSpPr>
        <p:spPr>
          <a:xfrm>
            <a:off x="3944" y="1997838"/>
            <a:ext cx="9144000" cy="2862322"/>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indent="450215" algn="just">
              <a:spcAft>
                <a:spcPts val="0"/>
              </a:spcAft>
            </a:pPr>
            <a:r>
              <a:rPr lang="ru-RU" b="1" dirty="0" smtClean="0">
                <a:latin typeface="Times New Roman"/>
                <a:ea typeface="Calibri"/>
              </a:rPr>
              <a:t>Беседы: </a:t>
            </a:r>
            <a:r>
              <a:rPr lang="ru-RU" dirty="0" smtClean="0">
                <a:latin typeface="Times New Roman"/>
                <a:ea typeface="Calibri"/>
              </a:rPr>
              <a:t>«Что </a:t>
            </a:r>
            <a:r>
              <a:rPr lang="ru-RU" dirty="0">
                <a:latin typeface="Times New Roman"/>
                <a:ea typeface="Calibri"/>
              </a:rPr>
              <a:t>мы знаем о пуговице»; «Может ли пуговица быть опасной?»; </a:t>
            </a:r>
            <a:r>
              <a:rPr lang="ru-RU" dirty="0">
                <a:latin typeface="Times New Roman"/>
                <a:ea typeface="Times New Roman"/>
              </a:rPr>
              <a:t>«История пуговицы»; </a:t>
            </a:r>
            <a:r>
              <a:rPr lang="ru-RU" dirty="0">
                <a:latin typeface="Times New Roman"/>
                <a:ea typeface="Calibri"/>
              </a:rPr>
              <a:t>«Пуговицы – что мы о них узнали</a:t>
            </a:r>
            <a:r>
              <a:rPr lang="ru-RU" dirty="0" smtClean="0">
                <a:latin typeface="Times New Roman"/>
                <a:ea typeface="Calibri"/>
              </a:rPr>
              <a:t>».</a:t>
            </a:r>
            <a:endParaRPr lang="ru-RU" dirty="0"/>
          </a:p>
          <a:p>
            <a:pPr indent="450215" algn="just">
              <a:spcAft>
                <a:spcPts val="0"/>
              </a:spcAft>
            </a:pPr>
            <a:r>
              <a:rPr lang="ru-RU" b="1" dirty="0" smtClean="0">
                <a:latin typeface="Times New Roman"/>
                <a:ea typeface="Calibri"/>
              </a:rPr>
              <a:t>Лепка </a:t>
            </a:r>
          </a:p>
          <a:p>
            <a:pPr lvl="0" indent="450215" algn="just"/>
            <a:r>
              <a:rPr lang="ru-RU" dirty="0" smtClean="0">
                <a:solidFill>
                  <a:prstClr val="black"/>
                </a:solidFill>
                <a:latin typeface="Times New Roman"/>
                <a:ea typeface="Calibri"/>
              </a:rPr>
              <a:t>«</a:t>
            </a:r>
            <a:r>
              <a:rPr lang="ru-RU" dirty="0">
                <a:solidFill>
                  <a:prstClr val="black"/>
                </a:solidFill>
                <a:latin typeface="Times New Roman"/>
                <a:ea typeface="Calibri"/>
              </a:rPr>
              <a:t>Волшебная </a:t>
            </a:r>
            <a:r>
              <a:rPr lang="ru-RU" dirty="0" smtClean="0">
                <a:solidFill>
                  <a:prstClr val="black"/>
                </a:solidFill>
                <a:latin typeface="Times New Roman"/>
                <a:ea typeface="Calibri"/>
              </a:rPr>
              <a:t>пуговица» (пластилин)</a:t>
            </a:r>
            <a:endParaRPr lang="ru-RU" dirty="0"/>
          </a:p>
          <a:p>
            <a:pPr indent="450215" algn="just">
              <a:spcAft>
                <a:spcPts val="0"/>
              </a:spcAft>
            </a:pPr>
            <a:r>
              <a:rPr lang="ru-RU" b="1" dirty="0" smtClean="0">
                <a:latin typeface="Times New Roman"/>
                <a:ea typeface="Calibri"/>
              </a:rPr>
              <a:t>Рисование </a:t>
            </a:r>
            <a:endParaRPr lang="ru-RU" dirty="0"/>
          </a:p>
          <a:p>
            <a:pPr indent="450215" algn="just">
              <a:spcAft>
                <a:spcPts val="0"/>
              </a:spcAft>
            </a:pPr>
            <a:r>
              <a:rPr lang="ru-RU" dirty="0">
                <a:latin typeface="Times New Roman"/>
                <a:ea typeface="Calibri"/>
              </a:rPr>
              <a:t>«Укрась пуговицу</a:t>
            </a:r>
            <a:r>
              <a:rPr lang="ru-RU" dirty="0" smtClean="0">
                <a:latin typeface="Times New Roman"/>
                <a:ea typeface="Calibri"/>
              </a:rPr>
              <a:t>».</a:t>
            </a:r>
            <a:endParaRPr lang="ru-RU" dirty="0"/>
          </a:p>
          <a:p>
            <a:pPr indent="450215" algn="just">
              <a:spcAft>
                <a:spcPts val="0"/>
              </a:spcAft>
            </a:pPr>
            <a:r>
              <a:rPr lang="ru-RU" b="1" dirty="0" smtClean="0">
                <a:latin typeface="Times New Roman"/>
                <a:ea typeface="Calibri"/>
              </a:rPr>
              <a:t>Развитие </a:t>
            </a:r>
            <a:r>
              <a:rPr lang="ru-RU" b="1" dirty="0">
                <a:latin typeface="Times New Roman"/>
                <a:ea typeface="Calibri"/>
              </a:rPr>
              <a:t>речи </a:t>
            </a:r>
            <a:endParaRPr lang="ru-RU" dirty="0"/>
          </a:p>
          <a:p>
            <a:pPr algn="just">
              <a:spcAft>
                <a:spcPts val="0"/>
              </a:spcAft>
            </a:pPr>
            <a:r>
              <a:rPr lang="ru-RU" dirty="0">
                <a:latin typeface="Times New Roman"/>
                <a:ea typeface="Calibri"/>
              </a:rPr>
              <a:t>«Продолжи сказку о пуговице»; «Заучивание стихов, </a:t>
            </a:r>
            <a:r>
              <a:rPr lang="ru-RU" dirty="0" smtClean="0">
                <a:latin typeface="Times New Roman"/>
                <a:ea typeface="Calibri"/>
              </a:rPr>
              <a:t>народных примет </a:t>
            </a:r>
            <a:r>
              <a:rPr lang="ru-RU" dirty="0">
                <a:latin typeface="Times New Roman"/>
                <a:ea typeface="Calibri"/>
              </a:rPr>
              <a:t>о пуговице».</a:t>
            </a:r>
            <a:endParaRPr lang="ru-RU" dirty="0"/>
          </a:p>
          <a:p>
            <a:r>
              <a:rPr lang="ru-RU" b="1" dirty="0" smtClean="0">
                <a:latin typeface="Times New Roman"/>
                <a:ea typeface="Calibri"/>
              </a:rPr>
              <a:t>       Отбор пуговиц для коллекции</a:t>
            </a:r>
            <a:r>
              <a:rPr lang="ru-RU" dirty="0">
                <a:latin typeface="Times New Roman"/>
                <a:ea typeface="Calibri"/>
              </a:rPr>
              <a:t/>
            </a:r>
            <a:br>
              <a:rPr lang="ru-RU" dirty="0">
                <a:latin typeface="Times New Roman"/>
                <a:ea typeface="Calibri"/>
              </a:rPr>
            </a:br>
            <a:endParaRPr lang="ru-RU"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Картинки по запросу фон пуговицы"/>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0" y="-1"/>
            <a:ext cx="9144000" cy="6858001"/>
          </a:xfrm>
          <a:prstGeom prst="rect">
            <a:avLst/>
          </a:prstGeom>
          <a:noFill/>
        </p:spPr>
      </p:pic>
      <p:sp>
        <p:nvSpPr>
          <p:cNvPr id="3" name="Горизонтальный свиток 2"/>
          <p:cNvSpPr/>
          <p:nvPr/>
        </p:nvSpPr>
        <p:spPr>
          <a:xfrm>
            <a:off x="3143240" y="357166"/>
            <a:ext cx="3000396" cy="714380"/>
          </a:xfrm>
          <a:prstGeom prst="horizontalScroll">
            <a:avLst/>
          </a:prstGeom>
          <a:solidFill>
            <a:srgbClr val="7030A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ru-RU" sz="2400" b="1" dirty="0" smtClean="0">
                <a:solidFill>
                  <a:srgbClr val="FFFF00"/>
                </a:solidFill>
                <a:latin typeface="Times New Roman" pitchFamily="18" charset="0"/>
                <a:cs typeface="Times New Roman" pitchFamily="18" charset="0"/>
              </a:rPr>
              <a:t>Основной этап</a:t>
            </a:r>
            <a:endParaRPr lang="ru-RU" sz="2400" b="1" dirty="0">
              <a:solidFill>
                <a:srgbClr val="FFFF00"/>
              </a:solidFill>
              <a:latin typeface="Times New Roman" pitchFamily="18" charset="0"/>
              <a:cs typeface="Times New Roman" pitchFamily="18" charset="0"/>
            </a:endParaRPr>
          </a:p>
        </p:txBody>
      </p:sp>
      <p:sp>
        <p:nvSpPr>
          <p:cNvPr id="5" name="TextBox 4"/>
          <p:cNvSpPr txBox="1"/>
          <p:nvPr/>
        </p:nvSpPr>
        <p:spPr>
          <a:xfrm>
            <a:off x="0" y="1000108"/>
            <a:ext cx="9144000" cy="3785652"/>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algn="just">
              <a:spcAft>
                <a:spcPts val="0"/>
              </a:spcAft>
              <a:tabLst>
                <a:tab pos="6471920" algn="l"/>
              </a:tabLst>
            </a:pPr>
            <a:r>
              <a:rPr lang="ru-RU" sz="2000" b="1" dirty="0" smtClean="0">
                <a:latin typeface="Times New Roman"/>
                <a:ea typeface="Calibri"/>
              </a:rPr>
              <a:t>       Игровая </a:t>
            </a:r>
            <a:r>
              <a:rPr lang="ru-RU" sz="2000" b="1" dirty="0">
                <a:latin typeface="Times New Roman"/>
                <a:ea typeface="Calibri"/>
              </a:rPr>
              <a:t>деятельность.</a:t>
            </a:r>
            <a:endParaRPr lang="ru-RU" sz="2000" dirty="0"/>
          </a:p>
          <a:p>
            <a:pPr indent="450215" algn="just">
              <a:spcAft>
                <a:spcPts val="0"/>
              </a:spcAft>
              <a:tabLst>
                <a:tab pos="6471920" algn="l"/>
              </a:tabLst>
            </a:pPr>
            <a:r>
              <a:rPr lang="ru-RU" sz="2000" b="1" dirty="0">
                <a:latin typeface="Times New Roman"/>
                <a:ea typeface="Calibri"/>
              </a:rPr>
              <a:t>Дидактические игры:</a:t>
            </a:r>
            <a:endParaRPr lang="ru-RU" sz="2000" dirty="0"/>
          </a:p>
          <a:p>
            <a:pPr indent="450215" algn="just">
              <a:spcAft>
                <a:spcPts val="0"/>
              </a:spcAft>
            </a:pPr>
            <a:r>
              <a:rPr lang="ru-RU" sz="2000" dirty="0">
                <a:latin typeface="Times New Roman"/>
                <a:ea typeface="Calibri"/>
              </a:rPr>
              <a:t>«Собери пуговицы»; «Пуговицы любят счёт</a:t>
            </a:r>
            <a:r>
              <a:rPr lang="ru-RU" sz="2000" dirty="0" smtClean="0">
                <a:latin typeface="Times New Roman"/>
                <a:ea typeface="Calibri"/>
              </a:rPr>
              <a:t>»;  «Запомни и повтори</a:t>
            </a:r>
            <a:r>
              <a:rPr lang="ru-RU" sz="2000" dirty="0">
                <a:latin typeface="Times New Roman"/>
                <a:ea typeface="Calibri"/>
              </a:rPr>
              <a:t>»; </a:t>
            </a:r>
            <a:r>
              <a:rPr lang="ru-RU" sz="2000" dirty="0" smtClean="0">
                <a:latin typeface="Times New Roman"/>
                <a:ea typeface="Calibri"/>
              </a:rPr>
              <a:t> </a:t>
            </a:r>
            <a:r>
              <a:rPr lang="ru-RU" sz="2000" dirty="0">
                <a:latin typeface="Times New Roman"/>
                <a:ea typeface="Calibri"/>
              </a:rPr>
              <a:t>«Найди </a:t>
            </a:r>
            <a:r>
              <a:rPr lang="ru-RU" sz="2000" dirty="0" smtClean="0">
                <a:latin typeface="Times New Roman"/>
                <a:ea typeface="Calibri"/>
              </a:rPr>
              <a:t>пуговку в песке»;</a:t>
            </a:r>
            <a:r>
              <a:rPr lang="ru-RU" sz="2000" dirty="0" smtClean="0">
                <a:solidFill>
                  <a:srgbClr val="000000"/>
                </a:solidFill>
                <a:latin typeface="Times New Roman"/>
                <a:ea typeface="Calibri"/>
              </a:rPr>
              <a:t> </a:t>
            </a:r>
            <a:r>
              <a:rPr lang="ru-RU" sz="2000" dirty="0" smtClean="0">
                <a:latin typeface="Times New Roman"/>
                <a:ea typeface="Calibri"/>
              </a:rPr>
              <a:t>«Рассели пуговицы»; </a:t>
            </a:r>
            <a:r>
              <a:rPr lang="ru-RU" sz="2000" dirty="0">
                <a:latin typeface="Times New Roman"/>
                <a:ea typeface="Calibri"/>
              </a:rPr>
              <a:t>«Кто больше </a:t>
            </a:r>
            <a:r>
              <a:rPr lang="ru-RU" sz="2000" dirty="0" smtClean="0">
                <a:latin typeface="Times New Roman"/>
                <a:ea typeface="Calibri"/>
              </a:rPr>
              <a:t>найдет»;</a:t>
            </a:r>
            <a:r>
              <a:rPr lang="ru-RU" sz="2000" dirty="0" smtClean="0">
                <a:solidFill>
                  <a:srgbClr val="0070C0"/>
                </a:solidFill>
                <a:latin typeface="Times New Roman"/>
                <a:ea typeface="Calibri"/>
              </a:rPr>
              <a:t> </a:t>
            </a:r>
            <a:r>
              <a:rPr lang="ru-RU" sz="2000" dirty="0">
                <a:latin typeface="Times New Roman"/>
                <a:ea typeface="Calibri"/>
              </a:rPr>
              <a:t>«Отгадай, у кого пуговица</a:t>
            </a:r>
            <a:r>
              <a:rPr lang="ru-RU" sz="2000" dirty="0" smtClean="0">
                <a:latin typeface="Times New Roman"/>
                <a:ea typeface="Calibri"/>
              </a:rPr>
              <a:t>», </a:t>
            </a:r>
            <a:r>
              <a:rPr lang="ru-RU" sz="2000" dirty="0" smtClean="0">
                <a:latin typeface="Times New Roman"/>
                <a:ea typeface="Times New Roman"/>
              </a:rPr>
              <a:t>«</a:t>
            </a:r>
            <a:r>
              <a:rPr lang="ru-RU" sz="2000" dirty="0">
                <a:latin typeface="Times New Roman"/>
                <a:ea typeface="Calibri"/>
              </a:rPr>
              <a:t>Найди </a:t>
            </a:r>
            <a:r>
              <a:rPr lang="ru-RU" sz="2000" dirty="0" smtClean="0">
                <a:latin typeface="Times New Roman"/>
                <a:ea typeface="Calibri"/>
              </a:rPr>
              <a:t>лишнюю пуговицу</a:t>
            </a:r>
            <a:r>
              <a:rPr lang="ru-RU" sz="2000" dirty="0">
                <a:latin typeface="Times New Roman"/>
                <a:ea typeface="Calibri"/>
              </a:rPr>
              <a:t>»; </a:t>
            </a:r>
            <a:r>
              <a:rPr lang="ru-RU" sz="2000" dirty="0" smtClean="0">
                <a:latin typeface="Times New Roman"/>
                <a:ea typeface="Calibri"/>
              </a:rPr>
              <a:t>«</a:t>
            </a:r>
            <a:r>
              <a:rPr lang="ru-RU" sz="2000" dirty="0">
                <a:latin typeface="Times New Roman"/>
                <a:ea typeface="Calibri"/>
              </a:rPr>
              <a:t>Цепочка</a:t>
            </a:r>
            <a:r>
              <a:rPr lang="ru-RU" sz="2000" dirty="0" smtClean="0">
                <a:latin typeface="Times New Roman"/>
                <a:ea typeface="Calibri"/>
              </a:rPr>
              <a:t>». </a:t>
            </a:r>
            <a:r>
              <a:rPr lang="ru-RU" sz="2000" dirty="0">
                <a:latin typeface="Times New Roman"/>
                <a:ea typeface="Calibri"/>
              </a:rPr>
              <a:t/>
            </a:r>
            <a:br>
              <a:rPr lang="ru-RU" sz="2000" dirty="0">
                <a:latin typeface="Times New Roman"/>
                <a:ea typeface="Calibri"/>
              </a:rPr>
            </a:br>
            <a:r>
              <a:rPr lang="ru-RU" sz="2000" b="1" dirty="0">
                <a:latin typeface="Times New Roman"/>
                <a:ea typeface="Calibri"/>
              </a:rPr>
              <a:t>          Подвижные игры:  </a:t>
            </a:r>
            <a:endParaRPr lang="ru-RU" sz="2000" dirty="0"/>
          </a:p>
          <a:p>
            <a:pPr indent="450215" algn="just">
              <a:spcAft>
                <a:spcPts val="0"/>
              </a:spcAft>
            </a:pPr>
            <a:r>
              <a:rPr lang="ru-RU" sz="2000" dirty="0">
                <a:latin typeface="Times New Roman"/>
                <a:ea typeface="Calibri"/>
              </a:rPr>
              <a:t>«Пуговка не убегай»; «</a:t>
            </a:r>
            <a:r>
              <a:rPr lang="ru-RU" sz="2000" dirty="0" smtClean="0">
                <a:latin typeface="Times New Roman"/>
                <a:ea typeface="Calibri"/>
              </a:rPr>
              <a:t>Передай пуговицу»;  </a:t>
            </a:r>
            <a:r>
              <a:rPr lang="ru-RU" sz="2000" dirty="0">
                <a:latin typeface="Times New Roman"/>
                <a:ea typeface="Calibri"/>
              </a:rPr>
              <a:t>«С пальца на палец»; </a:t>
            </a:r>
            <a:r>
              <a:rPr lang="ru-RU" sz="2000" dirty="0" smtClean="0">
                <a:latin typeface="Times New Roman"/>
                <a:ea typeface="Calibri"/>
              </a:rPr>
              <a:t>«</a:t>
            </a:r>
            <a:r>
              <a:rPr lang="ru-RU" sz="2000" dirty="0">
                <a:latin typeface="Times New Roman"/>
                <a:ea typeface="Calibri"/>
              </a:rPr>
              <a:t>Пуговичный футбол».</a:t>
            </a:r>
            <a:endParaRPr lang="ru-RU" sz="2000" dirty="0"/>
          </a:p>
          <a:p>
            <a:pPr indent="450215" algn="just">
              <a:spcAft>
                <a:spcPts val="0"/>
              </a:spcAft>
            </a:pPr>
            <a:r>
              <a:rPr lang="ru-RU" sz="2000" b="1" dirty="0">
                <a:latin typeface="Times New Roman"/>
                <a:ea typeface="Calibri"/>
              </a:rPr>
              <a:t>Сюжетные ролевые игры: </a:t>
            </a:r>
            <a:endParaRPr lang="ru-RU" sz="2000" dirty="0"/>
          </a:p>
          <a:p>
            <a:pPr indent="450215" algn="just">
              <a:spcAft>
                <a:spcPts val="0"/>
              </a:spcAft>
            </a:pPr>
            <a:r>
              <a:rPr lang="ru-RU" sz="2000" dirty="0">
                <a:latin typeface="Times New Roman"/>
                <a:ea typeface="Calibri"/>
              </a:rPr>
              <a:t>Создание игровой ситуации </a:t>
            </a:r>
            <a:r>
              <a:rPr lang="ru-RU" sz="2000" dirty="0">
                <a:solidFill>
                  <a:srgbClr val="000000"/>
                </a:solidFill>
                <a:latin typeface="Times New Roman"/>
                <a:ea typeface="Calibri"/>
              </a:rPr>
              <a:t>«Мы идём гулять. Помоги другу застегнуть пуговицы».</a:t>
            </a:r>
            <a:endParaRPr lang="ru-RU" sz="2000" dirty="0"/>
          </a:p>
          <a:p>
            <a:pPr indent="450215" algn="just">
              <a:spcAft>
                <a:spcPts val="0"/>
              </a:spcAft>
            </a:pPr>
            <a:r>
              <a:rPr lang="ru-RU" sz="2000" dirty="0">
                <a:latin typeface="Times New Roman"/>
                <a:ea typeface="Calibri"/>
              </a:rPr>
              <a:t> </a:t>
            </a:r>
            <a:endParaRPr lang="ru-RU" sz="2000" dirty="0">
              <a:effectLst/>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Картинки по запросу фон пуговицы"/>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0" y="-1"/>
            <a:ext cx="9144000" cy="6858001"/>
          </a:xfrm>
          <a:prstGeom prst="rect">
            <a:avLst/>
          </a:prstGeom>
          <a:noFill/>
        </p:spPr>
      </p:pic>
      <p:sp>
        <p:nvSpPr>
          <p:cNvPr id="4" name="Горизонтальный свиток 3"/>
          <p:cNvSpPr/>
          <p:nvPr/>
        </p:nvSpPr>
        <p:spPr>
          <a:xfrm>
            <a:off x="3143240" y="357166"/>
            <a:ext cx="3000396" cy="714380"/>
          </a:xfrm>
          <a:prstGeom prst="horizontalScroll">
            <a:avLst/>
          </a:prstGeom>
          <a:solidFill>
            <a:srgbClr val="7030A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ru-RU" sz="2400" b="1" dirty="0" smtClean="0">
                <a:solidFill>
                  <a:srgbClr val="FFFF00"/>
                </a:solidFill>
                <a:latin typeface="Times New Roman" pitchFamily="18" charset="0"/>
                <a:cs typeface="Times New Roman" pitchFamily="18" charset="0"/>
              </a:rPr>
              <a:t>Основной этап</a:t>
            </a:r>
            <a:endParaRPr lang="ru-RU" sz="2400" b="1" dirty="0">
              <a:solidFill>
                <a:srgbClr val="FFFF00"/>
              </a:solidFill>
              <a:latin typeface="Times New Roman" pitchFamily="18" charset="0"/>
              <a:cs typeface="Times New Roman" pitchFamily="18" charset="0"/>
            </a:endParaRPr>
          </a:p>
        </p:txBody>
      </p:sp>
      <p:sp>
        <p:nvSpPr>
          <p:cNvPr id="5" name="Прямоугольник 4"/>
          <p:cNvSpPr/>
          <p:nvPr/>
        </p:nvSpPr>
        <p:spPr>
          <a:xfrm>
            <a:off x="428596" y="2214554"/>
            <a:ext cx="8501090" cy="1015663"/>
          </a:xfrm>
          <a:prstGeom prst="rect">
            <a:avLst/>
          </a:prstGeom>
        </p:spPr>
        <p:txBody>
          <a:bodyPr wrap="square">
            <a:spAutoFit/>
          </a:bodyPr>
          <a:lstStyle/>
          <a:p>
            <a:endParaRPr lang="ru-RU" sz="2000" dirty="0" smtClean="0">
              <a:latin typeface="Times New Roman" pitchFamily="18" charset="0"/>
              <a:cs typeface="Times New Roman" pitchFamily="18" charset="0"/>
            </a:endParaRPr>
          </a:p>
          <a:p>
            <a:endParaRPr lang="ru-RU" sz="2000" dirty="0" smtClean="0">
              <a:latin typeface="Times New Roman" pitchFamily="18" charset="0"/>
              <a:cs typeface="Times New Roman" pitchFamily="18" charset="0"/>
            </a:endParaRPr>
          </a:p>
          <a:p>
            <a:endParaRPr lang="ru-RU" sz="2000" dirty="0">
              <a:latin typeface="Times New Roman" pitchFamily="18" charset="0"/>
              <a:cs typeface="Times New Roman" pitchFamily="18" charset="0"/>
            </a:endParaRPr>
          </a:p>
        </p:txBody>
      </p:sp>
      <p:sp>
        <p:nvSpPr>
          <p:cNvPr id="6" name="Прямоугольник 5"/>
          <p:cNvSpPr/>
          <p:nvPr/>
        </p:nvSpPr>
        <p:spPr>
          <a:xfrm>
            <a:off x="179512" y="1412776"/>
            <a:ext cx="8750174" cy="5078313"/>
          </a:xfrm>
          <a:prstGeom prst="rect">
            <a:avLst/>
          </a:prstGeom>
        </p:spPr>
        <p:txBody>
          <a:bodyPr wrap="square">
            <a:spAutoFit/>
          </a:bodyPr>
          <a:lstStyle/>
          <a:p>
            <a:pPr indent="450215">
              <a:spcAft>
                <a:spcPts val="0"/>
              </a:spcAft>
            </a:pPr>
            <a:r>
              <a:rPr lang="ru-RU" b="1" dirty="0">
                <a:latin typeface="Times New Roman"/>
                <a:ea typeface="Calibri"/>
              </a:rPr>
              <a:t>Самостоятельная игровая деятельность.                                                                                                      </a:t>
            </a:r>
            <a:r>
              <a:rPr lang="ru-RU" dirty="0">
                <a:latin typeface="Times New Roman"/>
                <a:ea typeface="Calibri"/>
              </a:rPr>
              <a:t>«Как играть с пуговицами». Построй пирамидку из пуговички. Предложить детям игру «Кто дальше бросит» с использованием пуговиц                                                    «Пуговичный футбол».</a:t>
            </a:r>
            <a:endParaRPr lang="ru-RU" dirty="0"/>
          </a:p>
          <a:p>
            <a:pPr indent="450215">
              <a:spcAft>
                <a:spcPts val="0"/>
              </a:spcAft>
            </a:pPr>
            <a:r>
              <a:rPr lang="ru-RU" b="1" dirty="0">
                <a:latin typeface="Times New Roman"/>
                <a:ea typeface="Calibri"/>
              </a:rPr>
              <a:t>Экспериментально-поисковая деятельность.</a:t>
            </a:r>
            <a:r>
              <a:rPr lang="ru-RU" dirty="0">
                <a:latin typeface="Times New Roman"/>
                <a:ea typeface="Calibri"/>
              </a:rPr>
              <a:t/>
            </a:r>
            <a:br>
              <a:rPr lang="ru-RU" dirty="0">
                <a:latin typeface="Times New Roman"/>
                <a:ea typeface="Calibri"/>
              </a:rPr>
            </a:br>
            <a:r>
              <a:rPr lang="ru-RU" dirty="0">
                <a:latin typeface="Times New Roman"/>
                <a:ea typeface="Times New Roman"/>
              </a:rPr>
              <a:t>«Из чего бывает пуговица</a:t>
            </a:r>
            <a:r>
              <a:rPr lang="ru-RU" dirty="0" smtClean="0">
                <a:latin typeface="Times New Roman"/>
                <a:ea typeface="Times New Roman"/>
              </a:rPr>
              <a:t>»</a:t>
            </a:r>
            <a:r>
              <a:rPr lang="ru-RU" dirty="0" smtClean="0">
                <a:latin typeface="Times New Roman"/>
                <a:ea typeface="Calibri"/>
              </a:rPr>
              <a:t>; </a:t>
            </a:r>
            <a:r>
              <a:rPr lang="ru-RU" dirty="0">
                <a:latin typeface="Times New Roman"/>
                <a:ea typeface="Times New Roman"/>
              </a:rPr>
              <a:t>«Рассматривание пуговиц под лупой»;  </a:t>
            </a:r>
            <a:r>
              <a:rPr lang="ru-RU" dirty="0">
                <a:latin typeface="Times New Roman"/>
                <a:ea typeface="Calibri"/>
              </a:rPr>
              <a:t>«Что из чего</a:t>
            </a:r>
            <a:r>
              <a:rPr lang="ru-RU" dirty="0" smtClean="0">
                <a:latin typeface="Times New Roman"/>
                <a:ea typeface="Calibri"/>
              </a:rPr>
              <a:t>?</a:t>
            </a:r>
            <a:r>
              <a:rPr lang="ru-RU" dirty="0" smtClean="0">
                <a:latin typeface="Times New Roman"/>
                <a:ea typeface="Times New Roman"/>
              </a:rPr>
              <a:t>»; </a:t>
            </a:r>
            <a:r>
              <a:rPr lang="ru-RU" dirty="0">
                <a:latin typeface="Times New Roman"/>
                <a:ea typeface="Calibri"/>
              </a:rPr>
              <a:t>Опыты с водой и пуговицами «Тонет, не тонет».</a:t>
            </a:r>
            <a:endParaRPr lang="ru-RU" dirty="0"/>
          </a:p>
          <a:p>
            <a:pPr indent="450215" algn="just">
              <a:spcAft>
                <a:spcPts val="0"/>
              </a:spcAft>
            </a:pPr>
            <a:r>
              <a:rPr lang="ru-RU" b="1" dirty="0">
                <a:latin typeface="Times New Roman"/>
                <a:ea typeface="Calibri"/>
              </a:rPr>
              <a:t>Речевая деятельность:</a:t>
            </a:r>
            <a:endParaRPr lang="ru-RU" dirty="0"/>
          </a:p>
          <a:p>
            <a:pPr indent="450215" algn="just">
              <a:spcAft>
                <a:spcPts val="0"/>
              </a:spcAft>
            </a:pPr>
            <a:r>
              <a:rPr lang="ru-RU" b="1" dirty="0">
                <a:latin typeface="Times New Roman"/>
                <a:ea typeface="Times New Roman"/>
              </a:rPr>
              <a:t>«</a:t>
            </a:r>
            <a:r>
              <a:rPr lang="ru-RU" dirty="0">
                <a:solidFill>
                  <a:srgbClr val="000000"/>
                </a:solidFill>
                <a:latin typeface="Times New Roman"/>
                <a:ea typeface="Calibri"/>
              </a:rPr>
              <a:t>Сказки и истории о пуговицах</a:t>
            </a:r>
            <a:r>
              <a:rPr lang="ru-RU" b="1" dirty="0">
                <a:latin typeface="Times New Roman"/>
                <a:ea typeface="Times New Roman"/>
              </a:rPr>
              <a:t>»</a:t>
            </a:r>
            <a:r>
              <a:rPr lang="ru-RU" dirty="0">
                <a:latin typeface="Times New Roman"/>
                <a:ea typeface="Calibri"/>
              </a:rPr>
              <a:t>. «Бабушкина пуговица». «Расскажи о своей пуговичке?». </a:t>
            </a:r>
            <a:r>
              <a:rPr lang="ru-RU" dirty="0">
                <a:solidFill>
                  <a:srgbClr val="000000"/>
                </a:solidFill>
                <a:latin typeface="Times New Roman"/>
                <a:ea typeface="Calibri"/>
              </a:rPr>
              <a:t>«Угадай пуговицу?». </a:t>
            </a:r>
            <a:r>
              <a:rPr lang="ru-RU" b="1" dirty="0">
                <a:latin typeface="Times New Roman"/>
                <a:ea typeface="Calibri"/>
              </a:rPr>
              <a:t>«</a:t>
            </a:r>
            <a:r>
              <a:rPr lang="ru-RU" dirty="0">
                <a:latin typeface="Times New Roman"/>
                <a:ea typeface="Calibri"/>
              </a:rPr>
              <a:t>На что похожа  пуговица». </a:t>
            </a:r>
            <a:endParaRPr lang="ru-RU" dirty="0"/>
          </a:p>
          <a:p>
            <a:pPr indent="450215" algn="just">
              <a:spcAft>
                <a:spcPts val="0"/>
              </a:spcAft>
            </a:pPr>
            <a:r>
              <a:rPr lang="ru-RU" b="1" dirty="0">
                <a:latin typeface="Times New Roman"/>
                <a:ea typeface="Calibri"/>
              </a:rPr>
              <a:t>Чтение художественной литературы:</a:t>
            </a:r>
            <a:endParaRPr lang="ru-RU" dirty="0"/>
          </a:p>
          <a:p>
            <a:pPr indent="450215" algn="just">
              <a:spcAft>
                <a:spcPts val="0"/>
              </a:spcAft>
              <a:tabLst>
                <a:tab pos="6471920" algn="l"/>
              </a:tabLst>
            </a:pPr>
            <a:r>
              <a:rPr lang="ru-RU" dirty="0">
                <a:latin typeface="Times New Roman"/>
                <a:ea typeface="Calibri"/>
              </a:rPr>
              <a:t>Чтение  авторских произведений о пуговицах.</a:t>
            </a:r>
            <a:endParaRPr lang="ru-RU" dirty="0"/>
          </a:p>
          <a:p>
            <a:pPr indent="450215" algn="just">
              <a:spcAft>
                <a:spcPts val="0"/>
              </a:spcAft>
              <a:tabLst>
                <a:tab pos="6471920" algn="l"/>
              </a:tabLst>
            </a:pPr>
            <a:r>
              <a:rPr lang="ru-RU" dirty="0">
                <a:latin typeface="Times New Roman"/>
                <a:ea typeface="Calibri"/>
              </a:rPr>
              <a:t>Сбор материала, о том, какая была пуговица в разные периоды истории.</a:t>
            </a:r>
            <a:endParaRPr lang="ru-RU" dirty="0"/>
          </a:p>
          <a:p>
            <a:pPr indent="450215">
              <a:spcAft>
                <a:spcPts val="0"/>
              </a:spcAft>
              <a:tabLst>
                <a:tab pos="6471920" algn="l"/>
              </a:tabLst>
            </a:pPr>
            <a:r>
              <a:rPr lang="ru-RU" dirty="0">
                <a:latin typeface="Times New Roman"/>
                <a:ea typeface="Calibri"/>
              </a:rPr>
              <a:t>Загадки о пуговице. </a:t>
            </a:r>
            <a:endParaRPr lang="ru-RU" dirty="0"/>
          </a:p>
          <a:p>
            <a:pPr indent="450215">
              <a:spcAft>
                <a:spcPts val="0"/>
              </a:spcAft>
              <a:tabLst>
                <a:tab pos="6471920" algn="l"/>
              </a:tabLst>
            </a:pPr>
            <a:r>
              <a:rPr lang="ru-RU" dirty="0">
                <a:latin typeface="Times New Roman"/>
                <a:ea typeface="Calibri"/>
              </a:rPr>
              <a:t>Стихи о пуговице. </a:t>
            </a:r>
            <a:br>
              <a:rPr lang="ru-RU" dirty="0">
                <a:latin typeface="Times New Roman"/>
                <a:ea typeface="Calibri"/>
              </a:rPr>
            </a:br>
            <a:r>
              <a:rPr lang="ru-RU" dirty="0">
                <a:latin typeface="Times New Roman"/>
                <a:ea typeface="Calibri"/>
              </a:rPr>
              <a:t>           </a:t>
            </a:r>
            <a:r>
              <a:rPr lang="ru-RU" dirty="0" smtClean="0">
                <a:latin typeface="Times New Roman"/>
                <a:ea typeface="Calibri"/>
              </a:rPr>
              <a:t>Народные приметы </a:t>
            </a:r>
            <a:r>
              <a:rPr lang="ru-RU" dirty="0">
                <a:latin typeface="Times New Roman"/>
                <a:ea typeface="Calibri"/>
              </a:rPr>
              <a:t>о пуговицах</a:t>
            </a:r>
            <a:r>
              <a:rPr lang="ru-RU" dirty="0" smtClean="0">
                <a:latin typeface="Times New Roman"/>
                <a:ea typeface="Calibri"/>
              </a:rPr>
              <a:t>.</a:t>
            </a:r>
          </a:p>
          <a:p>
            <a:pPr indent="450215">
              <a:spcAft>
                <a:spcPts val="0"/>
              </a:spcAft>
              <a:tabLst>
                <a:tab pos="6471920" algn="l"/>
              </a:tabLst>
            </a:pPr>
            <a:r>
              <a:rPr lang="ru-RU" b="1" dirty="0" smtClean="0">
                <a:effectLst/>
                <a:latin typeface="Times New Roman"/>
              </a:rPr>
              <a:t>Совместные работы родителей и детей: </a:t>
            </a:r>
            <a:r>
              <a:rPr lang="ru-RU" dirty="0" smtClean="0">
                <a:effectLst/>
                <a:latin typeface="Times New Roman"/>
              </a:rPr>
              <a:t>«Бабочка», «Парашют», «Корзинка с цветами», «Букет в вазе»,  «Рамка для фотографии», «Воздушный шар».</a:t>
            </a:r>
            <a:endParaRPr lang="ru-RU" dirty="0">
              <a:effectLst/>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Картинки по запросу фон пуговицы"/>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0" y="0"/>
            <a:ext cx="9144000" cy="6858001"/>
          </a:xfrm>
          <a:prstGeom prst="rect">
            <a:avLst/>
          </a:prstGeom>
          <a:noFill/>
        </p:spPr>
      </p:pic>
      <p:pic>
        <p:nvPicPr>
          <p:cNvPr id="2050" name="Picture 2" descr="Картинки по запросу пуговицы"/>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143108" y="4221088"/>
            <a:ext cx="4628753" cy="2636912"/>
          </a:xfrm>
          <a:prstGeom prst="ellipse">
            <a:avLst/>
          </a:prstGeom>
          <a:ln>
            <a:noFill/>
          </a:ln>
          <a:effectLst>
            <a:softEdge rad="112500"/>
          </a:effectLst>
        </p:spPr>
      </p:pic>
      <p:sp>
        <p:nvSpPr>
          <p:cNvPr id="3" name="Горизонтальный свиток 2"/>
          <p:cNvSpPr/>
          <p:nvPr/>
        </p:nvSpPr>
        <p:spPr>
          <a:xfrm>
            <a:off x="2643174" y="214290"/>
            <a:ext cx="3857652" cy="714380"/>
          </a:xfrm>
          <a:prstGeom prst="horizontalScroll">
            <a:avLst/>
          </a:prstGeom>
          <a:solidFill>
            <a:srgbClr val="7030A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ru-RU" sz="2400" b="1" dirty="0" smtClean="0">
                <a:solidFill>
                  <a:srgbClr val="FFFF00"/>
                </a:solidFill>
                <a:latin typeface="Times New Roman" pitchFamily="18" charset="0"/>
                <a:cs typeface="Times New Roman" pitchFamily="18" charset="0"/>
              </a:rPr>
              <a:t>Заключительный этап </a:t>
            </a:r>
            <a:endParaRPr lang="ru-RU" sz="2400" b="1" dirty="0">
              <a:solidFill>
                <a:srgbClr val="FFFF00"/>
              </a:solidFill>
              <a:latin typeface="Times New Roman" pitchFamily="18" charset="0"/>
              <a:cs typeface="Times New Roman" pitchFamily="18" charset="0"/>
            </a:endParaRPr>
          </a:p>
        </p:txBody>
      </p:sp>
      <p:sp>
        <p:nvSpPr>
          <p:cNvPr id="4" name="TextBox 3"/>
          <p:cNvSpPr txBox="1"/>
          <p:nvPr/>
        </p:nvSpPr>
        <p:spPr>
          <a:xfrm>
            <a:off x="1979712" y="1071546"/>
            <a:ext cx="4694132" cy="461665"/>
          </a:xfrm>
          <a:prstGeom prst="rect">
            <a:avLst/>
          </a:prstGeom>
          <a:noFill/>
        </p:spPr>
        <p:txBody>
          <a:bodyPr wrap="square" rtlCol="0">
            <a:spAutoFit/>
          </a:bodyPr>
          <a:lstStyle/>
          <a:p>
            <a:r>
              <a:rPr lang="ru-RU" sz="2400" b="1" dirty="0" smtClean="0">
                <a:latin typeface="Times New Roman" pitchFamily="18" charset="0"/>
                <a:cs typeface="Times New Roman" pitchFamily="18" charset="0"/>
              </a:rPr>
              <a:t>Взаимодействие с родителями</a:t>
            </a:r>
            <a:endParaRPr lang="ru-RU" sz="2400" b="1" dirty="0">
              <a:latin typeface="Times New Roman" pitchFamily="18" charset="0"/>
              <a:cs typeface="Times New Roman" pitchFamily="18" charset="0"/>
            </a:endParaRPr>
          </a:p>
        </p:txBody>
      </p:sp>
      <p:sp>
        <p:nvSpPr>
          <p:cNvPr id="5" name="TextBox 4"/>
          <p:cNvSpPr txBox="1"/>
          <p:nvPr/>
        </p:nvSpPr>
        <p:spPr>
          <a:xfrm>
            <a:off x="107504" y="1412777"/>
            <a:ext cx="8784976" cy="2554545"/>
          </a:xfrm>
          <a:prstGeom prst="rect">
            <a:avLst/>
          </a:prstGeom>
          <a:noFill/>
        </p:spPr>
        <p:txBody>
          <a:bodyPr wrap="square" rtlCol="0">
            <a:spAutoFit/>
          </a:bodyPr>
          <a:lstStyle/>
          <a:p>
            <a:pPr indent="450215" algn="just">
              <a:spcAft>
                <a:spcPts val="0"/>
              </a:spcAft>
              <a:tabLst>
                <a:tab pos="6471920" algn="l"/>
              </a:tabLst>
            </a:pPr>
            <a:r>
              <a:rPr lang="ru-RU" sz="2000" dirty="0">
                <a:latin typeface="Times New Roman"/>
              </a:rPr>
              <a:t>Папка – передвижка для родителей «Игры с пуговицами, как средство развития познавательных, психических процессов и мелкой моторики рук у детей дошкольного возраста».</a:t>
            </a:r>
            <a:endParaRPr lang="ru-RU" sz="2000" dirty="0"/>
          </a:p>
          <a:p>
            <a:pPr indent="450215" algn="just"/>
            <a:r>
              <a:rPr lang="ru-RU" sz="2000" dirty="0" smtClean="0">
                <a:latin typeface="Times New Roman"/>
              </a:rPr>
              <a:t>Консультация  </a:t>
            </a:r>
            <a:r>
              <a:rPr lang="ru-RU" sz="2000" dirty="0">
                <a:latin typeface="Times New Roman"/>
              </a:rPr>
              <a:t>для родителей «Развитие мелкой моторики и </a:t>
            </a:r>
            <a:r>
              <a:rPr lang="ru-RU" sz="2000" dirty="0" err="1">
                <a:latin typeface="Times New Roman"/>
              </a:rPr>
              <a:t>сенсорики</a:t>
            </a:r>
            <a:r>
              <a:rPr lang="ru-RU" sz="2000" dirty="0">
                <a:latin typeface="Times New Roman"/>
              </a:rPr>
              <a:t> с помощью пуговиц».</a:t>
            </a:r>
            <a:endParaRPr lang="ru-RU" sz="2000" dirty="0"/>
          </a:p>
          <a:p>
            <a:pPr indent="450215" algn="just"/>
            <a:r>
              <a:rPr lang="ru-RU" sz="2000" dirty="0">
                <a:latin typeface="Times New Roman"/>
              </a:rPr>
              <a:t> Привлечение родителей к сбору материала (различные пуговицы разной формы, разного цвета, размера и из разнообразного материала</a:t>
            </a:r>
            <a:r>
              <a:rPr lang="ru-RU" sz="2000" dirty="0" smtClean="0">
                <a:latin typeface="Times New Roman"/>
              </a:rPr>
              <a:t>);</a:t>
            </a:r>
            <a:endParaRPr lang="ru-RU" sz="2000" dirty="0"/>
          </a:p>
          <a:p>
            <a:pPr indent="450215" algn="just">
              <a:spcAft>
                <a:spcPts val="0"/>
              </a:spcAft>
              <a:tabLst>
                <a:tab pos="6471920" algn="l"/>
              </a:tabLst>
            </a:pPr>
            <a:r>
              <a:rPr lang="ru-RU" sz="2000" dirty="0">
                <a:latin typeface="Times New Roman"/>
              </a:rPr>
              <a:t>Выставка выполненных совместно с родителями </a:t>
            </a:r>
            <a:r>
              <a:rPr lang="ru-RU" sz="2000" dirty="0" smtClean="0">
                <a:latin typeface="Times New Roman"/>
              </a:rPr>
              <a:t>работ из </a:t>
            </a:r>
            <a:r>
              <a:rPr lang="ru-RU" sz="2000" dirty="0">
                <a:latin typeface="Times New Roman"/>
              </a:rPr>
              <a:t>пуговиц </a:t>
            </a:r>
            <a:endParaRPr lang="ru-RU" sz="2000" dirty="0">
              <a:effectLst/>
            </a:endParaRPr>
          </a:p>
        </p:txBody>
      </p:sp>
      <p:sp>
        <p:nvSpPr>
          <p:cNvPr id="6" name="Прямоугольник 5"/>
          <p:cNvSpPr/>
          <p:nvPr/>
        </p:nvSpPr>
        <p:spPr>
          <a:xfrm>
            <a:off x="1428728" y="2071678"/>
            <a:ext cx="6429420" cy="400110"/>
          </a:xfrm>
          <a:prstGeom prst="rect">
            <a:avLst/>
          </a:prstGeom>
        </p:spPr>
        <p:txBody>
          <a:bodyPr wrap="square">
            <a:spAutoFit/>
          </a:bodyPr>
          <a:lstStyle/>
          <a:p>
            <a:r>
              <a:rPr lang="ru-RU" sz="2000" dirty="0" smtClean="0">
                <a:latin typeface="Times New Roman" pitchFamily="18" charset="0"/>
                <a:cs typeface="Times New Roman" pitchFamily="18" charset="0"/>
              </a:rPr>
              <a:t> </a:t>
            </a:r>
            <a:endParaRPr lang="ru-RU" sz="2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Картинки по запросу фон пуговицы"/>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0" y="-1"/>
            <a:ext cx="9144000" cy="6858001"/>
          </a:xfrm>
          <a:prstGeom prst="rect">
            <a:avLst/>
          </a:prstGeom>
          <a:noFill/>
        </p:spPr>
      </p:pic>
      <p:pic>
        <p:nvPicPr>
          <p:cNvPr id="1026" name="Picture 2" descr="Картинки по запросу пуговицы"/>
          <p:cNvPicPr>
            <a:picLocks noChangeAspect="1" noChangeArrowheads="1"/>
          </p:cNvPicPr>
          <p:nvPr/>
        </p:nvPicPr>
        <p:blipFill>
          <a:blip r:embed="rId3" cstate="email">
            <a:clrChange>
              <a:clrFrom>
                <a:srgbClr val="EFFCF5"/>
              </a:clrFrom>
              <a:clrTo>
                <a:srgbClr val="EFFCF5">
                  <a:alpha val="0"/>
                </a:srgbClr>
              </a:clrTo>
            </a:clrChange>
            <a:extLst>
              <a:ext uri="{28A0092B-C50C-407E-A947-70E740481C1C}">
                <a14:useLocalDpi xmlns:a14="http://schemas.microsoft.com/office/drawing/2010/main"/>
              </a:ext>
            </a:extLst>
          </a:blip>
          <a:srcRect/>
          <a:stretch>
            <a:fillRect/>
          </a:stretch>
        </p:blipFill>
        <p:spPr bwMode="auto">
          <a:xfrm>
            <a:off x="5652120" y="4406700"/>
            <a:ext cx="3491880" cy="2451300"/>
          </a:xfrm>
          <a:prstGeom prst="rect">
            <a:avLst/>
          </a:prstGeom>
          <a:noFill/>
        </p:spPr>
      </p:pic>
      <p:sp>
        <p:nvSpPr>
          <p:cNvPr id="7" name="Горизонтальный свиток 6"/>
          <p:cNvSpPr/>
          <p:nvPr/>
        </p:nvSpPr>
        <p:spPr>
          <a:xfrm>
            <a:off x="3143240" y="357166"/>
            <a:ext cx="3000396" cy="714380"/>
          </a:xfrm>
          <a:prstGeom prst="horizontalScroll">
            <a:avLst/>
          </a:prstGeom>
          <a:solidFill>
            <a:srgbClr val="7030A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ru-RU" sz="2400" b="1" dirty="0" err="1" smtClean="0">
                <a:solidFill>
                  <a:srgbClr val="FFFF00"/>
                </a:solidFill>
                <a:latin typeface="Times New Roman" pitchFamily="18" charset="0"/>
                <a:cs typeface="Times New Roman" pitchFamily="18" charset="0"/>
              </a:rPr>
              <a:t>Фотоотчет</a:t>
            </a:r>
            <a:endParaRPr lang="ru-RU" sz="2400" b="1" dirty="0">
              <a:solidFill>
                <a:srgbClr val="FFFF00"/>
              </a:solidFill>
              <a:latin typeface="Times New Roman" pitchFamily="18" charset="0"/>
              <a:cs typeface="Times New Roman" pitchFamily="18" charset="0"/>
            </a:endParaRPr>
          </a:p>
        </p:txBody>
      </p:sp>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7544" y="1993722"/>
            <a:ext cx="2949792" cy="3933056"/>
          </a:xfrm>
          <a:prstGeom prst="rect">
            <a:avLst/>
          </a:prstGeom>
        </p:spPr>
      </p:pic>
      <p:pic>
        <p:nvPicPr>
          <p:cNvPr id="10" name="Рисунок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96268" y="1196752"/>
            <a:ext cx="2538282" cy="3384376"/>
          </a:xfrm>
          <a:prstGeom prst="rect">
            <a:avLst/>
          </a:prstGeom>
        </p:spPr>
      </p:pic>
      <p:pic>
        <p:nvPicPr>
          <p:cNvPr id="11" name="Рисунок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713482" y="1196752"/>
            <a:ext cx="2211710" cy="2948947"/>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Картинки по запросу фон пуговицы"/>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0" y="-1"/>
            <a:ext cx="9144000" cy="6858001"/>
          </a:xfrm>
          <a:prstGeom prst="rect">
            <a:avLst/>
          </a:prstGeom>
          <a:noFill/>
        </p:spPr>
      </p:pic>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7861" y="778395"/>
            <a:ext cx="7068277" cy="5301208"/>
          </a:xfrm>
          <a:prstGeom prst="rect">
            <a:avLst/>
          </a:prstGeom>
        </p:spPr>
      </p:pic>
    </p:spTree>
    <p:extLst>
      <p:ext uri="{BB962C8B-B14F-4D97-AF65-F5344CB8AC3E}">
        <p14:creationId xmlns:p14="http://schemas.microsoft.com/office/powerpoint/2010/main" val="88769215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Картинки по запросу фон пуговицы"/>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0" y="-1"/>
            <a:ext cx="9144000" cy="6858001"/>
          </a:xfrm>
          <a:prstGeom prst="rect">
            <a:avLst/>
          </a:prstGeom>
          <a:noFill/>
        </p:spPr>
      </p:pic>
      <p:pic>
        <p:nvPicPr>
          <p:cNvPr id="1026" name="Picture 2" descr="C:\Users\user\Desktop\1646977539530.jpg"/>
          <p:cNvPicPr>
            <a:picLocks noChangeAspect="1" noChangeArrowheads="1"/>
          </p:cNvPicPr>
          <p:nvPr/>
        </p:nvPicPr>
        <p:blipFill>
          <a:blip r:embed="rId3"/>
          <a:srcRect/>
          <a:stretch>
            <a:fillRect/>
          </a:stretch>
        </p:blipFill>
        <p:spPr bwMode="auto">
          <a:xfrm>
            <a:off x="500033" y="785794"/>
            <a:ext cx="5238786" cy="3929090"/>
          </a:xfrm>
          <a:prstGeom prst="rect">
            <a:avLst/>
          </a:prstGeom>
          <a:noFill/>
        </p:spPr>
      </p:pic>
      <p:pic>
        <p:nvPicPr>
          <p:cNvPr id="1027" name="Picture 3" descr="C:\Users\user\Desktop\1647022473258.jpg"/>
          <p:cNvPicPr>
            <a:picLocks noChangeAspect="1" noChangeArrowheads="1"/>
          </p:cNvPicPr>
          <p:nvPr/>
        </p:nvPicPr>
        <p:blipFill>
          <a:blip r:embed="rId4"/>
          <a:srcRect/>
          <a:stretch>
            <a:fillRect/>
          </a:stretch>
        </p:blipFill>
        <p:spPr bwMode="auto">
          <a:xfrm>
            <a:off x="6143636" y="1643050"/>
            <a:ext cx="2875364" cy="3833818"/>
          </a:xfrm>
          <a:prstGeom prst="rect">
            <a:avLst/>
          </a:prstGeom>
          <a:noFill/>
        </p:spPr>
      </p:pic>
    </p:spTree>
    <p:extLst>
      <p:ext uri="{BB962C8B-B14F-4D97-AF65-F5344CB8AC3E}">
        <p14:creationId xmlns:p14="http://schemas.microsoft.com/office/powerpoint/2010/main" val="88769215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Картинки по запросу фон пуговицы"/>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0" y="-1"/>
            <a:ext cx="9144000" cy="6858001"/>
          </a:xfrm>
          <a:prstGeom prst="rect">
            <a:avLst/>
          </a:prstGeom>
          <a:noFill/>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0936" y="692696"/>
            <a:ext cx="4040181" cy="5386908"/>
          </a:xfrm>
          <a:prstGeom prst="rect">
            <a:avLst/>
          </a:prstGeom>
        </p:spPr>
      </p:pic>
      <p:pic>
        <p:nvPicPr>
          <p:cNvPr id="4" name="Рисунок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01577" y="332656"/>
            <a:ext cx="3651870" cy="4869160"/>
          </a:xfrm>
          <a:prstGeom prst="rect">
            <a:avLst/>
          </a:prstGeom>
        </p:spPr>
      </p:pic>
    </p:spTree>
    <p:extLst>
      <p:ext uri="{BB962C8B-B14F-4D97-AF65-F5344CB8AC3E}">
        <p14:creationId xmlns:p14="http://schemas.microsoft.com/office/powerpoint/2010/main" val="89481854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Картинки по запросу фон пуговицы"/>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0" y="-1"/>
            <a:ext cx="9144000" cy="6858001"/>
          </a:xfrm>
          <a:prstGeom prst="rect">
            <a:avLst/>
          </a:prstGeom>
          <a:noFill/>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0249" y="-2823"/>
            <a:ext cx="5145617" cy="6860823"/>
          </a:xfrm>
          <a:prstGeom prst="rect">
            <a:avLst/>
          </a:prstGeom>
        </p:spPr>
      </p:pic>
    </p:spTree>
    <p:extLst>
      <p:ext uri="{BB962C8B-B14F-4D97-AF65-F5344CB8AC3E}">
        <p14:creationId xmlns:p14="http://schemas.microsoft.com/office/powerpoint/2010/main" val="16039218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Картинки по запросу фон пуговицы"/>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0" y="-1"/>
            <a:ext cx="9144000" cy="6858001"/>
          </a:xfrm>
          <a:prstGeom prst="rect">
            <a:avLst/>
          </a:prstGeom>
          <a:noFill/>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0006" y="332656"/>
            <a:ext cx="4266474" cy="5688632"/>
          </a:xfrm>
          <a:prstGeom prst="rect">
            <a:avLst/>
          </a:prstGeom>
        </p:spPr>
      </p:pic>
      <p:pic>
        <p:nvPicPr>
          <p:cNvPr id="4" name="Рисунок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04048" y="519514"/>
            <a:ext cx="3986187" cy="5314916"/>
          </a:xfrm>
          <a:prstGeom prst="rect">
            <a:avLst/>
          </a:prstGeom>
        </p:spPr>
      </p:pic>
    </p:spTree>
    <p:extLst>
      <p:ext uri="{BB962C8B-B14F-4D97-AF65-F5344CB8AC3E}">
        <p14:creationId xmlns:p14="http://schemas.microsoft.com/office/powerpoint/2010/main" val="213774765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Картинки по запросу фон пуговицы"/>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0" y="-1"/>
            <a:ext cx="9144000" cy="6858001"/>
          </a:xfrm>
          <a:prstGeom prst="rect">
            <a:avLst/>
          </a:prstGeom>
          <a:noFill/>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536" y="908720"/>
            <a:ext cx="3597864" cy="4797152"/>
          </a:xfrm>
          <a:prstGeom prst="rect">
            <a:avLst/>
          </a:prstGeom>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25212" y="1052736"/>
            <a:ext cx="3867894" cy="5157192"/>
          </a:xfrm>
          <a:prstGeom prst="rect">
            <a:avLst/>
          </a:prstGeom>
        </p:spPr>
      </p:pic>
    </p:spTree>
    <p:extLst>
      <p:ext uri="{BB962C8B-B14F-4D97-AF65-F5344CB8AC3E}">
        <p14:creationId xmlns:p14="http://schemas.microsoft.com/office/powerpoint/2010/main" val="851034229"/>
      </p:ext>
    </p:extLst>
  </p:cSld>
  <p:clrMapOvr>
    <a:masterClrMapping/>
  </p:clrMapOvr>
  <p:timing>
    <p:tnLst>
      <p:par>
        <p:cTn id="1" dur="indefinite" restart="never" nodeType="tmRoot"/>
      </p:par>
    </p:tnLst>
  </p:timing>
</p:sld>
</file>

<file path=ppt/theme/theme1.xml><?xml version="1.0" encoding="utf-8"?>
<a:theme xmlns:a="http://schemas.openxmlformats.org/drawingml/2006/main" name="Проект  Пуговица - чудесница">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Проект  Пуговица - чудесница</Template>
  <TotalTime>271</TotalTime>
  <Words>773</Words>
  <Application>Microsoft Office PowerPoint</Application>
  <PresentationFormat>Экран (4:3)</PresentationFormat>
  <Paragraphs>98</Paragraphs>
  <Slides>19</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19</vt:i4>
      </vt:variant>
    </vt:vector>
  </HeadingPairs>
  <TitlesOfParts>
    <vt:vector size="23" baseType="lpstr">
      <vt:lpstr>Arial</vt:lpstr>
      <vt:lpstr>Calibri</vt:lpstr>
      <vt:lpstr>Times New Roman</vt:lpstr>
      <vt:lpstr>Проект  Пуговица - чудесница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user27</dc:creator>
  <cp:lastModifiedBy>user</cp:lastModifiedBy>
  <cp:revision>23</cp:revision>
  <dcterms:created xsi:type="dcterms:W3CDTF">2020-12-14T17:27:36Z</dcterms:created>
  <dcterms:modified xsi:type="dcterms:W3CDTF">2024-04-17T10:57:39Z</dcterms:modified>
</cp:coreProperties>
</file>