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97" r:id="rId2"/>
    <p:sldId id="279" r:id="rId3"/>
    <p:sldId id="273" r:id="rId4"/>
    <p:sldId id="257" r:id="rId5"/>
    <p:sldId id="258" r:id="rId6"/>
    <p:sldId id="259" r:id="rId7"/>
    <p:sldId id="261" r:id="rId8"/>
    <p:sldId id="260" r:id="rId9"/>
    <p:sldId id="262" r:id="rId10"/>
    <p:sldId id="263" r:id="rId11"/>
    <p:sldId id="275" r:id="rId12"/>
    <p:sldId id="265" r:id="rId13"/>
    <p:sldId id="276" r:id="rId14"/>
    <p:sldId id="290" r:id="rId15"/>
    <p:sldId id="267" r:id="rId16"/>
    <p:sldId id="292" r:id="rId17"/>
    <p:sldId id="278" r:id="rId18"/>
    <p:sldId id="281" r:id="rId19"/>
    <p:sldId id="282" r:id="rId20"/>
    <p:sldId id="283" r:id="rId21"/>
    <p:sldId id="284" r:id="rId22"/>
    <p:sldId id="285" r:id="rId23"/>
    <p:sldId id="286" r:id="rId24"/>
    <p:sldId id="287" r:id="rId25"/>
    <p:sldId id="288" r:id="rId26"/>
    <p:sldId id="293" r:id="rId27"/>
    <p:sldId id="294" r:id="rId28"/>
    <p:sldId id="295" r:id="rId29"/>
    <p:sldId id="296" r:id="rId30"/>
    <p:sldId id="270" r:id="rId31"/>
    <p:sldId id="280" r:id="rId3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50" d="100"/>
          <a:sy n="50" d="100"/>
        </p:scale>
        <p:origin x="-1267" y="-6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5B106E36-FD25-4E2D-B0AA-010F637433A0}" type="datetimeFigureOut">
              <a:rPr lang="ru-RU" smtClean="0"/>
              <a:pPr/>
              <a:t>09.01.2017</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725C68B6-61C2-468F-89AB-4B9F7531AA68}"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transition>
    <p:zoom dir="in"/>
    <p:sndAc>
      <p:endSnd/>
    </p:sndAc>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09.01.2017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p:zoom dir="in"/>
    <p:sndAc>
      <p:endSnd/>
    </p:sndAc>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09.01.2017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transition>
    <p:zoom dir="in"/>
    <p:sndAc>
      <p:endSnd/>
    </p:sndAc>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09.01.2017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p:zoom dir="in"/>
    <p:sndAc>
      <p:endSnd/>
    </p:sndAc>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5B106E36-FD25-4E2D-B0AA-010F637433A0}" type="datetimeFigureOut">
              <a:rPr lang="ru-RU" smtClean="0"/>
              <a:pPr/>
              <a:t>09.01.2017</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p:zoom dir="in"/>
    <p:sndAc>
      <p:endSnd/>
    </p:sndAc>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5B106E36-FD25-4E2D-B0AA-010F637433A0}" type="datetimeFigureOut">
              <a:rPr lang="ru-RU" smtClean="0"/>
              <a:pPr/>
              <a:t>09.01.2017</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p:zoom dir="in"/>
    <p:sndAc>
      <p:endSnd/>
    </p:sndAc>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09.01.2017</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p:zoom dir="in"/>
    <p:sndAc>
      <p:endSnd/>
    </p:sndAc>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09.01.2017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p:zoom dir="in"/>
    <p:sndAc>
      <p:endSnd/>
    </p:sndAc>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09.01.2017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725C68B6-61C2-468F-89AB-4B9F7531AA68}"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transition>
    <p:zoom dir="in"/>
    <p:sndAc>
      <p:endSnd/>
    </p:sndAc>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09.01.2017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p:zoom dir="in"/>
    <p:sndAc>
      <p:endSnd/>
    </p:sndAc>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09.01.2017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p:zoom dir="in"/>
    <p:sndAc>
      <p:endSnd/>
    </p:sndAc>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5B106E36-FD25-4E2D-B0AA-010F637433A0}" type="datetimeFigureOut">
              <a:rPr lang="ru-RU" smtClean="0"/>
              <a:pPr/>
              <a:t>09.01.2017</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25C68B6-61C2-468F-89AB-4B9F7531AA68}"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zoom dir="in"/>
    <p:sndAc>
      <p:endSnd/>
    </p:sndAc>
  </p:transition>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4.xml"/><Relationship Id="rId4" Type="http://schemas.openxmlformats.org/officeDocument/2006/relationships/image" Target="../media/image31.jpeg"/></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a:bodyPr>
          <a:lstStyle/>
          <a:p>
            <a:r>
              <a:rPr lang="ru-RU" dirty="0" smtClean="0"/>
              <a:t>МОУ Введенская СОШ№3 </a:t>
            </a:r>
            <a:r>
              <a:rPr lang="ru-RU" dirty="0" smtClean="0"/>
              <a:t>г.о.Звенигород</a:t>
            </a:r>
            <a:endParaRPr lang="ru-RU" dirty="0"/>
          </a:p>
        </p:txBody>
      </p:sp>
      <p:sp>
        <p:nvSpPr>
          <p:cNvPr id="3" name="Подзаголовок 2"/>
          <p:cNvSpPr>
            <a:spLocks noGrp="1"/>
          </p:cNvSpPr>
          <p:nvPr>
            <p:ph type="subTitle" idx="1"/>
          </p:nvPr>
        </p:nvSpPr>
        <p:spPr/>
        <p:txBody>
          <a:bodyPr/>
          <a:lstStyle/>
          <a:p>
            <a:r>
              <a:rPr lang="ru-RU" dirty="0" smtClean="0"/>
              <a:t>Кашина  </a:t>
            </a:r>
            <a:r>
              <a:rPr lang="ru-RU" smtClean="0"/>
              <a:t>Раиса Владимировна</a:t>
            </a:r>
            <a:endParaRPr lang="ru-RU" dirty="0"/>
          </a:p>
        </p:txBody>
      </p:sp>
    </p:spTree>
  </p:cSld>
  <p:clrMapOvr>
    <a:masterClrMapping/>
  </p:clrMapOvr>
  <p:transition>
    <p:zoom dir="in"/>
    <p:sndAc>
      <p:endSnd/>
    </p:sndAc>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5" descr="http://tr.all.biz/img/tr/catalog/94649.jpeg"/>
          <p:cNvPicPr>
            <a:picLocks noChangeAspect="1" noChangeArrowheads="1"/>
          </p:cNvPicPr>
          <p:nvPr/>
        </p:nvPicPr>
        <p:blipFill>
          <a:blip r:embed="rId3" cstate="email"/>
          <a:srcRect/>
          <a:stretch>
            <a:fillRect/>
          </a:stretch>
        </p:blipFill>
        <p:spPr bwMode="auto">
          <a:xfrm>
            <a:off x="0" y="0"/>
            <a:ext cx="9144000" cy="6858000"/>
          </a:xfrm>
          <a:prstGeom prst="rect">
            <a:avLst/>
          </a:prstGeom>
          <a:noFill/>
          <a:ln w="9525">
            <a:noFill/>
            <a:miter lim="800000"/>
            <a:headEnd/>
            <a:tailEnd/>
          </a:ln>
        </p:spPr>
      </p:pic>
      <p:sp>
        <p:nvSpPr>
          <p:cNvPr id="8" name="Прямоугольник 7"/>
          <p:cNvSpPr/>
          <p:nvPr/>
        </p:nvSpPr>
        <p:spPr>
          <a:xfrm>
            <a:off x="-741854" y="1556792"/>
            <a:ext cx="10627718" cy="1754326"/>
          </a:xfrm>
          <a:prstGeom prst="rect">
            <a:avLst/>
          </a:prstGeom>
          <a:noFill/>
        </p:spPr>
        <p:txBody>
          <a:bodyPr wrap="square" lIns="91440" tIns="45720" rIns="91440" bIns="45720">
            <a:spAutoFit/>
          </a:bodyPr>
          <a:lstStyle/>
          <a:p>
            <a:pPr algn="ctr"/>
            <a:r>
              <a:rPr lang="ru-RU" sz="54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Проект </a:t>
            </a:r>
          </a:p>
          <a:p>
            <a:pPr algn="ctr"/>
            <a:r>
              <a:rPr lang="ru-RU" sz="54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Сказочный мир театра</a:t>
            </a:r>
            <a:endParaRPr lang="ru-RU" sz="5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Tree>
  </p:cSld>
  <p:clrMapOvr>
    <a:masterClrMapping/>
  </p:clrMapOvr>
  <p:transition>
    <p:zoom dir="in"/>
    <p:sndAc>
      <p:stSnd>
        <p:snd r:embed="rId2" name="applause.wav" builtIn="1"/>
      </p:stSnd>
    </p:sndAc>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800" b="1" i="1" dirty="0" smtClean="0">
                <a:latin typeface="Times New Roman" pitchFamily="18" charset="0"/>
                <a:cs typeface="Times New Roman" pitchFamily="18" charset="0"/>
              </a:rPr>
              <a:t>Вид проекта: творческо-информационный</a:t>
            </a:r>
            <a:br>
              <a:rPr lang="ru-RU" sz="2800" b="1" i="1" dirty="0" smtClean="0">
                <a:latin typeface="Times New Roman" pitchFamily="18" charset="0"/>
                <a:cs typeface="Times New Roman" pitchFamily="18" charset="0"/>
              </a:rPr>
            </a:br>
            <a:r>
              <a:rPr lang="ru-RU" sz="2800" b="1" i="1" dirty="0" smtClean="0">
                <a:latin typeface="Times New Roman" pitchFamily="18" charset="0"/>
                <a:cs typeface="Times New Roman" pitchFamily="18" charset="0"/>
              </a:rPr>
              <a:t>участники: педагоги, дети, родители</a:t>
            </a:r>
            <a:br>
              <a:rPr lang="ru-RU" sz="2800" b="1" i="1" dirty="0" smtClean="0">
                <a:latin typeface="Times New Roman" pitchFamily="18" charset="0"/>
                <a:cs typeface="Times New Roman" pitchFamily="18" charset="0"/>
              </a:rPr>
            </a:br>
            <a:r>
              <a:rPr lang="ru-RU" sz="2800" b="1" i="1" dirty="0" smtClean="0">
                <a:latin typeface="Times New Roman" pitchFamily="18" charset="0"/>
                <a:cs typeface="Times New Roman" pitchFamily="18" charset="0"/>
              </a:rPr>
              <a:t>длительность: месяц-сентябрь-май</a:t>
            </a:r>
            <a:endParaRPr lang="ru-RU" sz="2800" b="1" i="1" dirty="0">
              <a:latin typeface="Times New Roman" pitchFamily="18" charset="0"/>
              <a:cs typeface="Times New Roman" pitchFamily="18" charset="0"/>
            </a:endParaRPr>
          </a:p>
        </p:txBody>
      </p:sp>
      <p:pic>
        <p:nvPicPr>
          <p:cNvPr id="4098" name="Picture 2" descr="C:\Users\11\AppData\Local\Temp\Rar$DI00.067\Елка в школе, фиксики,спектакль 12 месяцев, Маша и Витя 066.JPG"/>
          <p:cNvPicPr>
            <a:picLocks noGrp="1" noChangeAspect="1" noChangeArrowheads="1"/>
          </p:cNvPicPr>
          <p:nvPr>
            <p:ph idx="1"/>
          </p:nvPr>
        </p:nvPicPr>
        <p:blipFill>
          <a:blip r:embed="rId2" cstate="print"/>
          <a:srcRect/>
          <a:stretch>
            <a:fillRect/>
          </a:stretch>
        </p:blipFill>
        <p:spPr bwMode="auto">
          <a:xfrm>
            <a:off x="1645708" y="1935163"/>
            <a:ext cx="5852583" cy="4389437"/>
          </a:xfrm>
          <a:prstGeom prst="rect">
            <a:avLst/>
          </a:prstGeom>
          <a:noFill/>
        </p:spPr>
      </p:pic>
    </p:spTree>
  </p:cSld>
  <p:clrMapOvr>
    <a:masterClrMapping/>
  </p:clrMapOvr>
  <p:transition>
    <p:wheel spokes="8"/>
    <p:sndAc>
      <p:endSnd/>
    </p:sndAc>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908720"/>
          </a:xfrm>
        </p:spPr>
        <p:txBody>
          <a:bodyPr>
            <a:normAutofit/>
          </a:bodyPr>
          <a:lstStyle/>
          <a:p>
            <a:r>
              <a:rPr lang="ru-RU" dirty="0" smtClean="0"/>
              <a:t>               Актуальность:</a:t>
            </a:r>
            <a:endParaRPr lang="ru-RU" dirty="0"/>
          </a:p>
        </p:txBody>
      </p:sp>
      <p:sp>
        <p:nvSpPr>
          <p:cNvPr id="3" name="Содержимое 2"/>
          <p:cNvSpPr>
            <a:spLocks noGrp="1"/>
          </p:cNvSpPr>
          <p:nvPr>
            <p:ph idx="1"/>
          </p:nvPr>
        </p:nvSpPr>
        <p:spPr>
          <a:xfrm>
            <a:off x="457200" y="908720"/>
            <a:ext cx="8229600" cy="5415880"/>
          </a:xfrm>
        </p:spPr>
        <p:txBody>
          <a:bodyPr>
            <a:normAutofit fontScale="85000" lnSpcReduction="20000"/>
          </a:bodyPr>
          <a:lstStyle/>
          <a:p>
            <a:r>
              <a:rPr lang="ru-RU" dirty="0" smtClean="0"/>
              <a:t>В связи с тем, что театральная деятельность в нашей </a:t>
            </a:r>
            <a:r>
              <a:rPr lang="ru-RU" dirty="0" err="1" smtClean="0"/>
              <a:t>шкопе</a:t>
            </a:r>
            <a:r>
              <a:rPr lang="ru-RU" dirty="0" smtClean="0"/>
              <a:t> является частью приоритетного направления, возникла необходимость скоординировать планирование нескольких видов деятельности: совместная деятельность, самостоятельная деятельность, игра, кружковая работа, работа с родителями. Эти действия обеспечат системность работы в данном направлении.</a:t>
            </a:r>
          </a:p>
          <a:p>
            <a:r>
              <a:rPr lang="ru-RU" dirty="0" smtClean="0"/>
              <a:t>В театральной деятельности ребенок раскрепощается, передает свои творческие замыслы, получает удовлетворение от деятельности. Театрализованная деятельность способствует раскрытию личности ребенка, его индивидуальности, творческого потенциала. Ребенок имеет возможность выразить свои чувства, переживания, эмоции, разрешить свои внутренние конфликты. Поэтому, я считаю,  реализация проекта позволяет сделать жизнь наших учеников интересной и содержательной, наполненной яркими впечатлениями, интересными делами, радостью творчества.</a:t>
            </a:r>
          </a:p>
          <a:p>
            <a:endParaRPr lang="ru-RU" dirty="0"/>
          </a:p>
        </p:txBody>
      </p:sp>
    </p:spTree>
  </p:cSld>
  <p:clrMapOvr>
    <a:masterClrMapping/>
  </p:clrMapOvr>
  <p:transition>
    <p:pull dir="ru"/>
    <p:sndAc>
      <p:endSnd/>
    </p:sndAc>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04664"/>
            <a:ext cx="8229600" cy="936104"/>
          </a:xfrm>
        </p:spPr>
        <p:txBody>
          <a:bodyPr/>
          <a:lstStyle/>
          <a:p>
            <a:r>
              <a:rPr lang="ru-RU" dirty="0" smtClean="0"/>
              <a:t>             Цель проекта:</a:t>
            </a:r>
            <a:endParaRPr lang="ru-RU" dirty="0"/>
          </a:p>
        </p:txBody>
      </p:sp>
      <p:sp>
        <p:nvSpPr>
          <p:cNvPr id="3" name="Содержимое 2"/>
          <p:cNvSpPr>
            <a:spLocks noGrp="1"/>
          </p:cNvSpPr>
          <p:nvPr>
            <p:ph idx="1"/>
          </p:nvPr>
        </p:nvSpPr>
        <p:spPr>
          <a:xfrm>
            <a:off x="457200" y="1988840"/>
            <a:ext cx="8229600" cy="4320480"/>
          </a:xfrm>
        </p:spPr>
        <p:txBody>
          <a:bodyPr/>
          <a:lstStyle/>
          <a:p>
            <a:r>
              <a:rPr lang="ru-RU" dirty="0" smtClean="0"/>
              <a:t>Создать условия для развития творческой активности детей в театральной деятельности, обеспечить условия взаимосвязи с другими видами деятельности в целостном педагогическом процессе.</a:t>
            </a:r>
          </a:p>
          <a:p>
            <a:endParaRPr lang="ru-RU" dirty="0"/>
          </a:p>
        </p:txBody>
      </p:sp>
      <p:pic>
        <p:nvPicPr>
          <p:cNvPr id="2051" name="Picture 3" descr="C:\Users\эльдорадо\Desktop\загружено (1).jpg"/>
          <p:cNvPicPr>
            <a:picLocks noChangeAspect="1" noChangeArrowheads="1"/>
          </p:cNvPicPr>
          <p:nvPr/>
        </p:nvPicPr>
        <p:blipFill>
          <a:blip r:embed="rId2" cstate="print"/>
          <a:srcRect/>
          <a:stretch>
            <a:fillRect/>
          </a:stretch>
        </p:blipFill>
        <p:spPr bwMode="auto">
          <a:xfrm>
            <a:off x="755576" y="3933056"/>
            <a:ext cx="2124075" cy="2152650"/>
          </a:xfrm>
          <a:prstGeom prst="rect">
            <a:avLst/>
          </a:prstGeom>
          <a:noFill/>
        </p:spPr>
      </p:pic>
    </p:spTree>
  </p:cSld>
  <p:clrMapOvr>
    <a:masterClrMapping/>
  </p:clrMapOvr>
  <p:transition>
    <p:zoom dir="in"/>
    <p:sndAc>
      <p:endSnd/>
    </p:sndAc>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420656"/>
          </a:xfrm>
        </p:spPr>
        <p:txBody>
          <a:bodyPr>
            <a:normAutofit fontScale="90000"/>
          </a:bodyPr>
          <a:lstStyle/>
          <a:p>
            <a:r>
              <a:rPr lang="ru-RU" sz="4400" dirty="0" smtClean="0">
                <a:latin typeface="Calibri" pitchFamily="34" charset="0"/>
                <a:cs typeface="Times New Roman" pitchFamily="18" charset="0"/>
              </a:rPr>
              <a:t>                      </a:t>
            </a:r>
            <a:r>
              <a:rPr lang="ru-RU" sz="4400" dirty="0" smtClean="0">
                <a:latin typeface="Calibri" pitchFamily="34" charset="0"/>
                <a:cs typeface="Arial" pitchFamily="34" charset="0"/>
              </a:rPr>
              <a:t>Задачи:</a:t>
            </a:r>
            <a:endParaRPr lang="ru-RU" sz="4400" dirty="0">
              <a:latin typeface="Calibri" pitchFamily="34" charset="0"/>
              <a:cs typeface="Arial" pitchFamily="34" charset="0"/>
            </a:endParaRPr>
          </a:p>
        </p:txBody>
      </p:sp>
      <p:sp>
        <p:nvSpPr>
          <p:cNvPr id="3" name="Содержимое 2"/>
          <p:cNvSpPr>
            <a:spLocks noGrp="1"/>
          </p:cNvSpPr>
          <p:nvPr>
            <p:ph idx="1"/>
          </p:nvPr>
        </p:nvSpPr>
        <p:spPr>
          <a:xfrm>
            <a:off x="457200" y="1196752"/>
            <a:ext cx="8229600" cy="5127848"/>
          </a:xfrm>
        </p:spPr>
        <p:txBody>
          <a:bodyPr>
            <a:normAutofit fontScale="70000" lnSpcReduction="20000"/>
          </a:bodyPr>
          <a:lstStyle/>
          <a:p>
            <a:r>
              <a:rPr lang="ru-RU" dirty="0" smtClean="0"/>
              <a:t> Расширять представления детей о театре, его видах, атрибутах, костюмах, декорации.</a:t>
            </a:r>
          </a:p>
          <a:p>
            <a:r>
              <a:rPr lang="ru-RU" dirty="0" smtClean="0"/>
              <a:t>Создавать условия для организации совместной театральной деятельности детей и взрослых, направленные на сближения детей, родителей и педагогов</a:t>
            </a:r>
          </a:p>
          <a:p>
            <a:r>
              <a:rPr lang="ru-RU" dirty="0" smtClean="0"/>
              <a:t> Формировать в школе художественно-эстетическую творчески развивающую предметную среду.   Учить детей налаживать и регулировать контакты в совместной и самостоятельной деятельности.</a:t>
            </a:r>
          </a:p>
          <a:p>
            <a:r>
              <a:rPr lang="ru-RU" dirty="0" smtClean="0"/>
              <a:t>Развивать эмоциональность и выразительность речи у школьников.</a:t>
            </a:r>
          </a:p>
          <a:p>
            <a:r>
              <a:rPr lang="ru-RU" dirty="0" smtClean="0"/>
              <a:t>Прививать детям первичные навыки в области театрального искусства (использование мимики, жестов, голоса).</a:t>
            </a:r>
          </a:p>
          <a:p>
            <a:r>
              <a:rPr lang="ru-RU" dirty="0" smtClean="0"/>
              <a:t> Способствовать формированию эстетического вкуса.                      </a:t>
            </a:r>
          </a:p>
          <a:p>
            <a:r>
              <a:rPr lang="ru-RU" dirty="0" smtClean="0"/>
              <a:t> Обеспечить взаимосвязь с другими видами деятельности: изобразительной, музыкальной, художественной литературой, конструированием.</a:t>
            </a:r>
          </a:p>
          <a:p>
            <a:r>
              <a:rPr lang="ru-RU" dirty="0" smtClean="0"/>
              <a:t>Приобщать взрослых и детей к театрально-исполнительской деятельности.</a:t>
            </a:r>
          </a:p>
          <a:p>
            <a:r>
              <a:rPr lang="ru-RU" dirty="0" smtClean="0"/>
              <a:t>Приобщать родителей к театрально-культурной жизни</a:t>
            </a:r>
          </a:p>
          <a:p>
            <a:endParaRPr lang="ru-RU" dirty="0">
              <a:latin typeface="Arial" pitchFamily="34" charset="0"/>
              <a:cs typeface="Arial" pitchFamily="34" charset="0"/>
            </a:endParaRPr>
          </a:p>
        </p:txBody>
      </p:sp>
    </p:spTree>
  </p:cSld>
  <p:clrMapOvr>
    <a:masterClrMapping/>
  </p:clrMapOvr>
  <p:transition>
    <p:comb dir="vert"/>
    <p:sndAc>
      <p:endSnd/>
    </p:sndAc>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
            </a:r>
            <a:br>
              <a:rPr lang="ru-RU" dirty="0" smtClean="0"/>
            </a:br>
            <a:r>
              <a:rPr lang="ru-RU" dirty="0" smtClean="0"/>
              <a:t> </a:t>
            </a:r>
            <a:r>
              <a:rPr lang="ru-RU" sz="4000" b="1" dirty="0" smtClean="0"/>
              <a:t>Роль родителей в организации проекта: </a:t>
            </a:r>
            <a:endParaRPr lang="ru-RU" sz="4000" dirty="0"/>
          </a:p>
        </p:txBody>
      </p:sp>
      <p:sp>
        <p:nvSpPr>
          <p:cNvPr id="3" name="Содержимое 2"/>
          <p:cNvSpPr>
            <a:spLocks noGrp="1"/>
          </p:cNvSpPr>
          <p:nvPr>
            <p:ph idx="1"/>
          </p:nvPr>
        </p:nvSpPr>
        <p:spPr/>
        <p:txBody>
          <a:bodyPr/>
          <a:lstStyle/>
          <a:p>
            <a:endParaRPr lang="ru-RU" dirty="0" smtClean="0"/>
          </a:p>
          <a:p>
            <a:r>
              <a:rPr lang="ru-RU" dirty="0" smtClean="0"/>
              <a:t> Наглядная информация «На пороге театра…», «Создам театр своими руками», включенность в проект и заинтересованность проблемой создания театра в группе, помощь учителю и детям в подборе и создании различных атрибутов. </a:t>
            </a:r>
          </a:p>
          <a:p>
            <a:r>
              <a:rPr lang="ru-RU" dirty="0" smtClean="0"/>
              <a:t>Работа с учителями: создание альбома «Мир театра», презентации «Волшебный мир театра». </a:t>
            </a:r>
            <a:endParaRPr lang="ru-RU" dirty="0"/>
          </a:p>
        </p:txBody>
      </p:sp>
    </p:spTree>
  </p:cSld>
  <p:clrMapOvr>
    <a:masterClrMapping/>
  </p:clrMapOvr>
  <p:transition>
    <p:zoom dir="in"/>
    <p:sndAc>
      <p:endSnd/>
    </p:sndAc>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
            </a:r>
            <a:br>
              <a:rPr lang="ru-RU" dirty="0" smtClean="0"/>
            </a:br>
            <a:r>
              <a:rPr lang="ru-RU" dirty="0" smtClean="0"/>
              <a:t>    </a:t>
            </a:r>
            <a:r>
              <a:rPr lang="ru-RU" b="1" dirty="0" smtClean="0"/>
              <a:t>Предполагаемый результат: </a:t>
            </a:r>
            <a:endParaRPr lang="ru-RU" dirty="0"/>
          </a:p>
        </p:txBody>
      </p:sp>
      <p:sp>
        <p:nvSpPr>
          <p:cNvPr id="3" name="Содержимое 2"/>
          <p:cNvSpPr>
            <a:spLocks noGrp="1"/>
          </p:cNvSpPr>
          <p:nvPr>
            <p:ph idx="1"/>
          </p:nvPr>
        </p:nvSpPr>
        <p:spPr/>
        <p:txBody>
          <a:bodyPr/>
          <a:lstStyle/>
          <a:p>
            <a:pPr>
              <a:buFont typeface="Arial" pitchFamily="34" charset="0"/>
              <a:buChar char="•"/>
            </a:pPr>
            <a:r>
              <a:rPr lang="ru-RU" dirty="0" smtClean="0"/>
              <a:t>    Дети получают представления о театре, его видах, атрибутах (театральных реквизитах), работниках театра (основные театральные профессии); </a:t>
            </a:r>
          </a:p>
          <a:p>
            <a:pPr>
              <a:buFont typeface="Arial" pitchFamily="34" charset="0"/>
              <a:buChar char="•"/>
            </a:pPr>
            <a:r>
              <a:rPr lang="ru-RU" dirty="0" smtClean="0"/>
              <a:t> Дети осваивают различные способы взаимодействия театральными реквизитами, различными видами театра, средства выразительности при организации постановки и использованием различных видов театра. </a:t>
            </a:r>
          </a:p>
          <a:p>
            <a:pPr>
              <a:buFont typeface="Arial" pitchFamily="34" charset="0"/>
              <a:buChar char="•"/>
            </a:pPr>
            <a:endParaRPr lang="ru-RU" dirty="0"/>
          </a:p>
        </p:txBody>
      </p:sp>
    </p:spTree>
  </p:cSld>
  <p:clrMapOvr>
    <a:masterClrMapping/>
  </p:clrMapOvr>
  <p:transition>
    <p:zoom dir="in"/>
    <p:sndAc>
      <p:endSnd/>
    </p:sndAc>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
            </a:r>
            <a:br>
              <a:rPr lang="ru-RU" dirty="0" smtClean="0"/>
            </a:br>
            <a:r>
              <a:rPr lang="ru-RU" dirty="0" smtClean="0"/>
              <a:t> </a:t>
            </a:r>
            <a:r>
              <a:rPr lang="ru-RU" sz="4400" b="1" dirty="0" smtClean="0"/>
              <a:t>Продукт проектной деятельности: </a:t>
            </a:r>
            <a:endParaRPr lang="ru-RU" sz="4400" dirty="0"/>
          </a:p>
        </p:txBody>
      </p:sp>
      <p:sp>
        <p:nvSpPr>
          <p:cNvPr id="3" name="Содержимое 2"/>
          <p:cNvSpPr>
            <a:spLocks noGrp="1"/>
          </p:cNvSpPr>
          <p:nvPr>
            <p:ph idx="1"/>
          </p:nvPr>
        </p:nvSpPr>
        <p:spPr>
          <a:xfrm>
            <a:off x="457200" y="1484784"/>
            <a:ext cx="8229600" cy="2880320"/>
          </a:xfrm>
        </p:spPr>
        <p:txBody>
          <a:bodyPr/>
          <a:lstStyle/>
          <a:p>
            <a:endParaRPr lang="ru-RU" dirty="0" smtClean="0"/>
          </a:p>
          <a:p>
            <a:r>
              <a:rPr lang="ru-RU" dirty="0" smtClean="0"/>
              <a:t> театральный уголок в группе с различными видами театра, театральная ширма, сказочные маски, альбом раскрасок и иллюстраций «Сказочные герои», видеозапись  спектаклей, презентация «Сказочный мир театра». </a:t>
            </a:r>
            <a:endParaRPr lang="ru-RU" dirty="0"/>
          </a:p>
        </p:txBody>
      </p:sp>
      <p:pic>
        <p:nvPicPr>
          <p:cNvPr id="3074" name="Picture 2" descr="C:\Users\эльдорадо\Desktop\images.jpg"/>
          <p:cNvPicPr>
            <a:picLocks noChangeAspect="1" noChangeArrowheads="1"/>
          </p:cNvPicPr>
          <p:nvPr/>
        </p:nvPicPr>
        <p:blipFill>
          <a:blip r:embed="rId2" cstate="print"/>
          <a:srcRect/>
          <a:stretch>
            <a:fillRect/>
          </a:stretch>
        </p:blipFill>
        <p:spPr bwMode="auto">
          <a:xfrm>
            <a:off x="3563888" y="4005064"/>
            <a:ext cx="1733550" cy="2638425"/>
          </a:xfrm>
          <a:prstGeom prst="rect">
            <a:avLst/>
          </a:prstGeom>
          <a:noFill/>
        </p:spPr>
      </p:pic>
    </p:spTree>
  </p:cSld>
  <p:clrMapOvr>
    <a:masterClrMapping/>
  </p:clrMapOvr>
  <p:transition>
    <p:zoom dir="in"/>
    <p:sndAc>
      <p:endSnd/>
    </p:sndAc>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704088"/>
            <a:ext cx="8507288" cy="2220856"/>
          </a:xfrm>
        </p:spPr>
        <p:txBody>
          <a:bodyPr>
            <a:normAutofit fontScale="90000"/>
          </a:bodyPr>
          <a:lstStyle/>
          <a:p>
            <a:r>
              <a:rPr lang="ru-RU" b="1" dirty="0" smtClean="0">
                <a:solidFill>
                  <a:srgbClr val="0070C0"/>
                </a:solidFill>
              </a:rPr>
              <a:t>                 </a:t>
            </a:r>
            <a:r>
              <a:rPr lang="ru-RU" sz="3100" b="1" u="sng" dirty="0" smtClean="0">
                <a:solidFill>
                  <a:srgbClr val="0070C0"/>
                </a:solidFill>
              </a:rPr>
              <a:t>I этап проектной работы:</a:t>
            </a:r>
            <a:br>
              <a:rPr lang="ru-RU" sz="3100" b="1" u="sng" dirty="0" smtClean="0">
                <a:solidFill>
                  <a:srgbClr val="0070C0"/>
                </a:solidFill>
              </a:rPr>
            </a:br>
            <a:r>
              <a:rPr lang="ru-RU" sz="3100" b="1" dirty="0" smtClean="0">
                <a:solidFill>
                  <a:srgbClr val="0070C0"/>
                </a:solidFill>
              </a:rPr>
              <a:t>                           </a:t>
            </a:r>
            <a:r>
              <a:rPr lang="ru-RU" sz="3100" dirty="0" smtClean="0">
                <a:solidFill>
                  <a:srgbClr val="7030A0"/>
                </a:solidFill>
              </a:rPr>
              <a:t>«Приглашаю вас в театр» </a:t>
            </a:r>
            <a:br>
              <a:rPr lang="ru-RU" sz="3100" dirty="0" smtClean="0">
                <a:solidFill>
                  <a:srgbClr val="7030A0"/>
                </a:solidFill>
              </a:rPr>
            </a:br>
            <a:r>
              <a:rPr lang="ru-RU" sz="3100" dirty="0" smtClean="0"/>
              <a:t>	</a:t>
            </a:r>
            <a:br>
              <a:rPr lang="ru-RU" sz="3100" dirty="0" smtClean="0"/>
            </a:br>
            <a:r>
              <a:rPr lang="ru-RU" u="sng" dirty="0" smtClean="0">
                <a:solidFill>
                  <a:srgbClr val="0070C0"/>
                </a:solidFill>
              </a:rPr>
              <a:t/>
            </a:r>
            <a:br>
              <a:rPr lang="ru-RU" u="sng" dirty="0" smtClean="0">
                <a:solidFill>
                  <a:srgbClr val="0070C0"/>
                </a:solidFill>
              </a:rPr>
            </a:br>
            <a:endParaRPr lang="ru-RU" u="sng" dirty="0">
              <a:solidFill>
                <a:srgbClr val="0070C0"/>
              </a:solidFill>
            </a:endParaRPr>
          </a:p>
        </p:txBody>
      </p:sp>
      <p:sp>
        <p:nvSpPr>
          <p:cNvPr id="3" name="Содержимое 2"/>
          <p:cNvSpPr>
            <a:spLocks noGrp="1"/>
          </p:cNvSpPr>
          <p:nvPr>
            <p:ph idx="1"/>
          </p:nvPr>
        </p:nvSpPr>
        <p:spPr>
          <a:xfrm>
            <a:off x="457200" y="1196752"/>
            <a:ext cx="8229600" cy="5661248"/>
          </a:xfrm>
        </p:spPr>
        <p:txBody>
          <a:bodyPr>
            <a:normAutofit fontScale="92500"/>
          </a:bodyPr>
          <a:lstStyle/>
          <a:p>
            <a:pPr>
              <a:buNone/>
            </a:pPr>
            <a:r>
              <a:rPr lang="ru-RU" sz="2800" dirty="0" smtClean="0">
                <a:solidFill>
                  <a:srgbClr val="0070C0"/>
                </a:solidFill>
              </a:rPr>
              <a:t>Задачи:</a:t>
            </a:r>
          </a:p>
          <a:p>
            <a:r>
              <a:rPr lang="ru-RU" sz="2000" b="1" i="1" dirty="0" smtClean="0"/>
              <a:t>Принятие детьми проблемной ситуации, развитие и поддержание интереса к театрализованной деятельности через рассматривание театральных атрибутов (реквизитов), иллюстраций о театре 	</a:t>
            </a:r>
          </a:p>
          <a:p>
            <a:r>
              <a:rPr lang="ru-RU" sz="2000" b="1" i="1" dirty="0" smtClean="0"/>
              <a:t>Организация и осуществление познавательно – исследовательской деятельности школьников 	</a:t>
            </a:r>
          </a:p>
          <a:p>
            <a:pPr>
              <a:buNone/>
            </a:pPr>
            <a:r>
              <a:rPr lang="ru-RU" sz="2800" dirty="0" smtClean="0">
                <a:solidFill>
                  <a:srgbClr val="0070C0"/>
                </a:solidFill>
              </a:rPr>
              <a:t>Содержание:</a:t>
            </a:r>
          </a:p>
          <a:p>
            <a:r>
              <a:rPr lang="ru-RU" sz="2000" dirty="0" smtClean="0"/>
              <a:t>Игры «Отгадай, из какой сказки герой», «Наряжаемся в героя сказки»; </a:t>
            </a:r>
          </a:p>
          <a:p>
            <a:r>
              <a:rPr lang="ru-RU" sz="2000" dirty="0" smtClean="0"/>
              <a:t>Знакомство с видами театра: настольный, кукольный, пальчиковый; </a:t>
            </a:r>
          </a:p>
          <a:p>
            <a:r>
              <a:rPr lang="ru-RU" sz="2000" dirty="0" smtClean="0"/>
              <a:t>Рассказы из опыта детей «Расскажи, что ты знаешь о театре»; Раскрашивание раскрасок «Мой любимый сказочный герой» Беседы, игры на тему «Как много интересного вокруг…» (знакомство с атрибутами и реквизитами театра: костюмы, афиша, билеты, ширма) 	</a:t>
            </a:r>
          </a:p>
          <a:p>
            <a:pPr>
              <a:buNone/>
            </a:pPr>
            <a:r>
              <a:rPr lang="ru-RU" sz="2000" dirty="0" smtClean="0"/>
              <a:t>	</a:t>
            </a:r>
          </a:p>
          <a:p>
            <a:pPr>
              <a:buNone/>
            </a:pPr>
            <a:endParaRPr lang="ru-RU" sz="2000" dirty="0">
              <a:solidFill>
                <a:srgbClr val="0070C0"/>
              </a:solidFill>
            </a:endParaRPr>
          </a:p>
        </p:txBody>
      </p:sp>
    </p:spTree>
  </p:cSld>
  <p:clrMapOvr>
    <a:masterClrMapping/>
  </p:clrMapOvr>
  <p:transition>
    <p:zoom dir="in"/>
    <p:sndAc>
      <p:endSnd/>
    </p:sndAc>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600" b="1" dirty="0" smtClean="0"/>
              <a:t>Продукт проектной деятельности: 	</a:t>
            </a:r>
            <a:br>
              <a:rPr lang="ru-RU" sz="3600" b="1" dirty="0" smtClean="0"/>
            </a:br>
            <a:r>
              <a:rPr lang="ru-RU" sz="3600" b="1" dirty="0" smtClean="0">
                <a:solidFill>
                  <a:srgbClr val="0070C0"/>
                </a:solidFill>
              </a:rPr>
              <a:t>                                      </a:t>
            </a:r>
            <a:r>
              <a:rPr lang="ru-RU" sz="3600" b="1" u="sng" dirty="0" smtClean="0">
                <a:solidFill>
                  <a:srgbClr val="0070C0"/>
                </a:solidFill>
              </a:rPr>
              <a:t>I этап</a:t>
            </a:r>
            <a:endParaRPr lang="ru-RU" sz="3600" dirty="0"/>
          </a:p>
        </p:txBody>
      </p:sp>
      <p:sp>
        <p:nvSpPr>
          <p:cNvPr id="8" name="Прямоугольник 7"/>
          <p:cNvSpPr/>
          <p:nvPr/>
        </p:nvSpPr>
        <p:spPr>
          <a:xfrm>
            <a:off x="683568" y="2204864"/>
            <a:ext cx="6174432" cy="1631216"/>
          </a:xfrm>
          <a:prstGeom prst="rect">
            <a:avLst/>
          </a:prstGeom>
        </p:spPr>
        <p:txBody>
          <a:bodyPr wrap="square">
            <a:spAutoFit/>
          </a:bodyPr>
          <a:lstStyle/>
          <a:p>
            <a:r>
              <a:rPr lang="ru-RU" sz="2000" dirty="0" smtClean="0"/>
              <a:t>Альбом «Мир театра», альбом раскрасок «Сказочные герои», сказки – инсценировки различными видами театра, вырезание из бумаги, картона элементов для создания масок и атрибутов театра своими руками </a:t>
            </a:r>
          </a:p>
        </p:txBody>
      </p:sp>
      <p:pic>
        <p:nvPicPr>
          <p:cNvPr id="5" name="Содержимое 4" descr="SDC10948.JPG"/>
          <p:cNvPicPr>
            <a:picLocks noGrp="1" noChangeAspect="1"/>
          </p:cNvPicPr>
          <p:nvPr>
            <p:ph sz="half" idx="2"/>
          </p:nvPr>
        </p:nvPicPr>
        <p:blipFill>
          <a:blip r:embed="rId2" cstate="print"/>
          <a:stretch>
            <a:fillRect/>
          </a:stretch>
        </p:blipFill>
        <p:spPr>
          <a:xfrm>
            <a:off x="785786" y="3929066"/>
            <a:ext cx="3428992" cy="2571744"/>
          </a:xfrm>
        </p:spPr>
      </p:pic>
      <p:pic>
        <p:nvPicPr>
          <p:cNvPr id="6" name="Рисунок 5" descr="SDC10950.JPG"/>
          <p:cNvPicPr>
            <a:picLocks noChangeAspect="1"/>
          </p:cNvPicPr>
          <p:nvPr/>
        </p:nvPicPr>
        <p:blipFill>
          <a:blip r:embed="rId3" cstate="print"/>
          <a:stretch>
            <a:fillRect/>
          </a:stretch>
        </p:blipFill>
        <p:spPr>
          <a:xfrm rot="5400000">
            <a:off x="4839892" y="3946926"/>
            <a:ext cx="3000397" cy="2250298"/>
          </a:xfrm>
          <a:prstGeom prst="rect">
            <a:avLst/>
          </a:prstGeom>
        </p:spPr>
      </p:pic>
    </p:spTree>
  </p:cSld>
  <p:clrMapOvr>
    <a:masterClrMapping/>
  </p:clrMapOvr>
  <p:transition>
    <p:zoom dir="in"/>
    <p:sndAc>
      <p:endSnd/>
    </p:sndAc>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980728"/>
            <a:ext cx="8229600" cy="936104"/>
          </a:xfrm>
        </p:spPr>
        <p:txBody>
          <a:bodyPr>
            <a:noAutofit/>
          </a:bodyPr>
          <a:lstStyle/>
          <a:p>
            <a:r>
              <a:rPr lang="ru-RU" sz="3200" b="1" dirty="0" smtClean="0">
                <a:solidFill>
                  <a:srgbClr val="0070C0"/>
                </a:solidFill>
              </a:rPr>
              <a:t>                   </a:t>
            </a:r>
            <a:r>
              <a:rPr lang="ru-RU" sz="3200" b="1" u="sng" dirty="0" smtClean="0">
                <a:solidFill>
                  <a:srgbClr val="0070C0"/>
                </a:solidFill>
              </a:rPr>
              <a:t>II этап проектной работы:</a:t>
            </a:r>
            <a:br>
              <a:rPr lang="ru-RU" sz="3200" b="1" u="sng" dirty="0" smtClean="0">
                <a:solidFill>
                  <a:srgbClr val="0070C0"/>
                </a:solidFill>
              </a:rPr>
            </a:br>
            <a:r>
              <a:rPr lang="ru-RU" sz="3200" b="1" dirty="0" smtClean="0">
                <a:solidFill>
                  <a:srgbClr val="7030A0"/>
                </a:solidFill>
              </a:rPr>
              <a:t>                  «</a:t>
            </a:r>
            <a:r>
              <a:rPr lang="ru-RU" sz="3200" dirty="0" smtClean="0">
                <a:solidFill>
                  <a:srgbClr val="7030A0"/>
                </a:solidFill>
              </a:rPr>
              <a:t>Театральные профессии» </a:t>
            </a:r>
            <a:r>
              <a:rPr lang="ru-RU" sz="3200" dirty="0" smtClean="0"/>
              <a:t>	</a:t>
            </a:r>
            <a:br>
              <a:rPr lang="ru-RU" sz="3200" dirty="0" smtClean="0"/>
            </a:br>
            <a:endParaRPr lang="ru-RU" sz="3200" dirty="0">
              <a:solidFill>
                <a:srgbClr val="0070C0"/>
              </a:solidFill>
            </a:endParaRPr>
          </a:p>
        </p:txBody>
      </p:sp>
      <p:sp>
        <p:nvSpPr>
          <p:cNvPr id="3" name="Содержимое 2"/>
          <p:cNvSpPr>
            <a:spLocks noGrp="1"/>
          </p:cNvSpPr>
          <p:nvPr>
            <p:ph idx="1"/>
          </p:nvPr>
        </p:nvSpPr>
        <p:spPr>
          <a:xfrm>
            <a:off x="457200" y="1412776"/>
            <a:ext cx="8229600" cy="4911824"/>
          </a:xfrm>
        </p:spPr>
        <p:txBody>
          <a:bodyPr/>
          <a:lstStyle/>
          <a:p>
            <a:pPr>
              <a:buNone/>
            </a:pPr>
            <a:r>
              <a:rPr lang="ru-RU" dirty="0" smtClean="0">
                <a:solidFill>
                  <a:srgbClr val="0070C0"/>
                </a:solidFill>
              </a:rPr>
              <a:t>Задачи:</a:t>
            </a:r>
          </a:p>
          <a:p>
            <a:r>
              <a:rPr lang="ru-RU" b="1" i="1" dirty="0" smtClean="0"/>
              <a:t>Знакомство детей с представителями театральной профессии (кукловоды, артисты, музыканты, дирижер 	</a:t>
            </a:r>
          </a:p>
          <a:p>
            <a:pPr>
              <a:buNone/>
            </a:pPr>
            <a:r>
              <a:rPr lang="ru-RU" dirty="0" smtClean="0">
                <a:solidFill>
                  <a:srgbClr val="0070C0"/>
                </a:solidFill>
              </a:rPr>
              <a:t>Содержание:</a:t>
            </a:r>
          </a:p>
          <a:p>
            <a:r>
              <a:rPr lang="ru-RU" dirty="0" smtClean="0"/>
              <a:t>Презентация «Сказочный мир театра» - о театральных профессиях. 	</a:t>
            </a:r>
          </a:p>
        </p:txBody>
      </p:sp>
    </p:spTree>
  </p:cSld>
  <p:clrMapOvr>
    <a:masterClrMapping/>
  </p:clrMapOvr>
  <p:transition>
    <p:split orient="vert" dir="in"/>
    <p:sndAc>
      <p:endSnd/>
    </p:sndAc>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600" b="1" dirty="0" smtClean="0"/>
              <a:t>Продукт проектной деятельности:</a:t>
            </a:r>
            <a:r>
              <a:rPr lang="ru-RU" sz="3600" b="1" u="sng" dirty="0" smtClean="0">
                <a:solidFill>
                  <a:srgbClr val="0070C0"/>
                </a:solidFill>
              </a:rPr>
              <a:t> </a:t>
            </a:r>
            <a:br>
              <a:rPr lang="ru-RU" sz="3600" b="1" u="sng" dirty="0" smtClean="0">
                <a:solidFill>
                  <a:srgbClr val="0070C0"/>
                </a:solidFill>
              </a:rPr>
            </a:br>
            <a:r>
              <a:rPr lang="ru-RU" sz="3600" b="1" dirty="0" smtClean="0">
                <a:solidFill>
                  <a:srgbClr val="0070C0"/>
                </a:solidFill>
              </a:rPr>
              <a:t>                                </a:t>
            </a:r>
            <a:r>
              <a:rPr lang="ru-RU" sz="3600" b="1" u="sng" dirty="0" smtClean="0">
                <a:solidFill>
                  <a:srgbClr val="0070C0"/>
                </a:solidFill>
              </a:rPr>
              <a:t>II этап</a:t>
            </a:r>
            <a:endParaRPr lang="ru-RU" sz="3600" dirty="0"/>
          </a:p>
        </p:txBody>
      </p:sp>
      <p:sp>
        <p:nvSpPr>
          <p:cNvPr id="7" name="Прямоугольник 6"/>
          <p:cNvSpPr/>
          <p:nvPr/>
        </p:nvSpPr>
        <p:spPr>
          <a:xfrm>
            <a:off x="827584" y="2551837"/>
            <a:ext cx="7344816" cy="1569660"/>
          </a:xfrm>
          <a:prstGeom prst="rect">
            <a:avLst/>
          </a:prstGeom>
        </p:spPr>
        <p:txBody>
          <a:bodyPr wrap="square">
            <a:spAutoFit/>
          </a:bodyPr>
          <a:lstStyle/>
          <a:p>
            <a:r>
              <a:rPr lang="ru-RU" sz="2400" dirty="0" smtClean="0"/>
              <a:t>Работа на данном этапе способствует становлению разнообразных игровых позиций у школьников. </a:t>
            </a:r>
          </a:p>
          <a:p>
            <a:r>
              <a:rPr lang="ru-RU" sz="2400" dirty="0" smtClean="0"/>
              <a:t>Создание атрибутов (афиши, театральных билетов) в  совместной деятельности воспитателя с детьми.</a:t>
            </a:r>
          </a:p>
        </p:txBody>
      </p:sp>
      <p:pic>
        <p:nvPicPr>
          <p:cNvPr id="9" name="Содержимое 8" descr="SDC10951.JPG"/>
          <p:cNvPicPr>
            <a:picLocks noGrp="1" noChangeAspect="1"/>
          </p:cNvPicPr>
          <p:nvPr>
            <p:ph sz="half" idx="1"/>
          </p:nvPr>
        </p:nvPicPr>
        <p:blipFill>
          <a:blip r:embed="rId2" cstate="print"/>
          <a:stretch>
            <a:fillRect/>
          </a:stretch>
        </p:blipFill>
        <p:spPr>
          <a:xfrm rot="5400000">
            <a:off x="1565258" y="4506916"/>
            <a:ext cx="2336783" cy="1752587"/>
          </a:xfrm>
        </p:spPr>
      </p:pic>
      <p:sp>
        <p:nvSpPr>
          <p:cNvPr id="8" name="Содержимое 7"/>
          <p:cNvSpPr>
            <a:spLocks noGrp="1"/>
          </p:cNvSpPr>
          <p:nvPr>
            <p:ph sz="half" idx="2"/>
          </p:nvPr>
        </p:nvSpPr>
        <p:spPr/>
        <p:txBody>
          <a:bodyPr/>
          <a:lstStyle/>
          <a:p>
            <a:endParaRPr lang="ru-RU"/>
          </a:p>
        </p:txBody>
      </p:sp>
    </p:spTree>
  </p:cSld>
  <p:clrMapOvr>
    <a:masterClrMapping/>
  </p:clrMapOvr>
  <p:transition>
    <p:zoom dir="in"/>
    <p:sndAc>
      <p:endSnd/>
    </p:sndAc>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pic>
        <p:nvPicPr>
          <p:cNvPr id="5" name="Рисунок 4" descr="DSCN0426.JPG"/>
          <p:cNvPicPr>
            <a:picLocks noChangeAspect="1"/>
          </p:cNvPicPr>
          <p:nvPr/>
        </p:nvPicPr>
        <p:blipFill>
          <a:blip r:embed="rId3" cstate="email"/>
          <a:stretch>
            <a:fillRect/>
          </a:stretch>
        </p:blipFill>
        <p:spPr>
          <a:xfrm>
            <a:off x="3131840" y="1772816"/>
            <a:ext cx="5652120" cy="4239090"/>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6" name="Рисунок 5" descr="DSCN0431.JPG"/>
          <p:cNvPicPr>
            <a:picLocks noChangeAspect="1"/>
          </p:cNvPicPr>
          <p:nvPr/>
        </p:nvPicPr>
        <p:blipFill>
          <a:blip r:embed="rId4" cstate="email"/>
          <a:stretch>
            <a:fillRect/>
          </a:stretch>
        </p:blipFill>
        <p:spPr>
          <a:xfrm>
            <a:off x="0" y="0"/>
            <a:ext cx="3803915" cy="2852936"/>
          </a:xfrm>
          <a:prstGeom prst="rect">
            <a:avLst/>
          </a:prstGeom>
        </p:spPr>
      </p:pic>
      <p:pic>
        <p:nvPicPr>
          <p:cNvPr id="7" name="Рисунок 6" descr="DSCN0428.JPG"/>
          <p:cNvPicPr>
            <a:picLocks noChangeAspect="1"/>
          </p:cNvPicPr>
          <p:nvPr/>
        </p:nvPicPr>
        <p:blipFill>
          <a:blip r:embed="rId5" cstate="email"/>
          <a:srcRect/>
          <a:stretch>
            <a:fillRect/>
          </a:stretch>
        </p:blipFill>
        <p:spPr>
          <a:xfrm>
            <a:off x="251520" y="2636912"/>
            <a:ext cx="3347864" cy="2442201"/>
          </a:xfrm>
          <a:prstGeom prst="rect">
            <a:avLst/>
          </a:prstGeom>
        </p:spPr>
      </p:pic>
      <p:pic>
        <p:nvPicPr>
          <p:cNvPr id="8" name="Рисунок 7" descr="DSCN0429.JPG"/>
          <p:cNvPicPr>
            <a:picLocks noChangeAspect="1"/>
          </p:cNvPicPr>
          <p:nvPr/>
        </p:nvPicPr>
        <p:blipFill>
          <a:blip r:embed="rId6" cstate="email"/>
          <a:stretch>
            <a:fillRect/>
          </a:stretch>
        </p:blipFill>
        <p:spPr>
          <a:xfrm>
            <a:off x="323528" y="4293096"/>
            <a:ext cx="3779912" cy="2060848"/>
          </a:xfrm>
          <a:prstGeom prst="rect">
            <a:avLst/>
          </a:prstGeom>
        </p:spPr>
      </p:pic>
    </p:spTree>
  </p:cSld>
  <p:clrMapOvr>
    <a:masterClrMapping/>
  </p:clrMapOvr>
  <p:transition>
    <p:zoom dir="in"/>
    <p:sndAc>
      <p:end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155" decel="100000"/>
                                        <p:tgtEl>
                                          <p:spTgt spid="6"/>
                                        </p:tgtEl>
                                      </p:cBhvr>
                                    </p:animEffect>
                                    <p:animScale>
                                      <p:cBhvr>
                                        <p:cTn id="8" dur="1155" decel="100000"/>
                                        <p:tgtEl>
                                          <p:spTgt spid="6"/>
                                        </p:tgtEl>
                                      </p:cBhvr>
                                      <p:from x="10000" y="10000"/>
                                      <p:to x="200000" y="450000"/>
                                    </p:animScale>
                                    <p:animScale>
                                      <p:cBhvr>
                                        <p:cTn id="9" dur="1845" accel="100000" fill="hold">
                                          <p:stCondLst>
                                            <p:cond delay="1155"/>
                                          </p:stCondLst>
                                        </p:cTn>
                                        <p:tgtEl>
                                          <p:spTgt spid="6"/>
                                        </p:tgtEl>
                                      </p:cBhvr>
                                      <p:from x="200000" y="450000"/>
                                      <p:to x="100000" y="100000"/>
                                    </p:animScale>
                                    <p:set>
                                      <p:cBhvr>
                                        <p:cTn id="10" dur="1155" fill="hold"/>
                                        <p:tgtEl>
                                          <p:spTgt spid="6"/>
                                        </p:tgtEl>
                                        <p:attrNameLst>
                                          <p:attrName>ppt_x</p:attrName>
                                        </p:attrNameLst>
                                      </p:cBhvr>
                                      <p:to>
                                        <p:strVal val="(0.5)"/>
                                      </p:to>
                                    </p:set>
                                    <p:anim from="(0.5)" to="(#ppt_x)" calcmode="lin" valueType="num">
                                      <p:cBhvr>
                                        <p:cTn id="11" dur="1845" accel="100000" fill="hold">
                                          <p:stCondLst>
                                            <p:cond delay="1155"/>
                                          </p:stCondLst>
                                        </p:cTn>
                                        <p:tgtEl>
                                          <p:spTgt spid="6"/>
                                        </p:tgtEl>
                                        <p:attrNameLst>
                                          <p:attrName>ppt_x</p:attrName>
                                        </p:attrNameLst>
                                      </p:cBhvr>
                                    </p:anim>
                                    <p:set>
                                      <p:cBhvr>
                                        <p:cTn id="12" dur="1155" fill="hold"/>
                                        <p:tgtEl>
                                          <p:spTgt spid="6"/>
                                        </p:tgtEl>
                                        <p:attrNameLst>
                                          <p:attrName>ppt_y</p:attrName>
                                        </p:attrNameLst>
                                      </p:cBhvr>
                                      <p:to>
                                        <p:strVal val="(#ppt_y+0.4)"/>
                                      </p:to>
                                    </p:set>
                                    <p:anim from="(#ppt_y+0.4)" to="(#ppt_y)" calcmode="lin" valueType="num">
                                      <p:cBhvr>
                                        <p:cTn id="13" dur="1845" accel="100000" fill="hold">
                                          <p:stCondLst>
                                            <p:cond delay="1155"/>
                                          </p:stCondLst>
                                        </p:cTn>
                                        <p:tgtEl>
                                          <p:spTgt spid="6"/>
                                        </p:tgtEl>
                                        <p:attrNameLst>
                                          <p:attrName>ppt_y</p:attrName>
                                        </p:attrNameLst>
                                      </p:cBhvr>
                                    </p:anim>
                                  </p:childTnLst>
                                </p:cTn>
                              </p:par>
                            </p:childTnLst>
                          </p:cTn>
                        </p:par>
                        <p:par>
                          <p:cTn id="14" fill="hold">
                            <p:stCondLst>
                              <p:cond delay="3000"/>
                            </p:stCondLst>
                            <p:childTnLst>
                              <p:par>
                                <p:cTn id="15" presetID="51" presetClass="entr" presetSubtype="0"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155" decel="100000"/>
                                        <p:tgtEl>
                                          <p:spTgt spid="7"/>
                                        </p:tgtEl>
                                      </p:cBhvr>
                                    </p:animEffect>
                                    <p:animScale>
                                      <p:cBhvr>
                                        <p:cTn id="18" dur="1155" decel="100000"/>
                                        <p:tgtEl>
                                          <p:spTgt spid="7"/>
                                        </p:tgtEl>
                                      </p:cBhvr>
                                      <p:from x="10000" y="10000"/>
                                      <p:to x="200000" y="450000"/>
                                    </p:animScale>
                                    <p:animScale>
                                      <p:cBhvr>
                                        <p:cTn id="19" dur="1845" accel="100000" fill="hold">
                                          <p:stCondLst>
                                            <p:cond delay="1155"/>
                                          </p:stCondLst>
                                        </p:cTn>
                                        <p:tgtEl>
                                          <p:spTgt spid="7"/>
                                        </p:tgtEl>
                                      </p:cBhvr>
                                      <p:from x="200000" y="450000"/>
                                      <p:to x="100000" y="100000"/>
                                    </p:animScale>
                                    <p:set>
                                      <p:cBhvr>
                                        <p:cTn id="20" dur="1155" fill="hold"/>
                                        <p:tgtEl>
                                          <p:spTgt spid="7"/>
                                        </p:tgtEl>
                                        <p:attrNameLst>
                                          <p:attrName>ppt_x</p:attrName>
                                        </p:attrNameLst>
                                      </p:cBhvr>
                                      <p:to>
                                        <p:strVal val="(0.5)"/>
                                      </p:to>
                                    </p:set>
                                    <p:anim from="(0.5)" to="(#ppt_x)" calcmode="lin" valueType="num">
                                      <p:cBhvr>
                                        <p:cTn id="21" dur="1845" accel="100000" fill="hold">
                                          <p:stCondLst>
                                            <p:cond delay="1155"/>
                                          </p:stCondLst>
                                        </p:cTn>
                                        <p:tgtEl>
                                          <p:spTgt spid="7"/>
                                        </p:tgtEl>
                                        <p:attrNameLst>
                                          <p:attrName>ppt_x</p:attrName>
                                        </p:attrNameLst>
                                      </p:cBhvr>
                                    </p:anim>
                                    <p:set>
                                      <p:cBhvr>
                                        <p:cTn id="22" dur="1155" fill="hold"/>
                                        <p:tgtEl>
                                          <p:spTgt spid="7"/>
                                        </p:tgtEl>
                                        <p:attrNameLst>
                                          <p:attrName>ppt_y</p:attrName>
                                        </p:attrNameLst>
                                      </p:cBhvr>
                                      <p:to>
                                        <p:strVal val="(#ppt_y+0.4)"/>
                                      </p:to>
                                    </p:set>
                                    <p:anim from="(#ppt_y+0.4)" to="(#ppt_y)" calcmode="lin" valueType="num">
                                      <p:cBhvr>
                                        <p:cTn id="23" dur="1845" accel="100000" fill="hold">
                                          <p:stCondLst>
                                            <p:cond delay="1155"/>
                                          </p:stCondLst>
                                        </p:cTn>
                                        <p:tgtEl>
                                          <p:spTgt spid="7"/>
                                        </p:tgtEl>
                                        <p:attrNameLst>
                                          <p:attrName>ppt_y</p:attrName>
                                        </p:attrNameLst>
                                      </p:cBhvr>
                                    </p:anim>
                                  </p:childTnLst>
                                </p:cTn>
                              </p:par>
                            </p:childTnLst>
                          </p:cTn>
                        </p:par>
                        <p:par>
                          <p:cTn id="24" fill="hold">
                            <p:stCondLst>
                              <p:cond delay="6000"/>
                            </p:stCondLst>
                            <p:childTnLst>
                              <p:par>
                                <p:cTn id="25" presetID="51" presetClass="entr" presetSubtype="0"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770" decel="100000"/>
                                        <p:tgtEl>
                                          <p:spTgt spid="8"/>
                                        </p:tgtEl>
                                      </p:cBhvr>
                                    </p:animEffect>
                                    <p:animScale>
                                      <p:cBhvr>
                                        <p:cTn id="28" dur="770" decel="100000"/>
                                        <p:tgtEl>
                                          <p:spTgt spid="8"/>
                                        </p:tgtEl>
                                      </p:cBhvr>
                                      <p:from x="10000" y="10000"/>
                                      <p:to x="200000" y="450000"/>
                                    </p:animScale>
                                    <p:animScale>
                                      <p:cBhvr>
                                        <p:cTn id="29" dur="1230" accel="100000" fill="hold">
                                          <p:stCondLst>
                                            <p:cond delay="770"/>
                                          </p:stCondLst>
                                        </p:cTn>
                                        <p:tgtEl>
                                          <p:spTgt spid="8"/>
                                        </p:tgtEl>
                                      </p:cBhvr>
                                      <p:from x="200000" y="450000"/>
                                      <p:to x="100000" y="100000"/>
                                    </p:animScale>
                                    <p:set>
                                      <p:cBhvr>
                                        <p:cTn id="30" dur="770" fill="hold"/>
                                        <p:tgtEl>
                                          <p:spTgt spid="8"/>
                                        </p:tgtEl>
                                        <p:attrNameLst>
                                          <p:attrName>ppt_x</p:attrName>
                                        </p:attrNameLst>
                                      </p:cBhvr>
                                      <p:to>
                                        <p:strVal val="(0.5)"/>
                                      </p:to>
                                    </p:set>
                                    <p:anim from="(0.5)" to="(#ppt_x)" calcmode="lin" valueType="num">
                                      <p:cBhvr>
                                        <p:cTn id="31" dur="1230" accel="100000" fill="hold">
                                          <p:stCondLst>
                                            <p:cond delay="770"/>
                                          </p:stCondLst>
                                        </p:cTn>
                                        <p:tgtEl>
                                          <p:spTgt spid="8"/>
                                        </p:tgtEl>
                                        <p:attrNameLst>
                                          <p:attrName>ppt_x</p:attrName>
                                        </p:attrNameLst>
                                      </p:cBhvr>
                                    </p:anim>
                                    <p:set>
                                      <p:cBhvr>
                                        <p:cTn id="32" dur="770" fill="hold"/>
                                        <p:tgtEl>
                                          <p:spTgt spid="8"/>
                                        </p:tgtEl>
                                        <p:attrNameLst>
                                          <p:attrName>ppt_y</p:attrName>
                                        </p:attrNameLst>
                                      </p:cBhvr>
                                      <p:to>
                                        <p:strVal val="(#ppt_y+0.4)"/>
                                      </p:to>
                                    </p:set>
                                    <p:anim from="(#ppt_y+0.4)" to="(#ppt_y)" calcmode="lin" valueType="num">
                                      <p:cBhvr>
                                        <p:cTn id="33" dur="1230" accel="100000" fill="hold">
                                          <p:stCondLst>
                                            <p:cond delay="770"/>
                                          </p:stCondLst>
                                        </p:cTn>
                                        <p:tgtEl>
                                          <p:spTgt spid="8"/>
                                        </p:tgtEl>
                                        <p:attrNameLst>
                                          <p:attrName>ppt_y</p:attrName>
                                        </p:attrNameLst>
                                      </p:cBhvr>
                                    </p:anim>
                                  </p:childTnLst>
                                </p:cTn>
                              </p:par>
                            </p:childTnLst>
                          </p:cTn>
                        </p:par>
                        <p:par>
                          <p:cTn id="34" fill="hold">
                            <p:stCondLst>
                              <p:cond delay="8000"/>
                            </p:stCondLst>
                            <p:childTnLst>
                              <p:par>
                                <p:cTn id="35" presetID="12" presetClass="entr" presetSubtype="4" fill="hold"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slide(fromBottom)">
                                      <p:cBhvr>
                                        <p:cTn id="3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0"/>
            <a:ext cx="8291264" cy="2708920"/>
          </a:xfrm>
        </p:spPr>
        <p:txBody>
          <a:bodyPr>
            <a:normAutofit fontScale="90000"/>
          </a:bodyPr>
          <a:lstStyle/>
          <a:p>
            <a:r>
              <a:rPr lang="ru-RU" sz="4000" b="1" dirty="0" smtClean="0">
                <a:solidFill>
                  <a:srgbClr val="0070C0"/>
                </a:solidFill>
                <a:cs typeface="Times New Roman" pitchFamily="18" charset="0"/>
              </a:rPr>
              <a:t>              </a:t>
            </a:r>
            <a:r>
              <a:rPr lang="ru-RU" sz="3100" b="1" u="sng" dirty="0" smtClean="0">
                <a:solidFill>
                  <a:srgbClr val="0070C0"/>
                </a:solidFill>
                <a:cs typeface="Times New Roman" pitchFamily="18" charset="0"/>
              </a:rPr>
              <a:t>III этап проектной работы:</a:t>
            </a:r>
            <a:br>
              <a:rPr lang="ru-RU" sz="3100" b="1" u="sng" dirty="0" smtClean="0">
                <a:solidFill>
                  <a:srgbClr val="0070C0"/>
                </a:solidFill>
                <a:cs typeface="Times New Roman" pitchFamily="18" charset="0"/>
              </a:rPr>
            </a:br>
            <a:r>
              <a:rPr lang="ru-RU" sz="3100" b="1" dirty="0" smtClean="0">
                <a:solidFill>
                  <a:srgbClr val="7030A0"/>
                </a:solidFill>
                <a:cs typeface="Times New Roman" pitchFamily="18" charset="0"/>
              </a:rPr>
              <a:t>                       «</a:t>
            </a:r>
            <a:r>
              <a:rPr lang="ru-RU" sz="3600" dirty="0" smtClean="0">
                <a:solidFill>
                  <a:srgbClr val="7030A0"/>
                </a:solidFill>
              </a:rPr>
              <a:t>В гостях у сказки»	</a:t>
            </a:r>
            <a:br>
              <a:rPr lang="ru-RU" sz="3600" dirty="0" smtClean="0">
                <a:solidFill>
                  <a:srgbClr val="7030A0"/>
                </a:solidFill>
              </a:rPr>
            </a:br>
            <a:r>
              <a:rPr lang="ru-RU" sz="5400" dirty="0" smtClean="0">
                <a:latin typeface="Times New Roman" pitchFamily="18" charset="0"/>
                <a:cs typeface="Times New Roman" pitchFamily="18" charset="0"/>
              </a:rPr>
              <a:t/>
            </a:r>
            <a:br>
              <a:rPr lang="ru-RU" sz="5400" dirty="0" smtClean="0">
                <a:latin typeface="Times New Roman" pitchFamily="18" charset="0"/>
                <a:cs typeface="Times New Roman" pitchFamily="18" charset="0"/>
              </a:rPr>
            </a:br>
            <a:r>
              <a:rPr lang="ru-RU" sz="5400" dirty="0" smtClean="0">
                <a:latin typeface="Times New Roman" pitchFamily="18" charset="0"/>
                <a:cs typeface="Times New Roman" pitchFamily="18" charset="0"/>
              </a:rPr>
              <a:t>    </a:t>
            </a:r>
            <a:endParaRPr lang="ru-RU" dirty="0"/>
          </a:p>
        </p:txBody>
      </p:sp>
      <p:sp>
        <p:nvSpPr>
          <p:cNvPr id="3" name="Содержимое 2"/>
          <p:cNvSpPr>
            <a:spLocks noGrp="1"/>
          </p:cNvSpPr>
          <p:nvPr>
            <p:ph idx="1"/>
          </p:nvPr>
        </p:nvSpPr>
        <p:spPr>
          <a:xfrm>
            <a:off x="457200" y="1124744"/>
            <a:ext cx="8229600" cy="5199856"/>
          </a:xfrm>
        </p:spPr>
        <p:txBody>
          <a:bodyPr/>
          <a:lstStyle/>
          <a:p>
            <a:pPr>
              <a:buNone/>
            </a:pPr>
            <a:r>
              <a:rPr lang="ru-RU" dirty="0" smtClean="0">
                <a:solidFill>
                  <a:srgbClr val="0070C0"/>
                </a:solidFill>
              </a:rPr>
              <a:t>Задачи:</a:t>
            </a:r>
          </a:p>
          <a:p>
            <a:r>
              <a:rPr lang="ru-RU" b="1" i="1" dirty="0" smtClean="0"/>
              <a:t>Обогащение эмоционально – чувственного опыта школьников через освоение выразительности, используемых в различных видах театра (интонация, мимика, движение) </a:t>
            </a:r>
            <a:r>
              <a:rPr lang="ru-RU" dirty="0" smtClean="0"/>
              <a:t>	</a:t>
            </a:r>
          </a:p>
          <a:p>
            <a:pPr>
              <a:buNone/>
            </a:pPr>
            <a:r>
              <a:rPr lang="ru-RU" dirty="0" smtClean="0">
                <a:solidFill>
                  <a:srgbClr val="0070C0"/>
                </a:solidFill>
              </a:rPr>
              <a:t>Содержание:</a:t>
            </a:r>
          </a:p>
          <a:p>
            <a:r>
              <a:rPr lang="ru-RU" dirty="0" smtClean="0"/>
              <a:t>Работа над образом; игры – инсценировки; встреча с интересными людьми «Сказочницей», просмотр сказки 	</a:t>
            </a:r>
          </a:p>
          <a:p>
            <a:pPr>
              <a:buNone/>
            </a:pPr>
            <a:endParaRPr lang="ru-RU" dirty="0"/>
          </a:p>
        </p:txBody>
      </p:sp>
    </p:spTree>
  </p:cSld>
  <p:clrMapOvr>
    <a:masterClrMapping/>
  </p:clrMapOvr>
  <p:transition>
    <p:zoom dir="in"/>
    <p:sndAc>
      <p:endSnd/>
    </p:sndAc>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pic>
        <p:nvPicPr>
          <p:cNvPr id="5" name="Рисунок 4" descr="DSCN0397.JPG"/>
          <p:cNvPicPr>
            <a:picLocks noChangeAspect="1"/>
          </p:cNvPicPr>
          <p:nvPr/>
        </p:nvPicPr>
        <p:blipFill>
          <a:blip r:embed="rId3" cstate="email"/>
          <a:stretch>
            <a:fillRect/>
          </a:stretch>
        </p:blipFill>
        <p:spPr>
          <a:xfrm>
            <a:off x="251520" y="188640"/>
            <a:ext cx="4416491" cy="331236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6" name="Рисунок 5" descr="DSCN0400.JPG"/>
          <p:cNvPicPr>
            <a:picLocks noChangeAspect="1"/>
          </p:cNvPicPr>
          <p:nvPr/>
        </p:nvPicPr>
        <p:blipFill>
          <a:blip r:embed="rId4" cstate="email"/>
          <a:stretch>
            <a:fillRect/>
          </a:stretch>
        </p:blipFill>
        <p:spPr>
          <a:xfrm>
            <a:off x="3995936" y="2708920"/>
            <a:ext cx="5148064" cy="386104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8" name="TextBox 7"/>
          <p:cNvSpPr txBox="1"/>
          <p:nvPr/>
        </p:nvSpPr>
        <p:spPr>
          <a:xfrm>
            <a:off x="4716016" y="0"/>
            <a:ext cx="4427984" cy="3231654"/>
          </a:xfrm>
          <a:prstGeom prst="rect">
            <a:avLst/>
          </a:prstGeom>
          <a:noFill/>
        </p:spPr>
        <p:txBody>
          <a:bodyPr wrap="square" rtlCol="0">
            <a:spAutoFit/>
          </a:bodyPr>
          <a:lstStyle/>
          <a:p>
            <a:r>
              <a:rPr lang="ru-RU" sz="2800" b="1" dirty="0" smtClean="0"/>
              <a:t>Продуктивная деятельность с детьми : </a:t>
            </a:r>
          </a:p>
          <a:p>
            <a:pPr>
              <a:buFontTx/>
              <a:buChar char="-"/>
            </a:pPr>
            <a:r>
              <a:rPr lang="ru-RU" sz="2800" b="1" dirty="0" smtClean="0"/>
              <a:t> Изготовление афиши;</a:t>
            </a:r>
          </a:p>
          <a:p>
            <a:pPr>
              <a:buFontTx/>
              <a:buChar char="-"/>
            </a:pPr>
            <a:r>
              <a:rPr lang="ru-RU" sz="2800" b="1" dirty="0" smtClean="0"/>
              <a:t> Любимые сказки (рисование);</a:t>
            </a:r>
          </a:p>
          <a:p>
            <a:pPr>
              <a:buFontTx/>
              <a:buChar char="-"/>
            </a:pPr>
            <a:r>
              <a:rPr lang="ru-RU" sz="2800" b="1" dirty="0" smtClean="0"/>
              <a:t> Изготовление билетов</a:t>
            </a:r>
          </a:p>
          <a:p>
            <a:endParaRPr lang="ru-RU" dirty="0" smtClean="0"/>
          </a:p>
          <a:p>
            <a:endParaRPr lang="ru-RU" dirty="0"/>
          </a:p>
        </p:txBody>
      </p:sp>
    </p:spTree>
  </p:cSld>
  <p:clrMapOvr>
    <a:masterClrMapping/>
  </p:clrMapOvr>
  <p:transition>
    <p:zoom dir="in"/>
    <p:sndAc>
      <p:end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770" decel="100000"/>
                                        <p:tgtEl>
                                          <p:spTgt spid="5"/>
                                        </p:tgtEl>
                                      </p:cBhvr>
                                    </p:animEffect>
                                    <p:animScale>
                                      <p:cBhvr>
                                        <p:cTn id="8" dur="770" decel="100000"/>
                                        <p:tgtEl>
                                          <p:spTgt spid="5"/>
                                        </p:tgtEl>
                                      </p:cBhvr>
                                      <p:from x="10000" y="10000"/>
                                      <p:to x="200000" y="450000"/>
                                    </p:animScale>
                                    <p:animScale>
                                      <p:cBhvr>
                                        <p:cTn id="9" dur="1230" accel="100000" fill="hold">
                                          <p:stCondLst>
                                            <p:cond delay="770"/>
                                          </p:stCondLst>
                                        </p:cTn>
                                        <p:tgtEl>
                                          <p:spTgt spid="5"/>
                                        </p:tgtEl>
                                      </p:cBhvr>
                                      <p:from x="200000" y="450000"/>
                                      <p:to x="100000" y="100000"/>
                                    </p:animScale>
                                    <p:set>
                                      <p:cBhvr>
                                        <p:cTn id="10" dur="770" fill="hold"/>
                                        <p:tgtEl>
                                          <p:spTgt spid="5"/>
                                        </p:tgtEl>
                                        <p:attrNameLst>
                                          <p:attrName>ppt_x</p:attrName>
                                        </p:attrNameLst>
                                      </p:cBhvr>
                                      <p:to>
                                        <p:strVal val="(0.5)"/>
                                      </p:to>
                                    </p:set>
                                    <p:anim from="(0.5)" to="(#ppt_x)" calcmode="lin" valueType="num">
                                      <p:cBhvr>
                                        <p:cTn id="11" dur="1230" accel="100000" fill="hold">
                                          <p:stCondLst>
                                            <p:cond delay="770"/>
                                          </p:stCondLst>
                                        </p:cTn>
                                        <p:tgtEl>
                                          <p:spTgt spid="5"/>
                                        </p:tgtEl>
                                        <p:attrNameLst>
                                          <p:attrName>ppt_x</p:attrName>
                                        </p:attrNameLst>
                                      </p:cBhvr>
                                    </p:anim>
                                    <p:set>
                                      <p:cBhvr>
                                        <p:cTn id="12" dur="770" fill="hold"/>
                                        <p:tgtEl>
                                          <p:spTgt spid="5"/>
                                        </p:tgtEl>
                                        <p:attrNameLst>
                                          <p:attrName>ppt_y</p:attrName>
                                        </p:attrNameLst>
                                      </p:cBhvr>
                                      <p:to>
                                        <p:strVal val="(#ppt_y+0.4)"/>
                                      </p:to>
                                    </p:set>
                                    <p:anim from="(#ppt_y+0.4)" to="(#ppt_y)" calcmode="lin" valueType="num">
                                      <p:cBhvr>
                                        <p:cTn id="13" dur="1230" accel="100000" fill="hold">
                                          <p:stCondLst>
                                            <p:cond delay="770"/>
                                          </p:stCondLst>
                                        </p:cTn>
                                        <p:tgtEl>
                                          <p:spTgt spid="5"/>
                                        </p:tgtEl>
                                        <p:attrNameLst>
                                          <p:attrName>ppt_y</p:attrName>
                                        </p:attrNameLst>
                                      </p:cBhvr>
                                    </p:anim>
                                  </p:childTnLst>
                                </p:cTn>
                              </p:par>
                            </p:childTnLst>
                          </p:cTn>
                        </p:par>
                        <p:par>
                          <p:cTn id="14" fill="hold">
                            <p:stCondLst>
                              <p:cond delay="2000"/>
                            </p:stCondLst>
                            <p:childTnLst>
                              <p:par>
                                <p:cTn id="15" presetID="51" presetClass="entr" presetSubtype="0"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770" decel="100000"/>
                                        <p:tgtEl>
                                          <p:spTgt spid="6"/>
                                        </p:tgtEl>
                                      </p:cBhvr>
                                    </p:animEffect>
                                    <p:animScale>
                                      <p:cBhvr>
                                        <p:cTn id="18" dur="770" decel="100000"/>
                                        <p:tgtEl>
                                          <p:spTgt spid="6"/>
                                        </p:tgtEl>
                                      </p:cBhvr>
                                      <p:from x="10000" y="10000"/>
                                      <p:to x="200000" y="450000"/>
                                    </p:animScale>
                                    <p:animScale>
                                      <p:cBhvr>
                                        <p:cTn id="19" dur="1230" accel="100000" fill="hold">
                                          <p:stCondLst>
                                            <p:cond delay="770"/>
                                          </p:stCondLst>
                                        </p:cTn>
                                        <p:tgtEl>
                                          <p:spTgt spid="6"/>
                                        </p:tgtEl>
                                      </p:cBhvr>
                                      <p:from x="200000" y="450000"/>
                                      <p:to x="100000" y="100000"/>
                                    </p:animScale>
                                    <p:set>
                                      <p:cBhvr>
                                        <p:cTn id="20" dur="770" fill="hold"/>
                                        <p:tgtEl>
                                          <p:spTgt spid="6"/>
                                        </p:tgtEl>
                                        <p:attrNameLst>
                                          <p:attrName>ppt_x</p:attrName>
                                        </p:attrNameLst>
                                      </p:cBhvr>
                                      <p:to>
                                        <p:strVal val="(0.5)"/>
                                      </p:to>
                                    </p:set>
                                    <p:anim from="(0.5)" to="(#ppt_x)" calcmode="lin" valueType="num">
                                      <p:cBhvr>
                                        <p:cTn id="21" dur="1230" accel="100000" fill="hold">
                                          <p:stCondLst>
                                            <p:cond delay="770"/>
                                          </p:stCondLst>
                                        </p:cTn>
                                        <p:tgtEl>
                                          <p:spTgt spid="6"/>
                                        </p:tgtEl>
                                        <p:attrNameLst>
                                          <p:attrName>ppt_x</p:attrName>
                                        </p:attrNameLst>
                                      </p:cBhvr>
                                    </p:anim>
                                    <p:set>
                                      <p:cBhvr>
                                        <p:cTn id="22" dur="770" fill="hold"/>
                                        <p:tgtEl>
                                          <p:spTgt spid="6"/>
                                        </p:tgtEl>
                                        <p:attrNameLst>
                                          <p:attrName>ppt_y</p:attrName>
                                        </p:attrNameLst>
                                      </p:cBhvr>
                                      <p:to>
                                        <p:strVal val="(#ppt_y+0.4)"/>
                                      </p:to>
                                    </p:set>
                                    <p:anim from="(#ppt_y+0.4)" to="(#ppt_y)" calcmode="lin" valueType="num">
                                      <p:cBhvr>
                                        <p:cTn id="23" dur="1230" accel="100000" fill="hold">
                                          <p:stCondLst>
                                            <p:cond delay="770"/>
                                          </p:stCondLst>
                                        </p:cTn>
                                        <p:tgtEl>
                                          <p:spTgt spid="6"/>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5400" b="1" dirty="0" smtClean="0"/>
              <a:t>Заключительный этап: </a:t>
            </a:r>
            <a:endParaRPr lang="ru-RU" dirty="0"/>
          </a:p>
        </p:txBody>
      </p:sp>
      <p:sp>
        <p:nvSpPr>
          <p:cNvPr id="7" name="Прямоугольник 6"/>
          <p:cNvSpPr/>
          <p:nvPr/>
        </p:nvSpPr>
        <p:spPr>
          <a:xfrm>
            <a:off x="1115616" y="2132857"/>
            <a:ext cx="7056784" cy="1815882"/>
          </a:xfrm>
          <a:prstGeom prst="rect">
            <a:avLst/>
          </a:prstGeom>
        </p:spPr>
        <p:txBody>
          <a:bodyPr wrap="square">
            <a:spAutoFit/>
          </a:bodyPr>
          <a:lstStyle/>
          <a:p>
            <a:r>
              <a:rPr lang="ru-RU" sz="2800" dirty="0" smtClean="0"/>
              <a:t>Инсценировка сказки «12 месяцев», оформление «Выставки декораций, атрибутов к театрализованному представлению». </a:t>
            </a:r>
            <a:endParaRPr lang="ru-RU" sz="2800" dirty="0"/>
          </a:p>
        </p:txBody>
      </p:sp>
      <p:pic>
        <p:nvPicPr>
          <p:cNvPr id="8" name="Picture 2" descr="C:\Users\эльдорадо\Desktop\загружено (1).jpg"/>
          <p:cNvPicPr>
            <a:picLocks noChangeAspect="1" noChangeArrowheads="1"/>
          </p:cNvPicPr>
          <p:nvPr/>
        </p:nvPicPr>
        <p:blipFill>
          <a:blip r:embed="rId2" cstate="print"/>
          <a:srcRect/>
          <a:stretch>
            <a:fillRect/>
          </a:stretch>
        </p:blipFill>
        <p:spPr bwMode="auto">
          <a:xfrm>
            <a:off x="7308304" y="692696"/>
            <a:ext cx="1403995" cy="1296144"/>
          </a:xfrm>
          <a:prstGeom prst="rect">
            <a:avLst/>
          </a:prstGeom>
          <a:noFill/>
        </p:spPr>
      </p:pic>
      <p:sp>
        <p:nvSpPr>
          <p:cNvPr id="9" name="Содержимое 8"/>
          <p:cNvSpPr>
            <a:spLocks noGrp="1"/>
          </p:cNvSpPr>
          <p:nvPr>
            <p:ph sz="half" idx="1"/>
          </p:nvPr>
        </p:nvSpPr>
        <p:spPr/>
        <p:txBody>
          <a:bodyPr/>
          <a:lstStyle/>
          <a:p>
            <a:endParaRPr lang="ru-RU"/>
          </a:p>
        </p:txBody>
      </p:sp>
      <p:sp>
        <p:nvSpPr>
          <p:cNvPr id="10" name="Содержимое 9"/>
          <p:cNvSpPr>
            <a:spLocks noGrp="1"/>
          </p:cNvSpPr>
          <p:nvPr>
            <p:ph sz="half" idx="2"/>
          </p:nvPr>
        </p:nvSpPr>
        <p:spPr/>
        <p:txBody>
          <a:bodyPr/>
          <a:lstStyle/>
          <a:p>
            <a:endParaRPr lang="ru-RU" dirty="0"/>
          </a:p>
        </p:txBody>
      </p:sp>
    </p:spTree>
  </p:cSld>
  <p:clrMapOvr>
    <a:masterClrMapping/>
  </p:clrMapOvr>
  <p:transition>
    <p:zoom dir="in"/>
    <p:sndAc>
      <p:endSnd/>
    </p:sndAc>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5" name="Содержимое 4" descr="SDC10954.JPG"/>
          <p:cNvPicPr>
            <a:picLocks noGrp="1" noChangeAspect="1"/>
          </p:cNvPicPr>
          <p:nvPr>
            <p:ph sz="half" idx="1"/>
          </p:nvPr>
        </p:nvPicPr>
        <p:blipFill>
          <a:blip r:embed="rId2" cstate="print"/>
          <a:stretch>
            <a:fillRect/>
          </a:stretch>
        </p:blipFill>
        <p:spPr>
          <a:xfrm>
            <a:off x="1142976" y="1857364"/>
            <a:ext cx="6257940" cy="4693455"/>
          </a:xfrm>
        </p:spPr>
      </p:pic>
      <p:sp>
        <p:nvSpPr>
          <p:cNvPr id="4" name="Содержимое 3"/>
          <p:cNvSpPr>
            <a:spLocks noGrp="1"/>
          </p:cNvSpPr>
          <p:nvPr>
            <p:ph sz="half" idx="2"/>
          </p:nvPr>
        </p:nvSpPr>
        <p:spPr/>
        <p:txBody>
          <a:bodyPr/>
          <a:lstStyle/>
          <a:p>
            <a:endParaRPr lang="ru-RU"/>
          </a:p>
        </p:txBody>
      </p:sp>
    </p:spTree>
  </p:cSld>
  <p:clrMapOvr>
    <a:masterClrMapping/>
  </p:clrMapOvr>
  <p:transition>
    <p:zoom dir="in"/>
    <p:sndAc>
      <p:endSnd/>
    </p:sndAc>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5" name="Содержимое 4" descr="Елка в школе, фиксики,спектакль 12 месяцев, Маша и Витя 056.JPG"/>
          <p:cNvPicPr>
            <a:picLocks noGrp="1" noChangeAspect="1"/>
          </p:cNvPicPr>
          <p:nvPr>
            <p:ph sz="half" idx="1"/>
          </p:nvPr>
        </p:nvPicPr>
        <p:blipFill>
          <a:blip r:embed="rId2" cstate="print"/>
          <a:stretch>
            <a:fillRect/>
          </a:stretch>
        </p:blipFill>
        <p:spPr>
          <a:xfrm>
            <a:off x="642910" y="2714620"/>
            <a:ext cx="4038600" cy="3028950"/>
          </a:xfrm>
        </p:spPr>
      </p:pic>
      <p:pic>
        <p:nvPicPr>
          <p:cNvPr id="1026" name="Picture 2" descr="C:\Users\11\AppData\Local\Temp\Rar$DI01.179\DSC_0713.JPG"/>
          <p:cNvPicPr>
            <a:picLocks noGrp="1" noChangeAspect="1" noChangeArrowheads="1"/>
          </p:cNvPicPr>
          <p:nvPr>
            <p:ph sz="half" idx="2"/>
          </p:nvPr>
        </p:nvPicPr>
        <p:blipFill>
          <a:blip r:embed="rId3" cstate="print"/>
          <a:srcRect/>
          <a:stretch>
            <a:fillRect/>
          </a:stretch>
        </p:blipFill>
        <p:spPr bwMode="auto">
          <a:xfrm>
            <a:off x="4648200" y="2800360"/>
            <a:ext cx="4038600" cy="2674917"/>
          </a:xfrm>
          <a:prstGeom prst="rect">
            <a:avLst/>
          </a:prstGeom>
          <a:noFill/>
        </p:spPr>
      </p:pic>
    </p:spTree>
  </p:cSld>
  <p:clrMapOvr>
    <a:masterClrMapping/>
  </p:clrMapOvr>
  <p:transition>
    <p:zoom dir="in"/>
    <p:sndAc>
      <p:end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5" name="Содержимое 4" descr="20141226_104138[1].jpg"/>
          <p:cNvPicPr>
            <a:picLocks noGrp="1" noChangeAspect="1"/>
          </p:cNvPicPr>
          <p:nvPr>
            <p:ph sz="half" idx="1"/>
          </p:nvPr>
        </p:nvPicPr>
        <p:blipFill>
          <a:blip r:embed="rId2" cstate="print"/>
          <a:stretch>
            <a:fillRect/>
          </a:stretch>
        </p:blipFill>
        <p:spPr>
          <a:xfrm>
            <a:off x="457200" y="2928934"/>
            <a:ext cx="4168428" cy="2344741"/>
          </a:xfrm>
        </p:spPr>
      </p:pic>
      <p:pic>
        <p:nvPicPr>
          <p:cNvPr id="6" name="Содержимое 5" descr="20141226_105005[1].jpg"/>
          <p:cNvPicPr>
            <a:picLocks noGrp="1" noChangeAspect="1"/>
          </p:cNvPicPr>
          <p:nvPr>
            <p:ph sz="half" idx="2"/>
          </p:nvPr>
        </p:nvPicPr>
        <p:blipFill>
          <a:blip r:embed="rId3" cstate="print"/>
          <a:stretch>
            <a:fillRect/>
          </a:stretch>
        </p:blipFill>
        <p:spPr>
          <a:xfrm>
            <a:off x="4648200" y="3001962"/>
            <a:ext cx="4038600" cy="2271713"/>
          </a:xfrm>
        </p:spPr>
      </p:pic>
    </p:spTree>
  </p:cSld>
  <p:clrMapOvr>
    <a:masterClrMapping/>
  </p:clrMapOvr>
  <p:transition>
    <p:zoom dir="in"/>
    <p:sndAc>
      <p:endSnd/>
    </p:sndAc>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5" name="Содержимое 4" descr="20141226_105209[1].jpg"/>
          <p:cNvPicPr>
            <a:picLocks noGrp="1" noChangeAspect="1"/>
          </p:cNvPicPr>
          <p:nvPr>
            <p:ph sz="half" idx="1"/>
          </p:nvPr>
        </p:nvPicPr>
        <p:blipFill>
          <a:blip r:embed="rId2" cstate="print"/>
          <a:stretch>
            <a:fillRect/>
          </a:stretch>
        </p:blipFill>
        <p:spPr>
          <a:xfrm>
            <a:off x="285720" y="3071810"/>
            <a:ext cx="4315203" cy="2427302"/>
          </a:xfrm>
        </p:spPr>
      </p:pic>
      <p:pic>
        <p:nvPicPr>
          <p:cNvPr id="6" name="Содержимое 5" descr="DSC_0712.JPG"/>
          <p:cNvPicPr>
            <a:picLocks noGrp="1" noChangeAspect="1"/>
          </p:cNvPicPr>
          <p:nvPr>
            <p:ph sz="half" idx="2"/>
          </p:nvPr>
        </p:nvPicPr>
        <p:blipFill>
          <a:blip r:embed="rId3" cstate="print"/>
          <a:stretch>
            <a:fillRect/>
          </a:stretch>
        </p:blipFill>
        <p:spPr>
          <a:xfrm>
            <a:off x="5058036" y="3071810"/>
            <a:ext cx="3628763" cy="2403467"/>
          </a:xfrm>
        </p:spPr>
      </p:pic>
    </p:spTree>
  </p:cSld>
  <p:clrMapOvr>
    <a:masterClrMapping/>
  </p:clrMapOvr>
  <p:transition>
    <p:strips dir="ru"/>
    <p:sndAc>
      <p:endSnd/>
    </p:sndAc>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5" name="Содержимое 4" descr="DSC_0711.JPG"/>
          <p:cNvPicPr>
            <a:picLocks noGrp="1" noChangeAspect="1"/>
          </p:cNvPicPr>
          <p:nvPr>
            <p:ph sz="half" idx="1"/>
          </p:nvPr>
        </p:nvPicPr>
        <p:blipFill>
          <a:blip r:embed="rId2" cstate="print"/>
          <a:stretch>
            <a:fillRect/>
          </a:stretch>
        </p:blipFill>
        <p:spPr>
          <a:xfrm>
            <a:off x="457200" y="2800360"/>
            <a:ext cx="4038600" cy="2674917"/>
          </a:xfrm>
        </p:spPr>
      </p:pic>
      <p:pic>
        <p:nvPicPr>
          <p:cNvPr id="6" name="Содержимое 5" descr="DSC_0723.JPG"/>
          <p:cNvPicPr>
            <a:picLocks noGrp="1" noChangeAspect="1"/>
          </p:cNvPicPr>
          <p:nvPr>
            <p:ph sz="half" idx="2"/>
          </p:nvPr>
        </p:nvPicPr>
        <p:blipFill>
          <a:blip r:embed="rId3" cstate="print"/>
          <a:stretch>
            <a:fillRect/>
          </a:stretch>
        </p:blipFill>
        <p:spPr>
          <a:xfrm>
            <a:off x="4648200" y="2800360"/>
            <a:ext cx="4038600" cy="2674917"/>
          </a:xfrm>
        </p:spPr>
      </p:pic>
    </p:spTree>
  </p:cSld>
  <p:clrMapOvr>
    <a:masterClrMapping/>
  </p:clrMapOvr>
  <p:transition>
    <p:zoom dir="in"/>
    <p:sndAc>
      <p:endSnd/>
    </p:sndAc>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5" name="Содержимое 4" descr="DSC_0728.JPG"/>
          <p:cNvPicPr>
            <a:picLocks noGrp="1" noChangeAspect="1"/>
          </p:cNvPicPr>
          <p:nvPr>
            <p:ph sz="half" idx="1"/>
          </p:nvPr>
        </p:nvPicPr>
        <p:blipFill>
          <a:blip r:embed="rId2" cstate="print"/>
          <a:stretch>
            <a:fillRect/>
          </a:stretch>
        </p:blipFill>
        <p:spPr>
          <a:xfrm>
            <a:off x="457200" y="2800360"/>
            <a:ext cx="4038600" cy="2674917"/>
          </a:xfrm>
        </p:spPr>
      </p:pic>
      <p:pic>
        <p:nvPicPr>
          <p:cNvPr id="6" name="Содержимое 5" descr="DSC_0736.JPG"/>
          <p:cNvPicPr>
            <a:picLocks noGrp="1" noChangeAspect="1"/>
          </p:cNvPicPr>
          <p:nvPr>
            <p:ph sz="half" idx="2"/>
          </p:nvPr>
        </p:nvPicPr>
        <p:blipFill>
          <a:blip r:embed="rId3" cstate="print"/>
          <a:stretch>
            <a:fillRect/>
          </a:stretch>
        </p:blipFill>
        <p:spPr>
          <a:xfrm>
            <a:off x="4648200" y="2800360"/>
            <a:ext cx="4038600" cy="2674917"/>
          </a:xfrm>
        </p:spPr>
      </p:pic>
    </p:spTree>
  </p:cSld>
  <p:clrMapOvr>
    <a:masterClrMapping/>
  </p:clrMapOvr>
  <p:transition>
    <p:zoom dir="in"/>
    <p:sndAc>
      <p:endSnd/>
    </p:sndAc>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5" name="Содержимое 4" descr="DSC_0737.JPG"/>
          <p:cNvPicPr>
            <a:picLocks noGrp="1" noChangeAspect="1"/>
          </p:cNvPicPr>
          <p:nvPr>
            <p:ph sz="half" idx="1"/>
          </p:nvPr>
        </p:nvPicPr>
        <p:blipFill>
          <a:blip r:embed="rId2" cstate="print"/>
          <a:stretch>
            <a:fillRect/>
          </a:stretch>
        </p:blipFill>
        <p:spPr>
          <a:xfrm>
            <a:off x="457200" y="2800360"/>
            <a:ext cx="4038600" cy="2674917"/>
          </a:xfrm>
        </p:spPr>
      </p:pic>
      <p:pic>
        <p:nvPicPr>
          <p:cNvPr id="6" name="Содержимое 5" descr="DSC_0741.JPG"/>
          <p:cNvPicPr>
            <a:picLocks noGrp="1" noChangeAspect="1"/>
          </p:cNvPicPr>
          <p:nvPr>
            <p:ph sz="half" idx="2"/>
          </p:nvPr>
        </p:nvPicPr>
        <p:blipFill>
          <a:blip r:embed="rId3" cstate="print"/>
          <a:stretch>
            <a:fillRect/>
          </a:stretch>
        </p:blipFill>
        <p:spPr>
          <a:xfrm>
            <a:off x="4648200" y="2800360"/>
            <a:ext cx="4038600" cy="2674917"/>
          </a:xfrm>
        </p:spPr>
      </p:pic>
    </p:spTree>
  </p:cSld>
  <p:clrMapOvr>
    <a:masterClrMapping/>
  </p:clrMapOvr>
  <p:transition>
    <p:zoom/>
    <p:sndAc>
      <p:endSnd/>
    </p:sndAc>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5" name="Содержимое 4" descr="DSC_0744.JPG"/>
          <p:cNvPicPr>
            <a:picLocks noGrp="1" noChangeAspect="1"/>
          </p:cNvPicPr>
          <p:nvPr>
            <p:ph sz="half" idx="1"/>
          </p:nvPr>
        </p:nvPicPr>
        <p:blipFill>
          <a:blip r:embed="rId2" cstate="print"/>
          <a:stretch>
            <a:fillRect/>
          </a:stretch>
        </p:blipFill>
        <p:spPr>
          <a:xfrm>
            <a:off x="457200" y="2800360"/>
            <a:ext cx="4038600" cy="2674917"/>
          </a:xfrm>
        </p:spPr>
      </p:pic>
      <p:pic>
        <p:nvPicPr>
          <p:cNvPr id="6" name="Содержимое 5" descr="DSC_0745.JPG"/>
          <p:cNvPicPr>
            <a:picLocks noGrp="1" noChangeAspect="1"/>
          </p:cNvPicPr>
          <p:nvPr>
            <p:ph sz="half" idx="2"/>
          </p:nvPr>
        </p:nvPicPr>
        <p:blipFill>
          <a:blip r:embed="rId3" cstate="print"/>
          <a:stretch>
            <a:fillRect/>
          </a:stretch>
        </p:blipFill>
        <p:spPr>
          <a:xfrm>
            <a:off x="4648200" y="2800360"/>
            <a:ext cx="4038600" cy="2674917"/>
          </a:xfrm>
        </p:spPr>
      </p:pic>
      <p:pic>
        <p:nvPicPr>
          <p:cNvPr id="1026" name="Picture 2" descr="G:\доклад\DSC_0752.JPG"/>
          <p:cNvPicPr>
            <a:picLocks noChangeAspect="1" noChangeArrowheads="1"/>
          </p:cNvPicPr>
          <p:nvPr/>
        </p:nvPicPr>
        <p:blipFill>
          <a:blip r:embed="rId4" cstate="print"/>
          <a:srcRect/>
          <a:stretch>
            <a:fillRect/>
          </a:stretch>
        </p:blipFill>
        <p:spPr bwMode="auto">
          <a:xfrm>
            <a:off x="0" y="400792"/>
            <a:ext cx="9144000" cy="6056416"/>
          </a:xfrm>
          <a:prstGeom prst="rect">
            <a:avLst/>
          </a:prstGeom>
          <a:noFill/>
        </p:spPr>
      </p:pic>
    </p:spTree>
  </p:cSld>
  <p:clrMapOvr>
    <a:masterClrMapping/>
  </p:clrMapOvr>
  <p:transition>
    <p:zoom dir="in"/>
    <p:sndAc>
      <p:endSnd/>
    </p:sndAc>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half" idx="1"/>
          </p:nvPr>
        </p:nvSpPr>
        <p:spPr/>
        <p:txBody>
          <a:bodyPr/>
          <a:lstStyle/>
          <a:p>
            <a:endParaRPr lang="ru-RU"/>
          </a:p>
        </p:txBody>
      </p:sp>
      <p:sp>
        <p:nvSpPr>
          <p:cNvPr id="4" name="Содержимое 3"/>
          <p:cNvSpPr>
            <a:spLocks noGrp="1"/>
          </p:cNvSpPr>
          <p:nvPr>
            <p:ph sz="half" idx="2"/>
          </p:nvPr>
        </p:nvSpPr>
        <p:spPr/>
        <p:txBody>
          <a:bodyPr/>
          <a:lstStyle/>
          <a:p>
            <a:endParaRPr lang="ru-RU"/>
          </a:p>
        </p:txBody>
      </p:sp>
      <p:pic>
        <p:nvPicPr>
          <p:cNvPr id="2050" name="Picture 2" descr="G:\доклад\20141226_104138[1].jpg"/>
          <p:cNvPicPr>
            <a:picLocks noChangeAspect="1" noChangeArrowheads="1"/>
          </p:cNvPicPr>
          <p:nvPr/>
        </p:nvPicPr>
        <p:blipFill>
          <a:blip r:embed="rId2" cstate="print"/>
          <a:srcRect/>
          <a:stretch>
            <a:fillRect/>
          </a:stretch>
        </p:blipFill>
        <p:spPr bwMode="auto">
          <a:xfrm>
            <a:off x="0" y="857250"/>
            <a:ext cx="9144000" cy="5143500"/>
          </a:xfrm>
          <a:prstGeom prst="rect">
            <a:avLst/>
          </a:prstGeom>
          <a:noFill/>
        </p:spPr>
      </p:pic>
    </p:spTree>
  </p:cSld>
  <p:clrMapOvr>
    <a:masterClrMapping/>
  </p:clrMapOvr>
  <p:transition>
    <p:dissolve/>
    <p:sndAc>
      <p:endSnd/>
    </p:sndAc>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half" idx="1"/>
          </p:nvPr>
        </p:nvSpPr>
        <p:spPr/>
        <p:txBody>
          <a:bodyPr/>
          <a:lstStyle/>
          <a:p>
            <a:endParaRPr lang="ru-RU"/>
          </a:p>
        </p:txBody>
      </p:sp>
      <p:sp>
        <p:nvSpPr>
          <p:cNvPr id="4" name="Содержимое 3"/>
          <p:cNvSpPr>
            <a:spLocks noGrp="1"/>
          </p:cNvSpPr>
          <p:nvPr>
            <p:ph sz="half" idx="2"/>
          </p:nvPr>
        </p:nvSpPr>
        <p:spPr/>
        <p:txBody>
          <a:bodyPr/>
          <a:lstStyle/>
          <a:p>
            <a:endParaRPr lang="ru-RU"/>
          </a:p>
        </p:txBody>
      </p:sp>
      <p:pic>
        <p:nvPicPr>
          <p:cNvPr id="3074" name="Picture 2" descr="G:\доклад\Елка в школе, фиксики,спектакль 12 месяцев, Маша и Витя 057.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p:strips dir="ru"/>
    <p:sndAc>
      <p:endSnd/>
    </p:sndAc>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half" idx="1"/>
          </p:nvPr>
        </p:nvSpPr>
        <p:spPr/>
        <p:txBody>
          <a:bodyPr/>
          <a:lstStyle/>
          <a:p>
            <a:endParaRPr lang="ru-RU"/>
          </a:p>
        </p:txBody>
      </p:sp>
      <p:sp>
        <p:nvSpPr>
          <p:cNvPr id="4" name="Содержимое 3"/>
          <p:cNvSpPr>
            <a:spLocks noGrp="1"/>
          </p:cNvSpPr>
          <p:nvPr>
            <p:ph sz="half" idx="2"/>
          </p:nvPr>
        </p:nvSpPr>
        <p:spPr/>
        <p:txBody>
          <a:bodyPr/>
          <a:lstStyle/>
          <a:p>
            <a:endParaRPr lang="ru-RU"/>
          </a:p>
        </p:txBody>
      </p:sp>
      <p:pic>
        <p:nvPicPr>
          <p:cNvPr id="1026" name="Picture 2" descr="G:\доклад\Елка в школе, фиксики,спектакль 12 месяцев, Маша и Витя 06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p:zoom dir="in"/>
    <p:sndAc>
      <p:endSnd/>
    </p:sndAc>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half" idx="1"/>
          </p:nvPr>
        </p:nvSpPr>
        <p:spPr/>
        <p:txBody>
          <a:bodyPr/>
          <a:lstStyle/>
          <a:p>
            <a:endParaRPr lang="ru-RU"/>
          </a:p>
        </p:txBody>
      </p:sp>
      <p:sp>
        <p:nvSpPr>
          <p:cNvPr id="4" name="Содержимое 3"/>
          <p:cNvSpPr>
            <a:spLocks noGrp="1"/>
          </p:cNvSpPr>
          <p:nvPr>
            <p:ph sz="half" idx="2"/>
          </p:nvPr>
        </p:nvSpPr>
        <p:spPr/>
        <p:txBody>
          <a:bodyPr/>
          <a:lstStyle/>
          <a:p>
            <a:endParaRPr lang="ru-RU"/>
          </a:p>
        </p:txBody>
      </p:sp>
      <p:pic>
        <p:nvPicPr>
          <p:cNvPr id="2050" name="Picture 2" descr="G:\доклад\20141226_105005[1].jpg"/>
          <p:cNvPicPr>
            <a:picLocks noChangeAspect="1" noChangeArrowheads="1"/>
          </p:cNvPicPr>
          <p:nvPr/>
        </p:nvPicPr>
        <p:blipFill>
          <a:blip r:embed="rId2" cstate="print"/>
          <a:srcRect/>
          <a:stretch>
            <a:fillRect/>
          </a:stretch>
        </p:blipFill>
        <p:spPr bwMode="auto">
          <a:xfrm>
            <a:off x="0" y="857250"/>
            <a:ext cx="9144000" cy="5143500"/>
          </a:xfrm>
          <a:prstGeom prst="rect">
            <a:avLst/>
          </a:prstGeom>
          <a:noFill/>
        </p:spPr>
      </p:pic>
    </p:spTree>
  </p:cSld>
  <p:clrMapOvr>
    <a:masterClrMapping/>
  </p:clrMapOvr>
  <p:transition>
    <p:zoom dir="in"/>
    <p:sndAc>
      <p:endSnd/>
    </p:sndAc>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15616" y="704088"/>
            <a:ext cx="6120680" cy="492664"/>
          </a:xfrm>
        </p:spPr>
        <p:txBody>
          <a:bodyPr>
            <a:normAutofit fontScale="90000"/>
          </a:bodyPr>
          <a:lstStyle/>
          <a:p>
            <a:r>
              <a:rPr lang="ru-RU" sz="3600" b="1" dirty="0" smtClean="0"/>
              <a:t>Результативность:</a:t>
            </a:r>
            <a:endParaRPr lang="ru-RU" sz="3600" b="1" dirty="0"/>
          </a:p>
        </p:txBody>
      </p:sp>
      <p:sp>
        <p:nvSpPr>
          <p:cNvPr id="8" name="Содержимое 7"/>
          <p:cNvSpPr>
            <a:spLocks noGrp="1"/>
          </p:cNvSpPr>
          <p:nvPr>
            <p:ph idx="1"/>
          </p:nvPr>
        </p:nvSpPr>
        <p:spPr>
          <a:xfrm>
            <a:off x="457200" y="1268760"/>
            <a:ext cx="8229600" cy="5055840"/>
          </a:xfrm>
        </p:spPr>
        <p:txBody>
          <a:bodyPr>
            <a:normAutofit/>
          </a:bodyPr>
          <a:lstStyle/>
          <a:p>
            <a:r>
              <a:rPr lang="ru-RU" sz="2000" dirty="0" smtClean="0"/>
              <a:t>Созданы условия для развития творческой активности детей в театрализованной деятельности; </a:t>
            </a:r>
          </a:p>
          <a:p>
            <a:r>
              <a:rPr lang="ru-RU" sz="2000" dirty="0" smtClean="0"/>
              <a:t>У детей повысился интерес к театрализованной игре:</a:t>
            </a:r>
          </a:p>
          <a:p>
            <a:r>
              <a:rPr lang="ru-RU" sz="2000" dirty="0" smtClean="0"/>
              <a:t>Сформировано эмоционально-положительное отношение к театрализованному искусству и определенный опыт собственной театрально-игровой деятельности;</a:t>
            </a:r>
          </a:p>
          <a:p>
            <a:r>
              <a:rPr lang="ru-RU" sz="2000" dirty="0" smtClean="0"/>
              <a:t>Родители получили необходимые знания о театрализованной деятельности, ее значимости в развитии ребенка;</a:t>
            </a:r>
          </a:p>
          <a:p>
            <a:r>
              <a:rPr lang="ru-RU" sz="2000" dirty="0" smtClean="0"/>
              <a:t>Создано единое </a:t>
            </a:r>
            <a:r>
              <a:rPr lang="ru-RU" sz="2000" smtClean="0"/>
              <a:t>педагогическое пространство:</a:t>
            </a:r>
            <a:endParaRPr lang="ru-RU" sz="2000" dirty="0" smtClean="0"/>
          </a:p>
          <a:p>
            <a:r>
              <a:rPr lang="ru-RU" sz="2000" dirty="0" smtClean="0"/>
              <a:t>Повысился культурный уровень школьников.</a:t>
            </a:r>
            <a:endParaRPr lang="ru-RU" sz="2000" dirty="0"/>
          </a:p>
        </p:txBody>
      </p:sp>
    </p:spTree>
  </p:cSld>
  <p:clrMapOvr>
    <a:masterClrMapping/>
  </p:clrMapOvr>
  <p:transition>
    <p:strips/>
    <p:sndAc>
      <p:endSnd/>
    </p:sndAc>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5" descr="http://tr.all.biz/img/tr/catalog/94649.jpeg"/>
          <p:cNvPicPr>
            <a:picLocks noChangeAspect="1" noChangeArrowheads="1"/>
          </p:cNvPicPr>
          <p:nvPr/>
        </p:nvPicPr>
        <p:blipFill>
          <a:blip r:embed="rId3" cstate="email"/>
          <a:srcRect/>
          <a:stretch>
            <a:fillRect/>
          </a:stretch>
        </p:blipFill>
        <p:spPr bwMode="auto">
          <a:xfrm>
            <a:off x="0" y="0"/>
            <a:ext cx="9144000" cy="6858000"/>
          </a:xfrm>
          <a:prstGeom prst="rect">
            <a:avLst/>
          </a:prstGeom>
          <a:noFill/>
          <a:ln w="9525">
            <a:noFill/>
            <a:miter lim="800000"/>
            <a:headEnd/>
            <a:tailEnd/>
          </a:ln>
        </p:spPr>
      </p:pic>
      <p:sp>
        <p:nvSpPr>
          <p:cNvPr id="5" name="Прямоугольник 4"/>
          <p:cNvSpPr/>
          <p:nvPr/>
        </p:nvSpPr>
        <p:spPr>
          <a:xfrm>
            <a:off x="-172323" y="1196752"/>
            <a:ext cx="9316323" cy="2585323"/>
          </a:xfrm>
          <a:prstGeom prst="rect">
            <a:avLst/>
          </a:prstGeom>
          <a:noFill/>
        </p:spPr>
        <p:txBody>
          <a:bodyPr wrap="square" lIns="91440" tIns="45720" rIns="91440" bIns="45720">
            <a:spAutoFit/>
          </a:bodyPr>
          <a:lstStyle/>
          <a:p>
            <a:pPr algn="ctr"/>
            <a:r>
              <a:rPr lang="ru-RU" sz="54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Спасибо за внимание!</a:t>
            </a:r>
          </a:p>
          <a:p>
            <a:pPr algn="ctr"/>
            <a:r>
              <a:rPr lang="ru-RU" sz="54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Приходите к нам на спектакли)))</a:t>
            </a:r>
            <a:endParaRPr lang="ru-RU" sz="5400" b="0" cap="none" spc="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cSld>
  <p:clrMapOvr>
    <a:masterClrMapping/>
  </p:clrMapOvr>
  <p:transition>
    <p:zoom dir="in"/>
    <p:sndAc>
      <p:stSnd>
        <p:snd r:embed="rId2" name="applause.wav" builtIn="1"/>
      </p:stSnd>
    </p:sndAc>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368</TotalTime>
  <Words>671</Words>
  <Application>Microsoft Office PowerPoint</Application>
  <PresentationFormat>Экран (4:3)</PresentationFormat>
  <Paragraphs>69</Paragraphs>
  <Slides>31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31</vt:i4>
      </vt:variant>
    </vt:vector>
  </HeadingPairs>
  <TitlesOfParts>
    <vt:vector size="32" baseType="lpstr">
      <vt:lpstr>Поток</vt:lpstr>
      <vt:lpstr>МОУ Введенская СОШ№3 г.о.Звенигород</vt:lpstr>
      <vt:lpstr>Слайд 2</vt:lpstr>
      <vt:lpstr>Вид проекта: творческо-информационный участники: педагоги, дети, родители длительность: месяц-сентябрь-май</vt:lpstr>
      <vt:lpstr>               Актуальность:</vt:lpstr>
      <vt:lpstr>             Цель проекта:</vt:lpstr>
      <vt:lpstr>                      Задачи:</vt:lpstr>
      <vt:lpstr>  Роль родителей в организации проекта: </vt:lpstr>
      <vt:lpstr>     Предполагаемый результат: </vt:lpstr>
      <vt:lpstr>  Продукт проектной деятельности: </vt:lpstr>
      <vt:lpstr>                 I этап проектной работы:                            «Приглашаю вас в театр»     </vt:lpstr>
      <vt:lpstr>Продукт проектной деятельности:                                         I этап</vt:lpstr>
      <vt:lpstr>                   II этап проектной работы:                   «Театральные профессии»   </vt:lpstr>
      <vt:lpstr>Продукт проектной деятельности:                                  II этап</vt:lpstr>
      <vt:lpstr>Слайд 14</vt:lpstr>
      <vt:lpstr>              III этап проектной работы:                        «В гостях у сказки»       </vt:lpstr>
      <vt:lpstr>Слайд 16</vt:lpstr>
      <vt:lpstr>Заключительный этап: </vt:lpstr>
      <vt:lpstr>Слайд 18</vt:lpstr>
      <vt:lpstr>Слайд 19</vt:lpstr>
      <vt:lpstr>Слайд 20</vt:lpstr>
      <vt:lpstr>Слайд 21</vt:lpstr>
      <vt:lpstr>Слайд 22</vt:lpstr>
      <vt:lpstr>Слайд 23</vt:lpstr>
      <vt:lpstr>Слайд 24</vt:lpstr>
      <vt:lpstr>Слайд 25</vt:lpstr>
      <vt:lpstr>Слайд 26</vt:lpstr>
      <vt:lpstr>Слайд 27</vt:lpstr>
      <vt:lpstr>Слайд 28</vt:lpstr>
      <vt:lpstr>Слайд 29</vt:lpstr>
      <vt:lpstr>Результативность:</vt:lpstr>
      <vt:lpstr>Слайд 31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Проект  «Волшебный мир театра»</dc:title>
  <dc:creator>эльдорадо</dc:creator>
  <cp:lastModifiedBy>11</cp:lastModifiedBy>
  <cp:revision>54</cp:revision>
  <dcterms:created xsi:type="dcterms:W3CDTF">2013-11-09T13:20:08Z</dcterms:created>
  <dcterms:modified xsi:type="dcterms:W3CDTF">2017-01-09T13:43:15Z</dcterms:modified>
</cp:coreProperties>
</file>