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4/15/2022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6389" y="2769326"/>
            <a:ext cx="95750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solidFill>
                  <a:srgbClr val="5FCB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«Травматизм </a:t>
            </a:r>
            <a:r>
              <a:rPr lang="ru-RU" sz="4800" dirty="0">
                <a:solidFill>
                  <a:srgbClr val="5FCB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при  занятиях физическими </a:t>
            </a:r>
            <a:r>
              <a:rPr lang="ru-RU" sz="4800" dirty="0" smtClean="0">
                <a:solidFill>
                  <a:srgbClr val="5FCB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упражнениями»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70709" y="976589"/>
            <a:ext cx="85039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200" b="1" dirty="0">
                <a:solidFill>
                  <a:schemeClr val="accent2"/>
                </a:solidFill>
              </a:rPr>
              <a:t>ЗАНЯТИЯ В СИСТЕМЕ ДОПОЛНИТЕЛЬНОГО ОБРАЗОВАНИЯ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870960" y="505450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chemeClr val="accent2"/>
                </a:solidFill>
                <a:cs typeface="Times New Roman" panose="02020603050405020304" pitchFamily="18" charset="0"/>
              </a:rPr>
              <a:t>Разработчик:</a:t>
            </a:r>
          </a:p>
          <a:p>
            <a:pPr algn="just">
              <a:defRPr/>
            </a:pPr>
            <a:r>
              <a:rPr lang="ru-RU" altLang="ru-RU" b="1" dirty="0">
                <a:solidFill>
                  <a:schemeClr val="accent2"/>
                </a:solidFill>
                <a:cs typeface="Times New Roman" panose="02020603050405020304" pitchFamily="18" charset="0"/>
              </a:rPr>
              <a:t>Фомина Татьяна Васильевна</a:t>
            </a:r>
          </a:p>
          <a:p>
            <a:pPr algn="just">
              <a:defRPr/>
            </a:pPr>
            <a:r>
              <a:rPr lang="ru-RU" altLang="ru-RU" b="1" dirty="0">
                <a:solidFill>
                  <a:schemeClr val="accent2"/>
                </a:solidFill>
                <a:cs typeface="Times New Roman" panose="02020603050405020304" pitchFamily="18" charset="0"/>
              </a:rPr>
              <a:t>Педагог дополнительного образования, </a:t>
            </a:r>
            <a:r>
              <a:rPr lang="ru-RU" altLang="ru-RU" b="1" dirty="0" smtClean="0">
                <a:solidFill>
                  <a:schemeClr val="accent2"/>
                </a:solidFill>
                <a:cs typeface="Times New Roman" panose="02020603050405020304" pitchFamily="18" charset="0"/>
              </a:rPr>
              <a:t>высшая </a:t>
            </a:r>
            <a:r>
              <a:rPr lang="ru-RU" altLang="ru-RU" b="1" dirty="0">
                <a:solidFill>
                  <a:schemeClr val="accent2"/>
                </a:solidFill>
                <a:cs typeface="Times New Roman" panose="02020603050405020304" pitchFamily="18" charset="0"/>
              </a:rPr>
              <a:t>квалификационная категория</a:t>
            </a:r>
          </a:p>
        </p:txBody>
      </p:sp>
    </p:spTree>
    <p:extLst>
      <p:ext uri="{BB962C8B-B14F-4D97-AF65-F5344CB8AC3E}">
        <p14:creationId xmlns:p14="http://schemas.microsoft.com/office/powerpoint/2010/main" val="303424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10800000" flipV="1">
            <a:off x="754741" y="534935"/>
            <a:ext cx="899885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Sans"/>
              </a:rPr>
              <a:t>Цель проекта:</a:t>
            </a:r>
          </a:p>
          <a:p>
            <a:pPr algn="just"/>
            <a:r>
              <a:rPr lang="ru-RU" sz="2800" b="1" dirty="0" smtClean="0">
                <a:solidFill>
                  <a:srgbClr val="0070C0"/>
                </a:solidFill>
                <a:latin typeface="PT Sans"/>
              </a:rPr>
              <a:t>Формирование </a:t>
            </a:r>
            <a:r>
              <a:rPr lang="ru-RU" sz="2800" b="1" dirty="0">
                <a:solidFill>
                  <a:srgbClr val="0070C0"/>
                </a:solidFill>
                <a:latin typeface="PT Sans"/>
              </a:rPr>
              <a:t>навыков безопасного </a:t>
            </a:r>
            <a:r>
              <a:rPr lang="ru-RU" sz="2800" b="1" dirty="0" smtClean="0">
                <a:solidFill>
                  <a:srgbClr val="0070C0"/>
                </a:solidFill>
                <a:latin typeface="PT Sans"/>
              </a:rPr>
              <a:t>поведения при занятиях физическими упражнениями</a:t>
            </a:r>
            <a:endParaRPr lang="ru-RU" sz="2800" b="1" i="0" dirty="0">
              <a:solidFill>
                <a:srgbClr val="0070C0"/>
              </a:solidFill>
              <a:effectLst/>
              <a:latin typeface="PT San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943" y="2795506"/>
            <a:ext cx="4251918" cy="331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7094" y="2651506"/>
            <a:ext cx="346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60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0252" y="272956"/>
            <a:ext cx="9062112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Sans"/>
              </a:rPr>
              <a:t>Задачи проекта:</a:t>
            </a:r>
          </a:p>
          <a:p>
            <a:pPr algn="just"/>
            <a:r>
              <a:rPr lang="ru-RU" sz="2800" b="1" dirty="0" smtClean="0">
                <a:solidFill>
                  <a:srgbClr val="0070C0"/>
                </a:solidFill>
                <a:latin typeface="PT Sans"/>
              </a:rPr>
              <a:t>Формирование </a:t>
            </a:r>
            <a:r>
              <a:rPr lang="ru-RU" sz="2800" b="1" dirty="0">
                <a:solidFill>
                  <a:srgbClr val="0070C0"/>
                </a:solidFill>
                <a:latin typeface="PT Sans"/>
              </a:rPr>
              <a:t>у учащихся навыков осознанного безопасного </a:t>
            </a:r>
            <a:r>
              <a:rPr lang="ru-RU" sz="2800" b="1" dirty="0" smtClean="0">
                <a:solidFill>
                  <a:srgbClr val="0070C0"/>
                </a:solidFill>
                <a:latin typeface="PT Sans"/>
              </a:rPr>
              <a:t>поведения при </a:t>
            </a:r>
            <a:r>
              <a:rPr lang="ru-RU" sz="2800" b="1" dirty="0">
                <a:solidFill>
                  <a:srgbClr val="0070C0"/>
                </a:solidFill>
                <a:latin typeface="PT Sans"/>
              </a:rPr>
              <a:t>занятиях физическими упражнениями</a:t>
            </a:r>
            <a:endParaRPr lang="ru-RU" sz="2800" b="1" dirty="0">
              <a:solidFill>
                <a:srgbClr val="0070C0"/>
              </a:solidFill>
              <a:latin typeface="PT Sans"/>
            </a:endParaRPr>
          </a:p>
          <a:p>
            <a:r>
              <a:rPr lang="ru-RU" b="1" dirty="0">
                <a:solidFill>
                  <a:srgbClr val="0070C0"/>
                </a:solidFill>
              </a:rPr>
              <a:t/>
            </a:r>
            <a:br>
              <a:rPr lang="ru-RU" b="1" dirty="0">
                <a:solidFill>
                  <a:srgbClr val="0070C0"/>
                </a:solidFill>
              </a:rPr>
            </a:b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343" y="2203748"/>
            <a:ext cx="8000000" cy="45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0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6743" y="580571"/>
            <a:ext cx="9971313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Sans"/>
              </a:rPr>
              <a:t>Повреждением,</a:t>
            </a:r>
            <a:r>
              <a:rPr lang="ru-RU" sz="3600" b="1" i="1" dirty="0">
                <a:solidFill>
                  <a:srgbClr val="0070C0"/>
                </a:solidFill>
                <a:latin typeface="PT Sans"/>
              </a:rPr>
              <a:t> </a:t>
            </a:r>
            <a:r>
              <a:rPr lang="ru-RU" sz="36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Sans"/>
              </a:rPr>
              <a:t>или травмой</a:t>
            </a:r>
            <a:r>
              <a:rPr lang="ru-RU" sz="3200" b="1" dirty="0">
                <a:solidFill>
                  <a:srgbClr val="0070C0"/>
                </a:solidFill>
                <a:latin typeface="PT Sans"/>
              </a:rPr>
              <a:t> , называют воздействие на организм человека внешнего фактора (механического, физического, химического, радиоактивного, рентгеновских лучей, электричества и др.), нарушающего строение и целостность тканей, и нормальное течение физиологических процессов.</a:t>
            </a:r>
          </a:p>
          <a:p>
            <a:pPr algn="just"/>
            <a:r>
              <a:rPr lang="ru-RU" sz="3200" b="1" dirty="0" smtClean="0">
                <a:solidFill>
                  <a:srgbClr val="0070C0"/>
                </a:solidFill>
                <a:latin typeface="PT Sans"/>
              </a:rPr>
              <a:t>Повреждения: прямые, непрямые</a:t>
            </a:r>
            <a:endParaRPr lang="ru-RU" sz="3200" b="1" i="0" dirty="0">
              <a:solidFill>
                <a:srgbClr val="0070C0"/>
              </a:solidFill>
              <a:effectLst/>
              <a:latin typeface="PT San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6142" y="3798000"/>
            <a:ext cx="2570400" cy="30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89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7027" y="551543"/>
            <a:ext cx="9652001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Sans"/>
              </a:rPr>
              <a:t>При занятиях физическими упражнениями и спортом возможны различные виды травм:</a:t>
            </a:r>
            <a:endParaRPr lang="ru-RU" sz="32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T Sans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70C0"/>
                </a:solidFill>
                <a:latin typeface="PT Sans"/>
              </a:rPr>
              <a:t>ожоги</a:t>
            </a:r>
            <a:r>
              <a:rPr lang="ru-RU" sz="2800" b="1" dirty="0">
                <a:solidFill>
                  <a:srgbClr val="0070C0"/>
                </a:solidFill>
                <a:latin typeface="PT Sans"/>
              </a:rPr>
              <a:t>, обморожения, тепловые и </a:t>
            </a:r>
            <a:r>
              <a:rPr lang="ru-RU" sz="2800" b="1" dirty="0" smtClean="0">
                <a:solidFill>
                  <a:srgbClr val="0070C0"/>
                </a:solidFill>
                <a:latin typeface="PT Sans"/>
              </a:rPr>
              <a:t>солнечные удары</a:t>
            </a:r>
            <a:r>
              <a:rPr lang="ru-RU" sz="2800" b="1" dirty="0">
                <a:solidFill>
                  <a:srgbClr val="0070C0"/>
                </a:solidFill>
                <a:latin typeface="PT Sans"/>
              </a:rPr>
              <a:t>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rgbClr val="0070C0"/>
                </a:solidFill>
                <a:latin typeface="PT Sans"/>
              </a:rPr>
              <a:t>обмороки, потеря сознания 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70C0"/>
                </a:solidFill>
                <a:latin typeface="PT Sans"/>
              </a:rPr>
              <a:t>ссадины, потертости, раны, ушибы, растяжения, разрывы мягких тканей, вывихи суставов, переломы костей и разрывы хрящей;</a:t>
            </a:r>
            <a:endParaRPr lang="ru-RU" sz="2800" b="1" dirty="0">
              <a:solidFill>
                <a:srgbClr val="0070C0"/>
              </a:solidFill>
              <a:latin typeface="PT San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6628" y="4222751"/>
            <a:ext cx="4502400" cy="24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49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3485" y="464458"/>
            <a:ext cx="873760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 smtClean="0">
                <a:solidFill>
                  <a:srgbClr val="0070C0"/>
                </a:solidFill>
                <a:latin typeface="PT Sans"/>
              </a:rPr>
              <a:t>В спортивном травматизме отмечается преимущественно поражение суставов - 38%, много ушибов - 31%, переломы - 9%, вывихи - 4%. В зимний период травм больше (до 51%), чем в летний период (21,8%), а в межсезонье (в закрытых помещениях) - 27,5%.</a:t>
            </a:r>
            <a:endParaRPr lang="ru-RU" sz="3200" b="1" i="0" dirty="0">
              <a:solidFill>
                <a:srgbClr val="0070C0"/>
              </a:solidFill>
              <a:effectLst/>
              <a:latin typeface="PT San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3235" y="3546000"/>
            <a:ext cx="2678442" cy="33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934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5429" y="725714"/>
            <a:ext cx="9390742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Sans"/>
              </a:rPr>
              <a:t>Тяжелые травмы</a:t>
            </a:r>
            <a:r>
              <a:rPr lang="ru-RU" sz="3200" b="1" dirty="0">
                <a:solidFill>
                  <a:srgbClr val="0070C0"/>
                </a:solidFill>
                <a:latin typeface="PT Sans"/>
              </a:rPr>
              <a:t> – это травмы, вызывающие резко выраженные нарушения здоровья и приводящей в потере учебной и спортивной трудоспособности сроком свыше 30 дней. Пострадавших госпитализируют или длительное время лечат у детских травматологов-ортопедов в специализированных отделениях или амбулаторное.</a:t>
            </a:r>
            <a:endParaRPr lang="ru-RU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848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6400" y="363915"/>
            <a:ext cx="950685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Sans"/>
              </a:rPr>
              <a:t>Легкие травмы</a:t>
            </a:r>
            <a:r>
              <a:rPr lang="ru-RU" sz="3200" b="1" dirty="0">
                <a:solidFill>
                  <a:srgbClr val="0070C0"/>
                </a:solidFill>
                <a:latin typeface="PT Sans"/>
              </a:rPr>
              <a:t> – это травмы, не вызывающие значительных нарушений в организме и потере общей и спортивной работоспособности. К ним относятся ссадины, потертости, поверхностные раны, легкие ушибы, растяжение 1-й степени и др., при которых учащаяся нуждаются в оказании первой врачебной помощи. Возможно сочетание назначенного врачом лечения (сроком до 10 дней) с тренировками и занятиями пониженной интенсивности.</a:t>
            </a:r>
            <a:endParaRPr lang="ru-RU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75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600" y="232228"/>
            <a:ext cx="1033417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Sans"/>
              </a:rPr>
              <a:t>Факторы, влияющие на травматизм 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rgbClr val="0070C0"/>
                </a:solidFill>
                <a:latin typeface="PT Sans"/>
              </a:rPr>
              <a:t>Плохая дисциплина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rgbClr val="0070C0"/>
                </a:solidFill>
                <a:latin typeface="PT Sans"/>
              </a:rPr>
              <a:t>Невнимательность при объяснении </a:t>
            </a:r>
            <a:r>
              <a:rPr lang="ru-RU" sz="2800" b="1" dirty="0" smtClean="0">
                <a:solidFill>
                  <a:srgbClr val="0070C0"/>
                </a:solidFill>
                <a:latin typeface="PT Sans"/>
              </a:rPr>
              <a:t>педагога </a:t>
            </a:r>
            <a:r>
              <a:rPr lang="ru-RU" sz="2800" b="1" dirty="0">
                <a:solidFill>
                  <a:srgbClr val="0070C0"/>
                </a:solidFill>
                <a:latin typeface="PT Sans"/>
              </a:rPr>
              <a:t>техники выполнения того или иного двигательного действия, при показе упражнения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rgbClr val="0070C0"/>
                </a:solidFill>
                <a:latin typeface="PT Sans"/>
              </a:rPr>
              <a:t>Поспешность при выполнения упражнения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rgbClr val="0070C0"/>
                </a:solidFill>
                <a:latin typeface="PT Sans"/>
              </a:rPr>
              <a:t>Выполнение упражнений без разрешения учителя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rgbClr val="0070C0"/>
                </a:solidFill>
                <a:latin typeface="PT Sans"/>
              </a:rPr>
              <a:t>Недостаточная подготовленность к физическим нагрузкам</a:t>
            </a:r>
            <a:endParaRPr lang="ru-RU" sz="2800" b="1" i="0" dirty="0">
              <a:solidFill>
                <a:srgbClr val="0070C0"/>
              </a:solidFill>
              <a:effectLst/>
              <a:latin typeface="PT San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5486" y="4122000"/>
            <a:ext cx="3648000" cy="27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26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114" y="248255"/>
            <a:ext cx="10740572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Sans"/>
              </a:rPr>
              <a:t>Факторы, влияющие на травматизм </a:t>
            </a:r>
            <a:r>
              <a:rPr lang="ru-RU" sz="3200" b="1" dirty="0">
                <a:solidFill>
                  <a:srgbClr val="0070C0"/>
                </a:solidFill>
                <a:latin typeface="PT Sans"/>
              </a:rPr>
              <a:t>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rgbClr val="0070C0"/>
                </a:solidFill>
                <a:latin typeface="PT Sans"/>
              </a:rPr>
              <a:t>Неудобная, сковывающая движения и затрудняющаяся теплообмен одежда.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rgbClr val="0070C0"/>
                </a:solidFill>
                <a:latin typeface="PT Sans"/>
              </a:rPr>
              <a:t>Скользкая, кожаная или пластиковая подошва обуви, высокий каблук, </a:t>
            </a:r>
            <a:r>
              <a:rPr lang="ru-RU" sz="2800" b="1" dirty="0" smtClean="0">
                <a:solidFill>
                  <a:srgbClr val="0070C0"/>
                </a:solidFill>
                <a:latin typeface="PT Sans"/>
              </a:rPr>
              <a:t>не завязанные </a:t>
            </a:r>
            <a:r>
              <a:rPr lang="ru-RU" sz="2800" b="1" dirty="0">
                <a:solidFill>
                  <a:srgbClr val="0070C0"/>
                </a:solidFill>
                <a:latin typeface="PT Sans"/>
              </a:rPr>
              <a:t>шнурки.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rgbClr val="0070C0"/>
                </a:solidFill>
                <a:latin typeface="PT Sans"/>
              </a:rPr>
              <a:t>Различные предметы на теле ,на одежде или в карманах, в </a:t>
            </a:r>
            <a:r>
              <a:rPr lang="ru-RU" sz="2800" b="1" dirty="0" smtClean="0">
                <a:solidFill>
                  <a:srgbClr val="0070C0"/>
                </a:solidFill>
                <a:latin typeface="PT Sans"/>
              </a:rPr>
              <a:t>волосах-заколки</a:t>
            </a:r>
            <a:r>
              <a:rPr lang="ru-RU" sz="2800" b="1" dirty="0">
                <a:solidFill>
                  <a:srgbClr val="0070C0"/>
                </a:solidFill>
                <a:latin typeface="PT Sans"/>
              </a:rPr>
              <a:t>, значки, булавки, мелкие бусы, цепочки, тесемки, браслеты.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rgbClr val="0070C0"/>
                </a:solidFill>
                <a:latin typeface="PT Sans"/>
              </a:rPr>
              <a:t>Невыполнение требований к одежде и к обуви для занятий, внешнему виду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rgbClr val="0070C0"/>
                </a:solidFill>
                <a:latin typeface="PT Sans"/>
              </a:rPr>
              <a:t>Длинные волосы.</a:t>
            </a:r>
            <a:endParaRPr lang="ru-RU" sz="2800" b="1" i="0" dirty="0">
              <a:solidFill>
                <a:srgbClr val="0070C0"/>
              </a:solidFill>
              <a:effectLst/>
              <a:latin typeface="PT San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5314" y="4410000"/>
            <a:ext cx="3264000" cy="24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11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599" y="246743"/>
            <a:ext cx="9506857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Sans"/>
              </a:rPr>
              <a:t>Вывод:</a:t>
            </a:r>
          </a:p>
          <a:p>
            <a:pPr algn="just"/>
            <a:r>
              <a:rPr lang="ru-RU" sz="3200" b="1" dirty="0">
                <a:solidFill>
                  <a:srgbClr val="0070C0"/>
                </a:solidFill>
                <a:latin typeface="PT Sans"/>
              </a:rPr>
              <a:t>На </a:t>
            </a:r>
            <a:r>
              <a:rPr lang="ru-RU" sz="3200" b="1" dirty="0" smtClean="0">
                <a:solidFill>
                  <a:srgbClr val="0070C0"/>
                </a:solidFill>
                <a:latin typeface="PT Sans"/>
              </a:rPr>
              <a:t>занятиях </a:t>
            </a:r>
            <a:r>
              <a:rPr lang="ru-RU" sz="3200" b="1" dirty="0">
                <a:solidFill>
                  <a:srgbClr val="0070C0"/>
                </a:solidFill>
                <a:latin typeface="PT Sans"/>
              </a:rPr>
              <a:t>с элементами гимнастики и акробатики учащиеся обязаны: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3200" b="1" dirty="0">
                <a:solidFill>
                  <a:srgbClr val="0070C0"/>
                </a:solidFill>
                <a:latin typeface="PT Sans"/>
              </a:rPr>
              <a:t>входить в спортивный зал только с разрешения </a:t>
            </a:r>
            <a:r>
              <a:rPr lang="ru-RU" sz="3200" b="1" dirty="0" smtClean="0">
                <a:solidFill>
                  <a:srgbClr val="0070C0"/>
                </a:solidFill>
                <a:latin typeface="PT Sans"/>
              </a:rPr>
              <a:t>педагога;</a:t>
            </a:r>
            <a:endParaRPr lang="ru-RU" sz="3200" b="1" dirty="0">
              <a:solidFill>
                <a:srgbClr val="0070C0"/>
              </a:solidFill>
              <a:latin typeface="PT Sans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3200" b="1" dirty="0">
                <a:solidFill>
                  <a:srgbClr val="0070C0"/>
                </a:solidFill>
                <a:latin typeface="PT Sans"/>
              </a:rPr>
              <a:t>заниматься на гимнастическом оборудовании и матах только в присутствии </a:t>
            </a:r>
            <a:r>
              <a:rPr lang="ru-RU" sz="3200" b="1" dirty="0" smtClean="0">
                <a:solidFill>
                  <a:srgbClr val="0070C0"/>
                </a:solidFill>
                <a:latin typeface="PT Sans"/>
              </a:rPr>
              <a:t>педагога;</a:t>
            </a:r>
            <a:endParaRPr lang="ru-RU" sz="3200" b="1" dirty="0">
              <a:solidFill>
                <a:srgbClr val="0070C0"/>
              </a:solidFill>
              <a:latin typeface="PT Sans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3200" b="1" dirty="0">
                <a:solidFill>
                  <a:srgbClr val="0070C0"/>
                </a:solidFill>
                <a:latin typeface="PT Sans"/>
              </a:rPr>
              <a:t>не стоять и не проходить близко к гимнастическому оборудованию во время выполнения упражнений другими учащимися;</a:t>
            </a:r>
            <a:endParaRPr lang="ru-RU" sz="3200" b="1" i="0" dirty="0">
              <a:solidFill>
                <a:srgbClr val="0070C0"/>
              </a:solidFill>
              <a:effectLst/>
              <a:latin typeface="PT Sans"/>
            </a:endParaRPr>
          </a:p>
        </p:txBody>
      </p:sp>
    </p:spTree>
    <p:extLst>
      <p:ext uri="{BB962C8B-B14F-4D97-AF65-F5344CB8AC3E}">
        <p14:creationId xmlns:p14="http://schemas.microsoft.com/office/powerpoint/2010/main" val="80895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2228" y="551543"/>
            <a:ext cx="9855201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Sans"/>
              </a:rPr>
              <a:t>На </a:t>
            </a:r>
            <a:r>
              <a:rPr lang="ru-RU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Sans"/>
              </a:rPr>
              <a:t>занятиях </a:t>
            </a:r>
            <a:r>
              <a:rPr lang="ru-RU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Sans"/>
              </a:rPr>
              <a:t>с элементами гимнастики и акробатики учащиеся обязаны</a:t>
            </a:r>
            <a:r>
              <a:rPr lang="ru-RU" sz="3600" b="1" dirty="0">
                <a:solidFill>
                  <a:srgbClr val="0070C0"/>
                </a:solidFill>
                <a:latin typeface="PT Sans"/>
              </a:rPr>
              <a:t> 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3200" b="1" dirty="0">
                <a:solidFill>
                  <a:srgbClr val="0070C0"/>
                </a:solidFill>
                <a:latin typeface="PT Sans"/>
              </a:rPr>
              <a:t>соблюдать безопасные интервалы при выполнении физических упражнений;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3200" b="1" dirty="0">
                <a:solidFill>
                  <a:srgbClr val="0070C0"/>
                </a:solidFill>
                <a:latin typeface="PT Sans"/>
              </a:rPr>
              <a:t>выполнять прыжки и соскоки с гимнастических снарядов только на гимнастические маты.</a:t>
            </a:r>
            <a:endParaRPr lang="ru-RU" sz="3200" b="1" i="0" dirty="0">
              <a:solidFill>
                <a:srgbClr val="0070C0"/>
              </a:solidFill>
              <a:effectLst/>
              <a:latin typeface="PT San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9828" y="3807278"/>
            <a:ext cx="3637181" cy="28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00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8343" y="1260066"/>
            <a:ext cx="10043885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T Sans"/>
              </a:rPr>
              <a:t>Список, использованных ресурсов: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3200" b="1" dirty="0">
                <a:solidFill>
                  <a:srgbClr val="0070C0"/>
                </a:solidFill>
                <a:latin typeface="PT Sans"/>
              </a:rPr>
              <a:t>Подвижные игры в школе: в помощь учителю физической культуры. И. М. Коротков. М; Просвещение 1979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3200" b="1" dirty="0">
                <a:solidFill>
                  <a:srgbClr val="0070C0"/>
                </a:solidFill>
                <a:latin typeface="PT Sans"/>
              </a:rPr>
              <a:t>Стань сильным, ловким и выносливым. Н. Т. Беляков, С. Ю. Юровский М; Физкультура и спорт 1984</a:t>
            </a:r>
            <a:endParaRPr lang="ru-RU" sz="3200" b="1" i="0" dirty="0">
              <a:solidFill>
                <a:srgbClr val="0070C0"/>
              </a:solidFill>
              <a:effectLst/>
              <a:latin typeface="PT Sans"/>
            </a:endParaRPr>
          </a:p>
        </p:txBody>
      </p:sp>
    </p:spTree>
    <p:extLst>
      <p:ext uri="{BB962C8B-B14F-4D97-AF65-F5344CB8AC3E}">
        <p14:creationId xmlns:p14="http://schemas.microsoft.com/office/powerpoint/2010/main" val="271785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96</TotalTime>
  <Words>371</Words>
  <Application>Microsoft Office PowerPoint</Application>
  <PresentationFormat>Широкоэкранный</PresentationFormat>
  <Paragraphs>42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PT Sans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10</cp:revision>
  <dcterms:created xsi:type="dcterms:W3CDTF">2022-02-03T06:32:52Z</dcterms:created>
  <dcterms:modified xsi:type="dcterms:W3CDTF">2022-04-15T10:13:59Z</dcterms:modified>
</cp:coreProperties>
</file>