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2" r:id="rId5"/>
    <p:sldId id="271" r:id="rId6"/>
    <p:sldId id="263" r:id="rId7"/>
    <p:sldId id="264" r:id="rId8"/>
    <p:sldId id="265" r:id="rId9"/>
    <p:sldId id="266" r:id="rId10"/>
    <p:sldId id="267" r:id="rId11"/>
    <p:sldId id="269" r:id="rId12"/>
    <p:sldId id="268" r:id="rId13"/>
    <p:sldId id="270" r:id="rId14"/>
    <p:sldId id="272" r:id="rId15"/>
    <p:sldId id="27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ZamNMR\Desktop\8 класс\открытый урок\1621813333_22-phonoteka_org-p-skoro-v-shkolu-fon-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08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6096" y="1916832"/>
            <a:ext cx="80648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Валентина Осеева «Сыновья»</a:t>
            </a:r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C:\Users\ZamNMR\Desktop\8 класс\открытый урок\ВАЛЕНТИНА_ОСЕЕВА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145401"/>
            <a:ext cx="1440160" cy="18714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850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ZamNMR\Desktop\8 класс\открытый урок\1621813333_22-phonoteka_org-p-skoro-v-shkolu-fon-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" y="-1683568"/>
            <a:ext cx="9708156" cy="9793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12518" y="908720"/>
            <a:ext cx="849694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ru-RU" dirty="0"/>
              <a:t>Две женщины брали воду из колодца. Подошла к ним третья. И старенький старичок на камушек отдохнуть присел.</a:t>
            </a:r>
          </a:p>
          <a:p>
            <a:pPr>
              <a:spcBef>
                <a:spcPct val="0"/>
              </a:spcBef>
            </a:pPr>
            <a:r>
              <a:rPr lang="ru-RU" dirty="0"/>
              <a:t>   Вот говорит одна женщина другой:</a:t>
            </a:r>
          </a:p>
          <a:p>
            <a:pPr>
              <a:spcBef>
                <a:spcPct val="0"/>
              </a:spcBef>
            </a:pPr>
            <a:r>
              <a:rPr lang="ru-RU" dirty="0"/>
              <a:t>- Мой сынок ловок да силен, никто с ним не сладит.</a:t>
            </a:r>
          </a:p>
          <a:p>
            <a:pPr>
              <a:spcBef>
                <a:spcPct val="0"/>
              </a:spcBef>
            </a:pPr>
            <a:r>
              <a:rPr lang="ru-RU" dirty="0"/>
              <a:t>- А мой поёт, как соловей. Ни у кого голоса такого нет, - говорит другая. </a:t>
            </a:r>
          </a:p>
          <a:p>
            <a:pPr>
              <a:spcBef>
                <a:spcPct val="0"/>
              </a:spcBef>
            </a:pPr>
            <a:r>
              <a:rPr lang="ru-RU" dirty="0"/>
              <a:t>    А третья молчит.</a:t>
            </a:r>
          </a:p>
          <a:p>
            <a:pPr>
              <a:spcBef>
                <a:spcPct val="0"/>
              </a:spcBef>
            </a:pPr>
            <a:r>
              <a:rPr lang="ru-RU" dirty="0"/>
              <a:t>- Что же ты про своего сына не скажешь? - спрашивают её соседки.</a:t>
            </a:r>
          </a:p>
          <a:p>
            <a:pPr>
              <a:spcBef>
                <a:spcPct val="0"/>
              </a:spcBef>
            </a:pPr>
            <a:r>
              <a:rPr lang="ru-RU" dirty="0"/>
              <a:t>- Что ж сказать? - говорит женщина. - Ничего в нём особенного нету. Вот набрали женщины полные вёдра и пошли. А старичок - за ними. Идут женщины, останавливаются. Болят руки, плещется вода, ломит спину.</a:t>
            </a:r>
          </a:p>
          <a:p>
            <a:pPr>
              <a:spcBef>
                <a:spcPct val="0"/>
              </a:spcBef>
            </a:pPr>
            <a:r>
              <a:rPr lang="ru-RU" dirty="0"/>
              <a:t>    Вдруг навстречу три мальчика выбегают.</a:t>
            </a:r>
          </a:p>
          <a:p>
            <a:pPr>
              <a:spcBef>
                <a:spcPct val="0"/>
              </a:spcBef>
            </a:pPr>
            <a:r>
              <a:rPr lang="ru-RU" dirty="0"/>
              <a:t>    Один через голову кувыркается, колесом ходит - любуются им женщины. Другой песню поёт, соловьём заливается - заслушались его женщины. А третий к матери подбежал, взял у неё вёдра тяжёлые и потащил их.</a:t>
            </a:r>
          </a:p>
          <a:p>
            <a:pPr>
              <a:spcBef>
                <a:spcPct val="0"/>
              </a:spcBef>
            </a:pPr>
            <a:r>
              <a:rPr lang="ru-RU" dirty="0"/>
              <a:t>    Спрашивают женщины старичка:</a:t>
            </a:r>
          </a:p>
          <a:p>
            <a:pPr>
              <a:spcBef>
                <a:spcPct val="0"/>
              </a:spcBef>
            </a:pPr>
            <a:r>
              <a:rPr lang="ru-RU" dirty="0"/>
              <a:t>- Ну что? Каковы наши сыновья?</a:t>
            </a:r>
          </a:p>
          <a:p>
            <a:pPr>
              <a:spcBef>
                <a:spcPct val="0"/>
              </a:spcBef>
            </a:pPr>
            <a:r>
              <a:rPr lang="ru-RU" dirty="0"/>
              <a:t>- А где же они? - отвечает старик. - Я только одного сына вижу!</a:t>
            </a:r>
          </a:p>
        </p:txBody>
      </p:sp>
    </p:spTree>
    <p:extLst>
      <p:ext uri="{BB962C8B-B14F-4D97-AF65-F5344CB8AC3E}">
        <p14:creationId xmlns:p14="http://schemas.microsoft.com/office/powerpoint/2010/main" val="75460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ZamNMR\Desktop\8 класс\открытый урок\1621813333_22-phonoteka_org-p-skoro-v-shkolu-fon-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08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47664" y="1900115"/>
            <a:ext cx="80648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7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847872"/>
            <a:ext cx="8424936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ru-RU" sz="3600" dirty="0" smtClean="0">
                <a:latin typeface="Calibri" panose="020F0502020204030204" pitchFamily="34" charset="0"/>
              </a:rPr>
              <a:t> О </a:t>
            </a:r>
            <a:r>
              <a:rPr lang="ru-RU" altLang="ru-RU" sz="3600" dirty="0">
                <a:latin typeface="Calibri" panose="020F0502020204030204" pitchFamily="34" charset="0"/>
              </a:rPr>
              <a:t>чём этот рассказ?</a:t>
            </a:r>
          </a:p>
          <a:p>
            <a:pPr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ru-RU" sz="3600" dirty="0" smtClean="0">
                <a:latin typeface="Calibri" panose="020F0502020204030204" pitchFamily="34" charset="0"/>
              </a:rPr>
              <a:t> О </a:t>
            </a:r>
            <a:r>
              <a:rPr lang="ru-RU" altLang="ru-RU" sz="3600" dirty="0">
                <a:latin typeface="Calibri" panose="020F0502020204030204" pitchFamily="34" charset="0"/>
              </a:rPr>
              <a:t>каком неписаном </a:t>
            </a:r>
            <a:endParaRPr lang="ru-RU" altLang="ru-RU" sz="3600" dirty="0" smtClean="0">
              <a:latin typeface="Calibri" panose="020F0502020204030204" pitchFamily="34" charset="0"/>
            </a:endParaRPr>
          </a:p>
          <a:p>
            <a:pPr algn="just">
              <a:spcBef>
                <a:spcPct val="20000"/>
              </a:spcBef>
            </a:pPr>
            <a:r>
              <a:rPr lang="ru-RU" altLang="ru-RU" sz="3600" dirty="0" smtClean="0">
                <a:latin typeface="Calibri" panose="020F0502020204030204" pitchFamily="34" charset="0"/>
              </a:rPr>
              <a:t>правиле </a:t>
            </a:r>
            <a:r>
              <a:rPr lang="ru-RU" altLang="ru-RU" sz="3600" dirty="0">
                <a:latin typeface="Calibri" panose="020F0502020204030204" pitchFamily="34" charset="0"/>
              </a:rPr>
              <a:t>говорит нам </a:t>
            </a:r>
            <a:endParaRPr lang="ru-RU" altLang="ru-RU" sz="3600" dirty="0" smtClean="0">
              <a:latin typeface="Calibri" panose="020F0502020204030204" pitchFamily="34" charset="0"/>
            </a:endParaRPr>
          </a:p>
          <a:p>
            <a:pPr algn="just">
              <a:spcBef>
                <a:spcPct val="20000"/>
              </a:spcBef>
            </a:pPr>
            <a:r>
              <a:rPr lang="ru-RU" altLang="ru-RU" sz="3600" dirty="0" smtClean="0">
                <a:latin typeface="Calibri" panose="020F0502020204030204" pitchFamily="34" charset="0"/>
              </a:rPr>
              <a:t>его </a:t>
            </a:r>
            <a:r>
              <a:rPr lang="ru-RU" altLang="ru-RU" sz="3600" dirty="0">
                <a:latin typeface="Calibri" panose="020F0502020204030204" pitchFamily="34" charset="0"/>
              </a:rPr>
              <a:t>автор?</a:t>
            </a:r>
            <a:endParaRPr lang="ru-RU" altLang="ru-RU" sz="3600" dirty="0">
              <a:latin typeface="Calibri" panose="020F0502020204030204" pitchFamily="34" charset="0"/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278" y="1921163"/>
            <a:ext cx="3811658" cy="29479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4675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ZamNMR\Desktop\8 класс\открытый урок\1621813333_22-phonoteka_org-p-skoro-v-shkolu-fon-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08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47664" y="1900115"/>
            <a:ext cx="80648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7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0328" y="2059534"/>
            <a:ext cx="482309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altLang="ru-RU" sz="2400" dirty="0"/>
              <a:t>Согласны ли вы с матерью третьего мальчика, которая говорила, что в её сыне ничего особенного нет</a:t>
            </a:r>
            <a:r>
              <a:rPr lang="ru-RU" altLang="ru-RU" sz="2400" dirty="0" smtClean="0"/>
              <a:t>?</a:t>
            </a:r>
          </a:p>
          <a:p>
            <a:endParaRPr lang="ru-RU" altLang="ru-RU" sz="24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altLang="ru-RU" sz="2400" dirty="0"/>
              <a:t>Кого из героев этой истории вы хотели бы видеть своим другом и почему?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1762" y="1876242"/>
            <a:ext cx="3317658" cy="30386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168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ZamNMR\Desktop\8 класс\открытый урок\1621813333_22-phonoteka_org-p-skoro-v-shkolu-fon-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08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67544" y="1914740"/>
            <a:ext cx="8424936" cy="3028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altLang="ru-RU" b="1" dirty="0" smtClean="0">
                <a:latin typeface="Calibri" panose="020F0502020204030204" pitchFamily="34" charset="0"/>
              </a:rPr>
              <a:t>1. «...</a:t>
            </a:r>
            <a:r>
              <a:rPr lang="ru-RU" altLang="ru-RU" b="1" dirty="0">
                <a:latin typeface="Calibri" panose="020F0502020204030204" pitchFamily="34" charset="0"/>
              </a:rPr>
              <a:t>женщины брали воду из колодца».</a:t>
            </a:r>
          </a:p>
          <a:p>
            <a:pPr>
              <a:spcBef>
                <a:spcPct val="20000"/>
              </a:spcBef>
            </a:pPr>
            <a:r>
              <a:rPr lang="ru-RU" altLang="ru-RU" b="1" dirty="0" smtClean="0">
                <a:latin typeface="Calibri" panose="020F0502020204030204" pitchFamily="34" charset="0"/>
              </a:rPr>
              <a:t>2. «Мой </a:t>
            </a:r>
            <a:r>
              <a:rPr lang="ru-RU" altLang="ru-RU" b="1" dirty="0">
                <a:latin typeface="Calibri" panose="020F0502020204030204" pitchFamily="34" charset="0"/>
              </a:rPr>
              <a:t>сынок ловок да силён».</a:t>
            </a:r>
          </a:p>
          <a:p>
            <a:pPr>
              <a:spcBef>
                <a:spcPct val="20000"/>
              </a:spcBef>
            </a:pPr>
            <a:r>
              <a:rPr lang="ru-RU" altLang="ru-RU" b="1" dirty="0" smtClean="0">
                <a:latin typeface="Calibri" panose="020F0502020204030204" pitchFamily="34" charset="0"/>
              </a:rPr>
              <a:t>3. «А </a:t>
            </a:r>
            <a:r>
              <a:rPr lang="ru-RU" altLang="ru-RU" b="1" dirty="0">
                <a:latin typeface="Calibri" panose="020F0502020204030204" pitchFamily="34" charset="0"/>
              </a:rPr>
              <a:t>мой поёт , как соловей».</a:t>
            </a:r>
          </a:p>
          <a:p>
            <a:pPr>
              <a:spcBef>
                <a:spcPct val="20000"/>
              </a:spcBef>
            </a:pPr>
            <a:r>
              <a:rPr lang="ru-RU" altLang="ru-RU" b="1" dirty="0" smtClean="0">
                <a:latin typeface="Calibri" panose="020F0502020204030204" pitchFamily="34" charset="0"/>
              </a:rPr>
              <a:t>4. «Ничего </a:t>
            </a:r>
            <a:r>
              <a:rPr lang="ru-RU" altLang="ru-RU" b="1" dirty="0">
                <a:latin typeface="Calibri" panose="020F0502020204030204" pitchFamily="34" charset="0"/>
              </a:rPr>
              <a:t>в нём особенного нет».</a:t>
            </a:r>
          </a:p>
          <a:p>
            <a:pPr>
              <a:spcBef>
                <a:spcPct val="20000"/>
              </a:spcBef>
            </a:pPr>
            <a:r>
              <a:rPr lang="ru-RU" altLang="ru-RU" b="1" dirty="0" smtClean="0">
                <a:latin typeface="Calibri" panose="020F0502020204030204" pitchFamily="34" charset="0"/>
              </a:rPr>
              <a:t>5. «Идут </a:t>
            </a:r>
            <a:r>
              <a:rPr lang="ru-RU" altLang="ru-RU" b="1" dirty="0">
                <a:latin typeface="Calibri" panose="020F0502020204030204" pitchFamily="34" charset="0"/>
              </a:rPr>
              <a:t>женщины, останавливаются».</a:t>
            </a:r>
          </a:p>
          <a:p>
            <a:pPr>
              <a:spcBef>
                <a:spcPct val="20000"/>
              </a:spcBef>
            </a:pPr>
            <a:r>
              <a:rPr lang="ru-RU" altLang="ru-RU" b="1" dirty="0" smtClean="0">
                <a:latin typeface="Calibri" panose="020F0502020204030204" pitchFamily="34" charset="0"/>
              </a:rPr>
              <a:t>6. «Один</a:t>
            </a:r>
            <a:r>
              <a:rPr lang="ru-RU" altLang="ru-RU" b="1" dirty="0">
                <a:latin typeface="Calibri" panose="020F0502020204030204" pitchFamily="34" charset="0"/>
              </a:rPr>
              <a:t>... кувыркается».</a:t>
            </a:r>
          </a:p>
          <a:p>
            <a:pPr>
              <a:spcBef>
                <a:spcPct val="20000"/>
              </a:spcBef>
            </a:pPr>
            <a:r>
              <a:rPr lang="ru-RU" altLang="ru-RU" b="1" dirty="0" smtClean="0">
                <a:latin typeface="Calibri" panose="020F0502020204030204" pitchFamily="34" charset="0"/>
              </a:rPr>
              <a:t>7. «Другой</a:t>
            </a:r>
            <a:r>
              <a:rPr lang="ru-RU" altLang="ru-RU" b="1" dirty="0">
                <a:latin typeface="Calibri" panose="020F0502020204030204" pitchFamily="34" charset="0"/>
              </a:rPr>
              <a:t>... соловьём заливается».</a:t>
            </a:r>
          </a:p>
          <a:p>
            <a:pPr>
              <a:spcBef>
                <a:spcPct val="20000"/>
              </a:spcBef>
            </a:pPr>
            <a:r>
              <a:rPr lang="ru-RU" altLang="ru-RU" b="1" dirty="0" smtClean="0">
                <a:latin typeface="Calibri" panose="020F0502020204030204" pitchFamily="34" charset="0"/>
              </a:rPr>
              <a:t>8. «А </a:t>
            </a:r>
            <a:r>
              <a:rPr lang="ru-RU" altLang="ru-RU" b="1" dirty="0">
                <a:latin typeface="Calibri" panose="020F0502020204030204" pitchFamily="34" charset="0"/>
              </a:rPr>
              <a:t>третий...».</a:t>
            </a:r>
          </a:p>
          <a:p>
            <a:pPr>
              <a:spcBef>
                <a:spcPct val="20000"/>
              </a:spcBef>
            </a:pPr>
            <a:r>
              <a:rPr lang="ru-RU" altLang="ru-RU" b="1" dirty="0" smtClean="0">
                <a:latin typeface="Calibri" panose="020F0502020204030204" pitchFamily="34" charset="0"/>
              </a:rPr>
              <a:t>9. «Я </a:t>
            </a:r>
            <a:r>
              <a:rPr lang="ru-RU" altLang="ru-RU" b="1" dirty="0">
                <a:latin typeface="Calibri" panose="020F0502020204030204" pitchFamily="34" charset="0"/>
              </a:rPr>
              <a:t>только одного сына и вижу».</a:t>
            </a:r>
            <a:endParaRPr lang="ru-RU" altLang="ru-RU" b="1" dirty="0">
              <a:latin typeface="Calibri" panose="020F050202020403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001" y="2053274"/>
            <a:ext cx="2564904" cy="2564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1360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ZamNMR\Desktop\8 класс\открытый урок\1621813333_22-phonoteka_org-p-skoro-v-shkolu-fon-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08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11303" y="1435001"/>
            <a:ext cx="80648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7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1597323"/>
            <a:ext cx="482309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 занятия:</a:t>
            </a:r>
            <a:endParaRPr lang="ru-RU" alt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Содержимое 4"/>
          <p:cNvSpPr txBox="1">
            <a:spLocks/>
          </p:cNvSpPr>
          <p:nvPr/>
        </p:nvSpPr>
        <p:spPr bwMode="auto">
          <a:xfrm>
            <a:off x="632261" y="2504777"/>
            <a:ext cx="8643938" cy="261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Wingdings 2" panose="05020102010507070707" pitchFamily="18" charset="2"/>
              <a:buNone/>
            </a:pPr>
            <a:r>
              <a:rPr lang="ru-RU" altLang="ru-RU" sz="3200" dirty="0">
                <a:latin typeface="Calibri" panose="020F0502020204030204" pitchFamily="34" charset="0"/>
              </a:rPr>
              <a:t>Ни строительство дома, ни путь капитана</a:t>
            </a:r>
          </a:p>
          <a:p>
            <a:pPr eaLnBrk="1" hangingPunct="1">
              <a:spcBef>
                <a:spcPct val="20000"/>
              </a:spcBef>
              <a:buFont typeface="Wingdings 2" panose="05020102010507070707" pitchFamily="18" charset="2"/>
              <a:buNone/>
            </a:pPr>
            <a:r>
              <a:rPr lang="ru-RU" altLang="ru-RU" sz="3200" dirty="0">
                <a:latin typeface="Calibri" panose="020F0502020204030204" pitchFamily="34" charset="0"/>
              </a:rPr>
              <a:t>Не получатся, если их делать без ...             .</a:t>
            </a:r>
          </a:p>
          <a:p>
            <a:pPr eaLnBrk="1" hangingPunct="1">
              <a:spcBef>
                <a:spcPct val="20000"/>
              </a:spcBef>
              <a:buFont typeface="Wingdings 2" panose="05020102010507070707" pitchFamily="18" charset="2"/>
              <a:buNone/>
            </a:pPr>
            <a:r>
              <a:rPr lang="ru-RU" altLang="ru-RU" sz="3200" dirty="0" smtClean="0">
                <a:latin typeface="Calibri" panose="020F0502020204030204" pitchFamily="34" charset="0"/>
              </a:rPr>
              <a:t>Будь</a:t>
            </a:r>
            <a:r>
              <a:rPr lang="ru-RU" altLang="ru-RU" sz="3200" dirty="0">
                <a:latin typeface="Calibri" panose="020F0502020204030204" pitchFamily="34" charset="0"/>
              </a:rPr>
              <a:t>, как строитель, как капитан:</a:t>
            </a:r>
          </a:p>
          <a:p>
            <a:pPr eaLnBrk="1" hangingPunct="1">
              <a:spcBef>
                <a:spcPct val="20000"/>
              </a:spcBef>
              <a:buFont typeface="Wingdings 2" panose="05020102010507070707" pitchFamily="18" charset="2"/>
              <a:buNone/>
            </a:pPr>
            <a:r>
              <a:rPr lang="ru-RU" altLang="ru-RU" sz="3200" dirty="0">
                <a:latin typeface="Calibri" panose="020F0502020204030204" pitchFamily="34" charset="0"/>
              </a:rPr>
              <a:t>Готовишься к делу - обдумывай ....              .</a:t>
            </a:r>
          </a:p>
        </p:txBody>
      </p:sp>
    </p:spTree>
    <p:extLst>
      <p:ext uri="{BB962C8B-B14F-4D97-AF65-F5344CB8AC3E}">
        <p14:creationId xmlns:p14="http://schemas.microsoft.com/office/powerpoint/2010/main" val="1755675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ZamNMR\Desktop\8 класс\открытый урок\1621813333_22-phonoteka_org-p-skoro-v-shkolu-fon-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87424"/>
            <a:ext cx="9653263" cy="7245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11303" y="1435001"/>
            <a:ext cx="80648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7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9960" y="1307938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такое план?</a:t>
            </a:r>
            <a:endParaRPr lang="ru-RU" alt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Содержимое 4"/>
          <p:cNvSpPr txBox="1">
            <a:spLocks/>
          </p:cNvSpPr>
          <p:nvPr/>
        </p:nvSpPr>
        <p:spPr bwMode="auto">
          <a:xfrm>
            <a:off x="139111" y="2134826"/>
            <a:ext cx="9137088" cy="261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ru-RU" sz="2800" dirty="0">
                <a:latin typeface="Calibri" panose="020F0502020204030204" pitchFamily="34" charset="0"/>
              </a:rPr>
              <a:t>Чертёж, изображающий на плоскости какую-нибудь местность, сооружение.</a:t>
            </a:r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ru-RU" sz="2800" dirty="0">
                <a:latin typeface="Calibri" panose="020F0502020204030204" pitchFamily="34" charset="0"/>
              </a:rPr>
              <a:t>Заранее намеченная система мероприятий, предусматривающая порядок, последовательность и сроки выполнения работ.</a:t>
            </a:r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ru-RU" sz="2800" dirty="0">
                <a:latin typeface="Calibri" panose="020F0502020204030204" pitchFamily="34" charset="0"/>
              </a:rPr>
              <a:t>Предположение, предусматривающее ход, осуществление чего-нибудь.</a:t>
            </a:r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ru-RU" sz="2800" b="1" u="sng" dirty="0">
                <a:latin typeface="Calibri" panose="020F0502020204030204" pitchFamily="34" charset="0"/>
              </a:rPr>
              <a:t>Взаимное расположение частей</a:t>
            </a:r>
            <a:r>
              <a:rPr lang="ru-RU" altLang="ru-RU" sz="2800" b="1" u="sng" dirty="0" smtClean="0">
                <a:latin typeface="Calibri" panose="020F0502020204030204" pitchFamily="34" charset="0"/>
              </a:rPr>
              <a:t>.</a:t>
            </a:r>
          </a:p>
          <a:p>
            <a:pPr marL="0" indent="0" eaLnBrk="1" hangingPunct="1">
              <a:spcBef>
                <a:spcPct val="20000"/>
              </a:spcBef>
            </a:pPr>
            <a:r>
              <a:rPr lang="ru-RU" altLang="ru-RU" sz="2800" i="1" dirty="0" smtClean="0">
                <a:latin typeface="Calibri" panose="020F0502020204030204" pitchFamily="34" charset="0"/>
              </a:rPr>
              <a:t>(</a:t>
            </a:r>
            <a:r>
              <a:rPr lang="ru-RU" altLang="ru-RU" sz="2800" i="1" dirty="0">
                <a:latin typeface="Calibri" panose="020F0502020204030204" pitchFamily="34" charset="0"/>
              </a:rPr>
              <a:t>словарь С.И. Ожегова)</a:t>
            </a:r>
            <a:endParaRPr lang="ru-RU" altLang="ru-RU" sz="2800" i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730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ZamNMR\Desktop\8 класс\открытый урок\1621813333_22-phonoteka_org-p-skoro-v-shkolu-fon-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87424"/>
            <a:ext cx="9197341" cy="7245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11303" y="1435001"/>
            <a:ext cx="80648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7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1406295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часто/где в жизни человек встречается с планом?</a:t>
            </a:r>
            <a:endParaRPr lang="ru-RU" alt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 descr="5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88221" y="2594907"/>
            <a:ext cx="2286016" cy="16156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" name="Рисунок 9" descr="default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7662" y="2033220"/>
            <a:ext cx="2215677" cy="22860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Рисунок 10" descr="6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86931" y="2149135"/>
            <a:ext cx="1673032" cy="235745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3" name="Рисунок 12" descr="9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82515" y="2857196"/>
            <a:ext cx="2968281" cy="205800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4" name="Рисунок 13" descr="default.jpeg 2.jpe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33092" y="4134131"/>
            <a:ext cx="2724331" cy="21431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649806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ZamNMR\Desktop\8 класс\открытый урок\1621813333_22-phonoteka_org-p-skoro-v-shkolu-fon-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051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11303" y="1435001"/>
            <a:ext cx="80648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7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95688" y="1731669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такое план текста?</a:t>
            </a:r>
            <a:endParaRPr lang="ru-RU" alt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2340213"/>
            <a:ext cx="820891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3200" dirty="0" smtClean="0">
                <a:solidFill>
                  <a:srgbClr val="FF0000"/>
                </a:solidFill>
              </a:rPr>
              <a:t>  План</a:t>
            </a:r>
            <a:r>
              <a:rPr lang="ru-RU" sz="3200" dirty="0" smtClean="0"/>
              <a:t> - это последовательное представление частей содержания изученного текста в кратких формулировках, отражающих тему и/или основную мысль.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964249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ZamNMR\Desktop\8 класс\открытый урок\1621813333_22-phonoteka_org-p-skoro-v-shkolu-fon-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051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2" y="1435001"/>
            <a:ext cx="94024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7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1731669"/>
            <a:ext cx="904831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План учит нас:</a:t>
            </a:r>
          </a:p>
          <a:p>
            <a:pPr marL="742950" indent="-742950">
              <a:buFont typeface="+mj-lt"/>
              <a:buAutoNum type="arabicPeriod"/>
            </a:pPr>
            <a:r>
              <a:rPr lang="ru-RU" alt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Отделять главное от второстепенного.</a:t>
            </a:r>
          </a:p>
          <a:p>
            <a:pPr marL="742950" indent="-742950">
              <a:buFont typeface="+mj-lt"/>
              <a:buAutoNum type="arabicPeriod"/>
            </a:pPr>
            <a:r>
              <a:rPr lang="ru-RU" alt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Располагать материал в определенной последовательности.</a:t>
            </a:r>
          </a:p>
          <a:p>
            <a:pPr marL="742950" indent="-742950">
              <a:buFont typeface="+mj-lt"/>
              <a:buAutoNum type="arabicPeriod"/>
            </a:pPr>
            <a:r>
              <a:rPr lang="ru-RU" alt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Устанавливать взаимосвязь между героями, событиями.</a:t>
            </a:r>
          </a:p>
          <a:p>
            <a:pPr marL="742950" indent="-742950">
              <a:buFont typeface="+mj-lt"/>
              <a:buAutoNum type="arabicPeriod"/>
            </a:pPr>
            <a:r>
              <a:rPr lang="ru-RU" alt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Развивать устную и письменную речь.</a:t>
            </a:r>
          </a:p>
          <a:p>
            <a:pPr marL="742950" indent="-742950">
              <a:buFont typeface="+mj-lt"/>
              <a:buAutoNum type="arabicPeriod"/>
            </a:pPr>
            <a:r>
              <a:rPr lang="ru-RU" alt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Выражать мысли в краткой и точной форме.</a:t>
            </a:r>
          </a:p>
          <a:p>
            <a:pPr algn="ctr"/>
            <a:r>
              <a:rPr lang="ru-RU" alt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Составление плана заставляет проникать в суть произведения/текста, анализировать его, поэтому НЕЛЬЗЯ недооценивать этот вид работы!</a:t>
            </a:r>
            <a:endParaRPr lang="ru-RU" alt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2340213"/>
            <a:ext cx="8208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3200" dirty="0" smtClean="0">
                <a:solidFill>
                  <a:srgbClr val="FF0000"/>
                </a:solidFill>
              </a:rPr>
              <a:t> 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62689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ZamNMR\Desktop\8 класс\открытый урок\1621813333_22-phonoteka_org-p-skoro-v-shkolu-fon-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051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2" y="1478438"/>
            <a:ext cx="914400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7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5855" y="1523155"/>
            <a:ext cx="8868800" cy="389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Лингвистическая минутка</a:t>
            </a:r>
          </a:p>
          <a:p>
            <a:pPr algn="ctr"/>
            <a:r>
              <a:rPr lang="ru-RU" alt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Игра «Переводчик»</a:t>
            </a:r>
          </a:p>
          <a:p>
            <a:pPr algn="ctr"/>
            <a:endParaRPr lang="ru-RU" altLang="ru-RU" sz="11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altLang="ru-RU" sz="20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Задание: </a:t>
            </a:r>
            <a:r>
              <a:rPr lang="ru-RU" altLang="ru-RU" sz="2000" dirty="0"/>
              <a:t>б</a:t>
            </a:r>
            <a:r>
              <a:rPr lang="ru-RU" sz="2000" dirty="0" smtClean="0"/>
              <a:t>ыстро заменить все </a:t>
            </a:r>
            <a:r>
              <a:rPr lang="ru-RU" sz="2000" dirty="0"/>
              <a:t>слова</a:t>
            </a:r>
            <a:r>
              <a:rPr lang="ru-RU" sz="2000" i="1" dirty="0"/>
              <a:t> (кроме служебных) </a:t>
            </a:r>
            <a:r>
              <a:rPr lang="ru-RU" sz="2000" u="sng" dirty="0"/>
              <a:t>синонимами. </a:t>
            </a:r>
          </a:p>
          <a:p>
            <a:r>
              <a:rPr lang="ru-RU" sz="2000" dirty="0"/>
              <a:t> </a:t>
            </a:r>
          </a:p>
          <a:p>
            <a:pPr lvl="0"/>
            <a:r>
              <a:rPr lang="ru-RU" sz="2000" dirty="0" smtClean="0"/>
              <a:t>1. Доктор </a:t>
            </a:r>
            <a:r>
              <a:rPr lang="ru-RU" sz="2000" dirty="0"/>
              <a:t>прописал пациенту </a:t>
            </a:r>
            <a:r>
              <a:rPr lang="ru-RU" sz="2000" dirty="0" smtClean="0"/>
              <a:t>инъекцию.</a:t>
            </a:r>
          </a:p>
          <a:p>
            <a:pPr lvl="0"/>
            <a:r>
              <a:rPr lang="ru-RU" sz="2000" dirty="0" smtClean="0"/>
              <a:t>2. Караульный </a:t>
            </a:r>
            <a:r>
              <a:rPr lang="ru-RU" sz="2000" dirty="0"/>
              <a:t>спрятался под кровлей здания. </a:t>
            </a:r>
            <a:endParaRPr lang="ru-RU" sz="2000" dirty="0" smtClean="0"/>
          </a:p>
          <a:p>
            <a:pPr lvl="0"/>
            <a:endParaRPr lang="ru-RU" sz="2000" dirty="0"/>
          </a:p>
          <a:p>
            <a:r>
              <a:rPr lang="ru-RU" sz="20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Задание: </a:t>
            </a:r>
            <a:r>
              <a:rPr lang="ru-RU" altLang="ru-RU" sz="2000" dirty="0"/>
              <a:t>б</a:t>
            </a:r>
            <a:r>
              <a:rPr lang="ru-RU" sz="2000" dirty="0"/>
              <a:t>ыстро заменить все слова</a:t>
            </a:r>
            <a:r>
              <a:rPr lang="ru-RU" sz="2000" i="1" dirty="0"/>
              <a:t> (кроме служебных) </a:t>
            </a:r>
            <a:r>
              <a:rPr lang="ru-RU" sz="2000" u="sng" dirty="0" smtClean="0"/>
              <a:t>антонимами. </a:t>
            </a:r>
            <a:endParaRPr lang="ru-RU" sz="2000" u="sng" dirty="0"/>
          </a:p>
          <a:p>
            <a:pPr marL="342900" lvl="0" indent="-342900">
              <a:buAutoNum type="arabicPeriod"/>
            </a:pPr>
            <a:r>
              <a:rPr lang="ru-RU" sz="2000" dirty="0" smtClean="0"/>
              <a:t>Наступает </a:t>
            </a:r>
            <a:r>
              <a:rPr lang="ru-RU" sz="2000" dirty="0"/>
              <a:t>летнее утро. </a:t>
            </a:r>
            <a:endParaRPr lang="ru-RU" sz="2000" dirty="0" smtClean="0"/>
          </a:p>
          <a:p>
            <a:pPr marL="342900" lvl="0" indent="-342900">
              <a:buAutoNum type="arabicPeriod"/>
            </a:pPr>
            <a:r>
              <a:rPr lang="ru-RU" sz="2000" dirty="0" smtClean="0"/>
              <a:t>Юноша </a:t>
            </a:r>
            <a:r>
              <a:rPr lang="ru-RU" sz="2000" dirty="0"/>
              <a:t>бодро шагает по широкой дороге</a:t>
            </a:r>
            <a:r>
              <a:rPr lang="ru-RU" sz="2000" dirty="0" smtClean="0"/>
              <a:t>.</a:t>
            </a:r>
          </a:p>
          <a:p>
            <a:pPr lvl="0"/>
            <a:endParaRPr lang="ru-RU" altLang="ru-RU" sz="2000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2340213"/>
            <a:ext cx="8208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3200" dirty="0" smtClean="0">
                <a:solidFill>
                  <a:srgbClr val="FF0000"/>
                </a:solidFill>
              </a:rPr>
              <a:t> 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217477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ZamNMR\Desktop\8 класс\открытый урок\1621813333_22-phonoteka_org-p-skoro-v-shkolu-fon-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051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2" y="1478438"/>
            <a:ext cx="914400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7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5855" y="2271058"/>
            <a:ext cx="8868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с предложенными текстами в парах</a:t>
            </a:r>
            <a:endParaRPr lang="ru-RU" altLang="ru-RU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2340213"/>
            <a:ext cx="8208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3200" dirty="0" smtClean="0">
                <a:solidFill>
                  <a:srgbClr val="FF0000"/>
                </a:solidFill>
              </a:rPr>
              <a:t> 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085965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ZamNMR\Desktop\8 класс\открытый урок\1621813333_22-phonoteka_org-p-skoro-v-shkolu-fon-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051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2" y="1478438"/>
            <a:ext cx="914400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7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5855" y="2271058"/>
            <a:ext cx="88688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altLang="ru-RU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2340213"/>
            <a:ext cx="8208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3200" dirty="0" smtClean="0">
                <a:solidFill>
                  <a:srgbClr val="FF0000"/>
                </a:solidFill>
              </a:rPr>
              <a:t>  </a:t>
            </a:r>
            <a:endParaRPr lang="ru-RU" sz="3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520784"/>
            <a:ext cx="889248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/>
            <a:r>
              <a:rPr lang="ru-RU" dirty="0">
                <a:latin typeface="+mj-lt"/>
                <a:ea typeface="Times New Roman" panose="02020603050405020304" pitchFamily="18" charset="0"/>
              </a:rPr>
              <a:t>Универсального рецепта того, как выбрать правильный, единственно верный, только тебе предназначенный путь в жизни, просто нет и быть не может. И окончательный выбор всегда остается за человеком.</a:t>
            </a:r>
          </a:p>
          <a:p>
            <a:pPr indent="450215" algn="just"/>
            <a:r>
              <a:rPr lang="ru-RU" dirty="0">
                <a:latin typeface="+mj-lt"/>
                <a:ea typeface="Times New Roman" panose="02020603050405020304" pitchFamily="18" charset="0"/>
              </a:rPr>
              <a:t>Этот выбор мы делаем уже в детстве, когда выбираем друзей, учимся строить отношения с ровесниками, играть. Но большинство важнейших решений, определяющих жизненный путь, мы все-таки принимаем в юности. Как считают ученые, вторая половина второго десятилетия жизни — самый ответственный период. Именно в это время человек, как правило, выбирает самое главное и на всю жизнь: ближайшего друга, круг основных интересов, профессию.</a:t>
            </a:r>
          </a:p>
          <a:p>
            <a:pPr algn="just"/>
            <a:r>
              <a:rPr lang="ru-RU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       Понятно</a:t>
            </a:r>
            <a:r>
              <a:rPr lang="ru-RU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что такой выбор — дело ответственное. От него невозможно отмахнуться, его нельзя отложить на потом. Не стоит надеяться, что ошибку после можно будет исправить: успеется, вся жизнь впереди! Что-то конечно, удастся подправить, изменить, но далеко не все. И неверные решения без последствий не останутся. Ведь успех приходит к тем, кто знает, чего он хочет, решительно делает выбор, верит в себя и упорно достигает намеченных целей.</a:t>
            </a:r>
            <a:endParaRPr lang="ru-RU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8452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ZamNMR\Desktop\8 класс\открытый урок\1621813333_22-phonoteka_org-p-skoro-v-shkolu-fon-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051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2" y="1702740"/>
            <a:ext cx="914400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Составление плана на основе прочитанного текста (подготовка с подробному и сжатому изложению)</a:t>
            </a:r>
            <a:endParaRPr lang="ru-RU" altLang="ru-RU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5855" y="2271058"/>
            <a:ext cx="88688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altLang="ru-RU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2340213"/>
            <a:ext cx="8208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3200" dirty="0" smtClean="0">
                <a:solidFill>
                  <a:srgbClr val="FF0000"/>
                </a:solidFill>
              </a:rPr>
              <a:t> 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05942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ZamNMR\Desktop\8 класс\открытый урок\1621813333_22-phonoteka_org-p-skoro-v-shkolu-fon-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051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2" y="1478438"/>
            <a:ext cx="914400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7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7249" y="1656482"/>
            <a:ext cx="8436751" cy="423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Лингвистическая минутка</a:t>
            </a:r>
          </a:p>
          <a:p>
            <a:pPr algn="ctr"/>
            <a:endParaRPr lang="ru-RU" altLang="ru-RU" sz="11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altLang="ru-RU" sz="20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Задание: </a:t>
            </a:r>
            <a:r>
              <a:rPr lang="ru-RU" altLang="ru-RU" sz="2000" dirty="0"/>
              <a:t>б</a:t>
            </a:r>
            <a:r>
              <a:rPr lang="ru-RU" sz="2000" dirty="0" smtClean="0"/>
              <a:t>ыстро назвать слово по его лексическому значению.</a:t>
            </a:r>
          </a:p>
          <a:p>
            <a:endParaRPr lang="ru-RU" sz="2000" dirty="0" smtClean="0"/>
          </a:p>
          <a:p>
            <a:r>
              <a:rPr lang="ru-RU" b="1" dirty="0"/>
              <a:t>1</a:t>
            </a:r>
            <a:r>
              <a:rPr lang="ru-RU" b="1" dirty="0" smtClean="0"/>
              <a:t>. </a:t>
            </a:r>
            <a:r>
              <a:rPr lang="ru-RU" dirty="0" smtClean="0"/>
              <a:t>Место </a:t>
            </a:r>
            <a:r>
              <a:rPr lang="ru-RU" dirty="0"/>
              <a:t>стоянки </a:t>
            </a:r>
            <a:r>
              <a:rPr lang="ru-RU" dirty="0" smtClean="0"/>
              <a:t>судов.</a:t>
            </a:r>
            <a:endParaRPr lang="ru-RU" dirty="0"/>
          </a:p>
          <a:p>
            <a:r>
              <a:rPr lang="ru-RU" b="1" dirty="0"/>
              <a:t>2</a:t>
            </a:r>
            <a:r>
              <a:rPr lang="ru-RU" b="1" dirty="0" smtClean="0"/>
              <a:t>. </a:t>
            </a:r>
            <a:r>
              <a:rPr lang="ru-RU" dirty="0" smtClean="0"/>
              <a:t>Глава государства. </a:t>
            </a:r>
            <a:endParaRPr lang="ru-RU" dirty="0"/>
          </a:p>
          <a:p>
            <a:r>
              <a:rPr lang="ru-RU" b="1" dirty="0"/>
              <a:t>3</a:t>
            </a:r>
            <a:r>
              <a:rPr lang="ru-RU" b="1" dirty="0" smtClean="0"/>
              <a:t>. </a:t>
            </a:r>
            <a:r>
              <a:rPr lang="ru-RU" dirty="0" smtClean="0"/>
              <a:t>Опытный</a:t>
            </a:r>
            <a:r>
              <a:rPr lang="ru-RU" dirty="0"/>
              <a:t>, бывалый, в боях испытанный </a:t>
            </a:r>
            <a:r>
              <a:rPr lang="ru-RU" dirty="0" smtClean="0"/>
              <a:t>воин. </a:t>
            </a:r>
            <a:endParaRPr lang="ru-RU" dirty="0"/>
          </a:p>
          <a:p>
            <a:r>
              <a:rPr lang="ru-RU" b="1" dirty="0"/>
              <a:t>4</a:t>
            </a:r>
            <a:r>
              <a:rPr lang="ru-RU" b="1" dirty="0" smtClean="0"/>
              <a:t>. </a:t>
            </a:r>
            <a:r>
              <a:rPr lang="ru-RU" dirty="0" smtClean="0"/>
              <a:t>Человек</a:t>
            </a:r>
            <a:r>
              <a:rPr lang="ru-RU" dirty="0"/>
              <a:t>, совершивший </a:t>
            </a:r>
            <a:r>
              <a:rPr lang="ru-RU" dirty="0" smtClean="0"/>
              <a:t>подвиг. </a:t>
            </a:r>
            <a:endParaRPr lang="ru-RU" dirty="0"/>
          </a:p>
          <a:p>
            <a:r>
              <a:rPr lang="ru-RU" b="1" dirty="0"/>
              <a:t>5</a:t>
            </a:r>
            <a:r>
              <a:rPr lang="ru-RU" b="1" dirty="0" smtClean="0"/>
              <a:t>. </a:t>
            </a:r>
            <a:r>
              <a:rPr lang="ru-RU" dirty="0" smtClean="0"/>
              <a:t>Руководитель предприятия. </a:t>
            </a:r>
            <a:endParaRPr lang="ru-RU" dirty="0"/>
          </a:p>
          <a:p>
            <a:r>
              <a:rPr lang="ru-RU" b="1" dirty="0"/>
              <a:t>6</a:t>
            </a:r>
            <a:r>
              <a:rPr lang="ru-RU" b="1" dirty="0" smtClean="0"/>
              <a:t>. </a:t>
            </a:r>
            <a:r>
              <a:rPr lang="ru-RU" dirty="0" smtClean="0"/>
              <a:t>Работник</a:t>
            </a:r>
            <a:r>
              <a:rPr lang="ru-RU" dirty="0"/>
              <a:t>, ведущий деловую переписку в </a:t>
            </a:r>
            <a:r>
              <a:rPr lang="ru-RU" dirty="0" smtClean="0"/>
              <a:t>учреждении. </a:t>
            </a:r>
            <a:endParaRPr lang="ru-RU" dirty="0"/>
          </a:p>
          <a:p>
            <a:r>
              <a:rPr lang="ru-RU" b="1" dirty="0"/>
              <a:t>7</a:t>
            </a:r>
            <a:r>
              <a:rPr lang="ru-RU" b="1" dirty="0" smtClean="0"/>
              <a:t>. </a:t>
            </a:r>
            <a:r>
              <a:rPr lang="ru-RU" dirty="0" smtClean="0"/>
              <a:t>Человек</a:t>
            </a:r>
            <a:r>
              <a:rPr lang="ru-RU" dirty="0"/>
              <a:t>, совершающий поездку в поезде, теплоходе, </a:t>
            </a:r>
            <a:r>
              <a:rPr lang="ru-RU" dirty="0" smtClean="0"/>
              <a:t>самолёте. </a:t>
            </a:r>
            <a:endParaRPr lang="ru-RU" dirty="0"/>
          </a:p>
          <a:p>
            <a:r>
              <a:rPr lang="ru-RU" b="1" dirty="0"/>
              <a:t>8</a:t>
            </a:r>
            <a:r>
              <a:rPr lang="ru-RU" b="1" dirty="0" smtClean="0"/>
              <a:t>. </a:t>
            </a:r>
            <a:r>
              <a:rPr lang="ru-RU" dirty="0" smtClean="0"/>
              <a:t>Победитель </a:t>
            </a:r>
            <a:r>
              <a:rPr lang="ru-RU" dirty="0"/>
              <a:t>в спортивных соревнованиях на первенство страны, </a:t>
            </a:r>
            <a:r>
              <a:rPr lang="ru-RU" dirty="0" smtClean="0"/>
              <a:t>мира.</a:t>
            </a:r>
            <a:endParaRPr lang="ru-RU" dirty="0"/>
          </a:p>
          <a:p>
            <a:r>
              <a:rPr lang="ru-RU" b="1" dirty="0"/>
              <a:t>9</a:t>
            </a:r>
            <a:r>
              <a:rPr lang="ru-RU" b="1" dirty="0" smtClean="0"/>
              <a:t>. </a:t>
            </a:r>
            <a:r>
              <a:rPr lang="ru-RU" dirty="0" smtClean="0"/>
              <a:t>Больной</a:t>
            </a:r>
            <a:r>
              <a:rPr lang="ru-RU" dirty="0"/>
              <a:t>, лечащийся у </a:t>
            </a:r>
            <a:r>
              <a:rPr lang="ru-RU" dirty="0" smtClean="0"/>
              <a:t>врача.</a:t>
            </a:r>
            <a:endParaRPr lang="ru-RU" sz="2000" dirty="0" smtClean="0"/>
          </a:p>
          <a:p>
            <a:pPr lvl="0"/>
            <a:endParaRPr lang="ru-RU" altLang="ru-RU" sz="2000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2340213"/>
            <a:ext cx="8208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3200" dirty="0" smtClean="0">
                <a:solidFill>
                  <a:srgbClr val="FF0000"/>
                </a:solidFill>
              </a:rPr>
              <a:t> 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07566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823</Words>
  <Application>Microsoft Office PowerPoint</Application>
  <PresentationFormat>Экран (4:3)</PresentationFormat>
  <Paragraphs>85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Times New Roman</vt:lpstr>
      <vt:lpstr>Wingdings 2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ZamNMR</dc:creator>
  <cp:lastModifiedBy>Work</cp:lastModifiedBy>
  <cp:revision>18</cp:revision>
  <dcterms:created xsi:type="dcterms:W3CDTF">2021-12-07T08:45:42Z</dcterms:created>
  <dcterms:modified xsi:type="dcterms:W3CDTF">2021-12-07T11:50:23Z</dcterms:modified>
</cp:coreProperties>
</file>