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9" r:id="rId2"/>
    <p:sldId id="258" r:id="rId3"/>
    <p:sldId id="259" r:id="rId4"/>
    <p:sldId id="268" r:id="rId5"/>
    <p:sldId id="272" r:id="rId6"/>
    <p:sldId id="257" r:id="rId7"/>
    <p:sldId id="265" r:id="rId8"/>
    <p:sldId id="261" r:id="rId9"/>
    <p:sldId id="262" r:id="rId10"/>
    <p:sldId id="263" r:id="rId11"/>
    <p:sldId id="264" r:id="rId12"/>
    <p:sldId id="267" r:id="rId13"/>
    <p:sldId id="266" r:id="rId14"/>
    <p:sldId id="270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4660"/>
  </p:normalViewPr>
  <p:slideViewPr>
    <p:cSldViewPr snapToGrid="0">
      <p:cViewPr varScale="1">
        <p:scale>
          <a:sx n="79" d="100"/>
          <a:sy n="79" d="100"/>
        </p:scale>
        <p:origin x="-90" y="-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041" y="878625"/>
            <a:ext cx="9650703" cy="584775"/>
          </a:xfrm>
          <a:prstGeom prst="rect">
            <a:avLst/>
          </a:prstGeom>
        </p:spPr>
        <p:txBody>
          <a:bodyPr lIns="45720" tIns="0" rIns="45720" bIns="0" anchor="b">
            <a:spAutoFit/>
          </a:bodyPr>
          <a:lstStyle/>
          <a:p>
            <a:endParaRPr lang="en-US" sz="3800" b="1" strike="noStrike" spc="-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subTitle"/>
          </p:nvPr>
        </p:nvSpPr>
        <p:spPr>
          <a:xfrm>
            <a:off x="609041" y="3832485"/>
            <a:ext cx="9650703" cy="40011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spcBef>
                <a:spcPts val="598"/>
              </a:spcBef>
            </a:pPr>
            <a:endParaRPr lang="en-US" sz="2600" b="0" strike="noStrike" spc="-1">
              <a:solidFill>
                <a:srgbClr val="000000"/>
              </a:solidFill>
              <a:latin typeface="Trebuchet M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8/28/2021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  <p:sldLayoutId id="2147483669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695" y="396904"/>
            <a:ext cx="11744033" cy="861774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Calibri" pitchFamily="34" charset="0"/>
              </a:rPr>
              <a:t>Организация обучения  родному </a:t>
            </a:r>
            <a:r>
              <a:rPr lang="ru-RU" sz="2800" b="1" dirty="0" smtClean="0">
                <a:solidFill>
                  <a:srgbClr val="7030A0"/>
                </a:solidFill>
                <a:latin typeface="Calibri" pitchFamily="34" charset="0"/>
              </a:rPr>
              <a:t>русскому языку </a:t>
            </a:r>
            <a:r>
              <a:rPr lang="ru-RU" sz="2800" b="1" dirty="0" smtClean="0">
                <a:solidFill>
                  <a:srgbClr val="7030A0"/>
                </a:solidFill>
                <a:latin typeface="Calibri" pitchFamily="34" charset="0"/>
              </a:rPr>
              <a:t/>
            </a:r>
            <a:br>
              <a:rPr lang="ru-RU" sz="2800" b="1" dirty="0" smtClean="0">
                <a:solidFill>
                  <a:srgbClr val="7030A0"/>
                </a:solidFill>
                <a:latin typeface="Calibri" pitchFamily="34" charset="0"/>
              </a:rPr>
            </a:br>
            <a:r>
              <a:rPr lang="ru-RU" sz="2800" b="1" dirty="0" smtClean="0">
                <a:solidFill>
                  <a:srgbClr val="7030A0"/>
                </a:solidFill>
                <a:latin typeface="Calibri" pitchFamily="34" charset="0"/>
              </a:rPr>
              <a:t>в школе </a:t>
            </a:r>
            <a:endParaRPr lang="ru-RU" sz="2800" dirty="0">
              <a:solidFill>
                <a:srgbClr val="7030A0"/>
              </a:solidFill>
              <a:latin typeface="Calibri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536" y="1313910"/>
            <a:ext cx="8026333" cy="535158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8458200" y="4724526"/>
            <a:ext cx="3489158" cy="1231106"/>
          </a:xfrm>
        </p:spPr>
        <p:txBody>
          <a:bodyPr/>
          <a:lstStyle/>
          <a:p>
            <a:pPr algn="ctr"/>
            <a:r>
              <a:rPr lang="ru-RU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Приготовила: Учитель начальных классов </a:t>
            </a:r>
          </a:p>
          <a:p>
            <a:pPr algn="ctr"/>
            <a:r>
              <a:rPr lang="ru-RU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 кв. категории:</a:t>
            </a:r>
          </a:p>
          <a:p>
            <a:pPr algn="ctr"/>
            <a:r>
              <a:rPr lang="ru-RU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Петрова Н.А</a:t>
            </a:r>
            <a:r>
              <a:rPr lang="ru-RU" sz="20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98832" y="878305"/>
            <a:ext cx="3263880" cy="37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lc="http://schemas.openxmlformats.org/drawingml/2006/lockedCanvas"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496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116" y="261131"/>
            <a:ext cx="11010484" cy="14224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нормы </a:t>
            </a:r>
            <a:r>
              <a:rPr lang="ru-RU" b="1" dirty="0" smtClean="0">
                <a:solidFill>
                  <a:srgbClr val="7030A0"/>
                </a:solidFill>
              </a:rPr>
              <a:t>речи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4213" y="2286000"/>
            <a:ext cx="8832320" cy="37084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   Правильная </a:t>
            </a:r>
            <a:r>
              <a:rPr lang="ru-RU" sz="2800" dirty="0">
                <a:solidFill>
                  <a:schemeClr val="bg1"/>
                </a:solidFill>
              </a:rPr>
              <a:t>постановка ударения, верное словоупотребление, грамматическая культура речи - все это </a:t>
            </a:r>
            <a:r>
              <a:rPr lang="ru-RU" sz="2800" b="1" dirty="0">
                <a:solidFill>
                  <a:schemeClr val="bg1"/>
                </a:solidFill>
              </a:rPr>
              <a:t>западающие</a:t>
            </a:r>
            <a:r>
              <a:rPr lang="ru-RU" sz="2800" dirty="0">
                <a:solidFill>
                  <a:schemeClr val="bg1"/>
                </a:solidFill>
              </a:rPr>
              <a:t> звенья традиционного курса русского языка.</a:t>
            </a:r>
          </a:p>
        </p:txBody>
      </p:sp>
      <p:pic>
        <p:nvPicPr>
          <p:cNvPr id="4" name="Picture 7" descr="D:\Natalia\ЖОНКИНА ПИСАНИНА\ucheniki_w450_h46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844549" y="192505"/>
            <a:ext cx="3290516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0913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530578"/>
            <a:ext cx="10672411" cy="98213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риторика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4213" y="1715911"/>
            <a:ext cx="10424054" cy="4278489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     Этим </a:t>
            </a:r>
            <a:r>
              <a:rPr lang="ru-RU" sz="2800" dirty="0">
                <a:solidFill>
                  <a:schemeClr val="bg1"/>
                </a:solidFill>
              </a:rPr>
              <a:t>мы тоже на уроках русского </a:t>
            </a:r>
            <a:r>
              <a:rPr lang="ru-RU" sz="2800" dirty="0" smtClean="0">
                <a:solidFill>
                  <a:schemeClr val="bg1"/>
                </a:solidFill>
              </a:rPr>
              <a:t>языка, </a:t>
            </a:r>
            <a:r>
              <a:rPr lang="ru-RU" sz="2800" dirty="0">
                <a:solidFill>
                  <a:schemeClr val="bg1"/>
                </a:solidFill>
              </a:rPr>
              <a:t>почти не занимаемся. Как правило, у школьников проверяются навыки письменной речи - диктанты, изложения, сочинения. С учетом того, что в девятом классе ввели </a:t>
            </a:r>
            <a:r>
              <a:rPr lang="ru-RU" sz="2800" b="1" dirty="0">
                <a:solidFill>
                  <a:schemeClr val="bg1"/>
                </a:solidFill>
              </a:rPr>
              <a:t>итоговое собеседование</a:t>
            </a:r>
            <a:r>
              <a:rPr lang="ru-RU" sz="2800" dirty="0">
                <a:solidFill>
                  <a:schemeClr val="bg1"/>
                </a:solidFill>
              </a:rPr>
              <a:t>, возвращение риторики в школу - новость хорошая. </a:t>
            </a:r>
            <a:endParaRPr lang="ru-RU" sz="2800" dirty="0" smtClean="0">
              <a:solidFill>
                <a:schemeClr val="bg1"/>
              </a:solidFill>
            </a:endParaRPr>
          </a:p>
          <a:p>
            <a:r>
              <a:rPr lang="ru-RU" sz="2800" dirty="0" smtClean="0">
                <a:solidFill>
                  <a:schemeClr val="bg1"/>
                </a:solidFill>
              </a:rPr>
              <a:t>   И </a:t>
            </a:r>
            <a:r>
              <a:rPr lang="ru-RU" sz="2800" dirty="0">
                <a:solidFill>
                  <a:schemeClr val="bg1"/>
                </a:solidFill>
              </a:rPr>
              <a:t>вообще, учитель-словесник только рад тому, что в расписании появились дополнительные часы, которые он точно не потратит впустую.</a:t>
            </a:r>
          </a:p>
        </p:txBody>
      </p:sp>
      <p:pic>
        <p:nvPicPr>
          <p:cNvPr id="4" name="Рисунок 7" descr="D:\Natalia\ЖОНКИНА ПИСАНИНА\1194003338_cementtonne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6789" y="0"/>
            <a:ext cx="2715211" cy="2574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6776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277" y="316089"/>
            <a:ext cx="10114355" cy="124177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Проблемы преподавания курса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«родной русский язык»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2505" y="1840832"/>
            <a:ext cx="9408695" cy="4776536"/>
          </a:xfrm>
        </p:spPr>
        <p:txBody>
          <a:bodyPr/>
          <a:lstStyle/>
          <a:p>
            <a:r>
              <a:rPr lang="ru-RU" sz="2000" dirty="0" smtClean="0">
                <a:solidFill>
                  <a:schemeClr val="bg1"/>
                </a:solidFill>
              </a:rPr>
              <a:t>1. </a:t>
            </a:r>
            <a:r>
              <a:rPr lang="ru-RU" sz="2000" b="1" dirty="0" smtClean="0">
                <a:solidFill>
                  <a:schemeClr val="bg1"/>
                </a:solidFill>
              </a:rPr>
              <a:t>Отсутствие учебников </a:t>
            </a:r>
            <a:r>
              <a:rPr lang="ru-RU" sz="2000" dirty="0" smtClean="0">
                <a:solidFill>
                  <a:schemeClr val="bg1"/>
                </a:solidFill>
              </a:rPr>
              <a:t>(есть только учебные пособия. Они не  внесены в федеральный перечень учебников, поэтому выделить деньги на их закупку проблематично).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2. Необходимость активизации работы по внедрению </a:t>
            </a:r>
            <a:r>
              <a:rPr lang="ru-RU" sz="2000" b="1" dirty="0" smtClean="0">
                <a:solidFill>
                  <a:schemeClr val="bg1"/>
                </a:solidFill>
              </a:rPr>
              <a:t>инновационных </a:t>
            </a:r>
            <a:r>
              <a:rPr lang="ru-RU" sz="2000" dirty="0" smtClean="0">
                <a:solidFill>
                  <a:schemeClr val="bg1"/>
                </a:solidFill>
              </a:rPr>
              <a:t>подходов в преподавании родного русского языка.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3. Возможность введения </a:t>
            </a:r>
            <a:r>
              <a:rPr lang="ru-RU" sz="2000" b="1" dirty="0" smtClean="0">
                <a:solidFill>
                  <a:schemeClr val="bg1"/>
                </a:solidFill>
              </a:rPr>
              <a:t>интегрированных курсов</a:t>
            </a:r>
            <a:r>
              <a:rPr lang="ru-RU" sz="2000" dirty="0" smtClean="0">
                <a:solidFill>
                  <a:schemeClr val="bg1"/>
                </a:solidFill>
              </a:rPr>
              <a:t>, для педагогов, которые преподают  курс родного русского языка и литературного чтения на родном русском языке.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4. Современная школа должна научить учащихся добывать информацию из разных источников.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5. Сформировать умение использовать полученную информация и  знания на практике.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68063" y="0"/>
            <a:ext cx="3336757" cy="4477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lc="http://schemas.openxmlformats.org/drawingml/2006/lockedCanvas"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2083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5189" y="313268"/>
            <a:ext cx="10175700" cy="64628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Процесс оценивания 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5189" y="1347536"/>
            <a:ext cx="9501338" cy="5173579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     </a:t>
            </a:r>
            <a:r>
              <a:rPr lang="ru-RU" sz="2000" dirty="0" smtClean="0">
                <a:solidFill>
                  <a:schemeClr val="bg1"/>
                </a:solidFill>
              </a:rPr>
              <a:t>Процесс </a:t>
            </a:r>
            <a:r>
              <a:rPr lang="ru-RU" sz="2000" dirty="0">
                <a:solidFill>
                  <a:schemeClr val="bg1"/>
                </a:solidFill>
              </a:rPr>
              <a:t>оценивания в курсе «Русский родной язык» имеет особенности, которые связаны с целями изучения этого курса: </a:t>
            </a:r>
            <a:r>
              <a:rPr lang="ru-RU" sz="2000" dirty="0" smtClean="0">
                <a:solidFill>
                  <a:schemeClr val="bg1"/>
                </a:solidFill>
              </a:rPr>
              <a:t>формирование </a:t>
            </a:r>
            <a:r>
              <a:rPr lang="ru-RU" sz="2000" dirty="0">
                <a:solidFill>
                  <a:schemeClr val="bg1"/>
                </a:solidFill>
              </a:rPr>
              <a:t>познавательного интереса, любви, уважительного отношения к русскому языку, а через него – к родной культуре. Чрезмерная формализация и стандартизация контроля может вызвать обратный эффект.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    Основным </a:t>
            </a:r>
            <a:r>
              <a:rPr lang="ru-RU" sz="2000" b="1" dirty="0">
                <a:solidFill>
                  <a:schemeClr val="bg1"/>
                </a:solidFill>
              </a:rPr>
              <a:t>видом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b="1" dirty="0">
                <a:solidFill>
                  <a:schemeClr val="bg1"/>
                </a:solidFill>
              </a:rPr>
              <a:t>промежуточного и итогового контроля</a:t>
            </a:r>
            <a:r>
              <a:rPr lang="ru-RU" sz="2000" dirty="0">
                <a:solidFill>
                  <a:schemeClr val="bg1"/>
                </a:solidFill>
              </a:rPr>
              <a:t> является представление учащимися подготовленных ими </a:t>
            </a:r>
            <a:r>
              <a:rPr lang="ru-RU" sz="2000" b="1" dirty="0">
                <a:solidFill>
                  <a:schemeClr val="bg1"/>
                </a:solidFill>
              </a:rPr>
              <a:t>проектных заданий</a:t>
            </a:r>
            <a:r>
              <a:rPr lang="ru-RU" sz="2000" dirty="0">
                <a:solidFill>
                  <a:schemeClr val="bg1"/>
                </a:solidFill>
              </a:rPr>
              <a:t>. </a:t>
            </a:r>
            <a:r>
              <a:rPr lang="ru-RU" sz="2000" dirty="0" smtClean="0">
                <a:solidFill>
                  <a:schemeClr val="bg1"/>
                </a:solidFill>
              </a:rPr>
              <a:t>Оценивается, </a:t>
            </a:r>
            <a:r>
              <a:rPr lang="ru-RU" sz="2000" dirty="0">
                <a:solidFill>
                  <a:schemeClr val="bg1"/>
                </a:solidFill>
              </a:rPr>
              <a:t>как качество выполнения проектного задания, так и представление результатов проекта перед классом. Предпочтение отдается качественной доброжелательной оценке, позволяющей учащемуся при подготовке и представлении следующего проекта </a:t>
            </a:r>
            <a:r>
              <a:rPr lang="ru-RU" sz="2000" b="1" dirty="0">
                <a:solidFill>
                  <a:schemeClr val="bg1"/>
                </a:solidFill>
              </a:rPr>
              <a:t>учесть результаты предыдущей оценки для создания более качественного продукта.</a:t>
            </a:r>
          </a:p>
          <a:p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4" name="Picture 4" descr="D:\Natalia\ЖОНКИНА ПИСАНИНА\plohoe_nastroenie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7137" y="231357"/>
            <a:ext cx="2375318" cy="26682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7266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2950" y="192505"/>
            <a:ext cx="8568071" cy="3657600"/>
          </a:xfrm>
        </p:spPr>
        <p:txBody>
          <a:bodyPr>
            <a:normAutofit/>
          </a:bodyPr>
          <a:lstStyle/>
          <a:p>
            <a:pPr algn="ctr"/>
            <a:endParaRPr lang="ru-RU" sz="6600" dirty="0" smtClean="0">
              <a:cs typeface="Aharoni" pitchFamily="2" charset="-79"/>
            </a:endParaRPr>
          </a:p>
          <a:p>
            <a:pPr algn="ctr"/>
            <a:r>
              <a:rPr lang="ru-RU" sz="6600" b="1" dirty="0" smtClean="0">
                <a:solidFill>
                  <a:srgbClr val="7030A0"/>
                </a:solidFill>
                <a:latin typeface="Bookman Old Style" pitchFamily="18" charset="0"/>
                <a:cs typeface="Aharoni" pitchFamily="2" charset="-79"/>
              </a:rPr>
              <a:t>Спасибо за внимание!!!!!</a:t>
            </a:r>
            <a:endParaRPr lang="ru-RU" sz="6600" b="1" dirty="0">
              <a:solidFill>
                <a:srgbClr val="7030A0"/>
              </a:solidFill>
              <a:latin typeface="Bookman Old Style" pitchFamily="18" charset="0"/>
              <a:cs typeface="Aharoni" pitchFamily="2" charset="-79"/>
            </a:endParaRPr>
          </a:p>
        </p:txBody>
      </p:sp>
      <p:pic>
        <p:nvPicPr>
          <p:cNvPr id="5" name="Picture 9" descr="D:\Natalia\ЖОНКИНА ПИСАНИНА\1251811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38551">
            <a:off x="8183974" y="1009148"/>
            <a:ext cx="3392488" cy="46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4213" y="598311"/>
            <a:ext cx="11166892" cy="5898742"/>
          </a:xfrm>
        </p:spPr>
        <p:txBody>
          <a:bodyPr>
            <a:normAutofit fontScale="62500" lnSpcReduction="20000"/>
          </a:bodyPr>
          <a:lstStyle/>
          <a:p>
            <a:r>
              <a:rPr lang="ru-RU" sz="6000" b="1" dirty="0" smtClean="0">
                <a:solidFill>
                  <a:srgbClr val="7030A0"/>
                </a:solidFill>
              </a:rPr>
              <a:t>«Родной язык - </a:t>
            </a:r>
            <a:r>
              <a:rPr lang="ru-RU" sz="6000" b="1" dirty="0">
                <a:solidFill>
                  <a:srgbClr val="7030A0"/>
                </a:solidFill>
              </a:rPr>
              <a:t>это не </a:t>
            </a:r>
            <a:r>
              <a:rPr lang="ru-RU" sz="6000" b="1" dirty="0" smtClean="0">
                <a:solidFill>
                  <a:srgbClr val="7030A0"/>
                </a:solidFill>
              </a:rPr>
              <a:t>нарочно,</a:t>
            </a:r>
            <a:endParaRPr lang="ru-RU" sz="6000" dirty="0">
              <a:solidFill>
                <a:srgbClr val="7030A0"/>
              </a:solidFill>
            </a:endParaRPr>
          </a:p>
          <a:p>
            <a:r>
              <a:rPr lang="ru-RU" sz="6000" b="1" dirty="0">
                <a:solidFill>
                  <a:srgbClr val="7030A0"/>
                </a:solidFill>
              </a:rPr>
              <a:t>придуманные для ребенка</a:t>
            </a:r>
            <a:endParaRPr lang="ru-RU" sz="6000" dirty="0">
              <a:solidFill>
                <a:srgbClr val="7030A0"/>
              </a:solidFill>
            </a:endParaRPr>
          </a:p>
          <a:p>
            <a:r>
              <a:rPr lang="ru-RU" sz="6000" b="1" dirty="0">
                <a:solidFill>
                  <a:srgbClr val="7030A0"/>
                </a:solidFill>
              </a:rPr>
              <a:t>правила и нравоучения, а</a:t>
            </a:r>
            <a:endParaRPr lang="ru-RU" sz="6000" dirty="0">
              <a:solidFill>
                <a:srgbClr val="7030A0"/>
              </a:solidFill>
            </a:endParaRPr>
          </a:p>
          <a:p>
            <a:r>
              <a:rPr lang="ru-RU" sz="6000" b="1" dirty="0">
                <a:solidFill>
                  <a:srgbClr val="7030A0"/>
                </a:solidFill>
              </a:rPr>
              <a:t>воздух, которым дышит его</a:t>
            </a:r>
            <a:endParaRPr lang="ru-RU" sz="6000" dirty="0">
              <a:solidFill>
                <a:srgbClr val="7030A0"/>
              </a:solidFill>
            </a:endParaRPr>
          </a:p>
          <a:p>
            <a:r>
              <a:rPr lang="ru-RU" sz="6000" b="1" dirty="0" smtClean="0">
                <a:solidFill>
                  <a:srgbClr val="7030A0"/>
                </a:solidFill>
              </a:rPr>
              <a:t>душа, </a:t>
            </a:r>
            <a:r>
              <a:rPr lang="ru-RU" sz="6000" b="1" dirty="0">
                <a:solidFill>
                  <a:srgbClr val="7030A0"/>
                </a:solidFill>
              </a:rPr>
              <a:t>наравне с душой его </a:t>
            </a:r>
            <a:r>
              <a:rPr lang="ru-RU" sz="6000" b="1" dirty="0" smtClean="0">
                <a:solidFill>
                  <a:srgbClr val="7030A0"/>
                </a:solidFill>
              </a:rPr>
              <a:t>народа»</a:t>
            </a:r>
            <a:endParaRPr lang="ru-RU" sz="6000" dirty="0">
              <a:solidFill>
                <a:srgbClr val="7030A0"/>
              </a:solidFill>
            </a:endParaRPr>
          </a:p>
          <a:p>
            <a:r>
              <a:rPr lang="ru-RU" sz="6000" b="1" i="1" dirty="0" smtClean="0">
                <a:solidFill>
                  <a:srgbClr val="7030A0"/>
                </a:solidFill>
              </a:rPr>
              <a:t>                       </a:t>
            </a:r>
          </a:p>
          <a:p>
            <a:pPr algn="r"/>
            <a:r>
              <a:rPr lang="ru-RU" sz="5100" b="1" i="1" dirty="0">
                <a:solidFill>
                  <a:schemeClr val="bg1"/>
                </a:solidFill>
              </a:rPr>
              <a:t> </a:t>
            </a:r>
            <a:r>
              <a:rPr lang="ru-RU" sz="5100" b="1" i="1" dirty="0" smtClean="0">
                <a:solidFill>
                  <a:schemeClr val="bg1"/>
                </a:solidFill>
              </a:rPr>
              <a:t>                         </a:t>
            </a:r>
          </a:p>
          <a:p>
            <a:pPr algn="r"/>
            <a:r>
              <a:rPr lang="ru-RU" sz="5100" b="1" i="1" dirty="0" err="1" smtClean="0">
                <a:solidFill>
                  <a:schemeClr val="accent3">
                    <a:lumMod val="75000"/>
                  </a:schemeClr>
                </a:solidFill>
              </a:rPr>
              <a:t>Януш</a:t>
            </a:r>
            <a:r>
              <a:rPr lang="ru-RU" sz="5100" b="1" i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5100" b="1" i="1" dirty="0">
                <a:solidFill>
                  <a:schemeClr val="accent3">
                    <a:lumMod val="75000"/>
                  </a:schemeClr>
                </a:solidFill>
              </a:rPr>
              <a:t>Корчак - </a:t>
            </a:r>
            <a:r>
              <a:rPr lang="ru-RU" sz="5100" b="1" i="1" dirty="0" smtClean="0">
                <a:solidFill>
                  <a:schemeClr val="accent3">
                    <a:lumMod val="75000"/>
                  </a:schemeClr>
                </a:solidFill>
              </a:rPr>
              <a:t>польский</a:t>
            </a:r>
            <a:endParaRPr lang="ru-RU" sz="5100" b="1" i="1" dirty="0">
              <a:solidFill>
                <a:schemeClr val="accent3">
                  <a:lumMod val="75000"/>
                </a:schemeClr>
              </a:solidFill>
            </a:endParaRPr>
          </a:p>
          <a:p>
            <a:pPr algn="r"/>
            <a:r>
              <a:rPr lang="ru-RU" sz="5100" b="1" i="1" dirty="0" smtClean="0">
                <a:solidFill>
                  <a:schemeClr val="accent3">
                    <a:lumMod val="75000"/>
                  </a:schemeClr>
                </a:solidFill>
              </a:rPr>
              <a:t>                         педагог</a:t>
            </a:r>
            <a:r>
              <a:rPr lang="ru-RU" sz="5100" b="1" i="1" dirty="0">
                <a:solidFill>
                  <a:schemeClr val="accent3">
                    <a:lumMod val="75000"/>
                  </a:schemeClr>
                </a:solidFill>
              </a:rPr>
              <a:t>, писатель, </a:t>
            </a:r>
            <a:r>
              <a:rPr lang="ru-RU" sz="5100" b="1" i="1" dirty="0" smtClean="0">
                <a:solidFill>
                  <a:schemeClr val="accent3">
                    <a:lumMod val="75000"/>
                  </a:schemeClr>
                </a:solidFill>
              </a:rPr>
              <a:t>врач</a:t>
            </a:r>
            <a:endParaRPr lang="ru-RU" sz="5100" b="1" i="1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5" name="Picture 6" descr="D:\Natalia\ЖОНКИНА ПИСАНИНА\картинки\школьное\755ad610193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958" y="3218405"/>
            <a:ext cx="3886199" cy="3786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D:\Natalia\ЖОНКИНА ПИСАНИНА\картинки\дети\69490760_0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41042" y="0"/>
            <a:ext cx="2341094" cy="4508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259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406400"/>
            <a:ext cx="10898189" cy="83537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Понятие «родной язык» и его сущность 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4213" y="1512711"/>
            <a:ext cx="9085430" cy="4673600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    Овладение </a:t>
            </a:r>
            <a:r>
              <a:rPr lang="ru-RU" sz="2400" dirty="0">
                <a:solidFill>
                  <a:schemeClr val="bg1"/>
                </a:solidFill>
              </a:rPr>
              <a:t>средствами родной </a:t>
            </a:r>
            <a:r>
              <a:rPr lang="ru-RU" sz="2400" dirty="0" smtClean="0">
                <a:solidFill>
                  <a:schemeClr val="bg1"/>
                </a:solidFill>
              </a:rPr>
              <a:t>речи, </a:t>
            </a:r>
            <a:r>
              <a:rPr lang="ru-RU" sz="2400" dirty="0">
                <a:solidFill>
                  <a:schemeClr val="bg1"/>
                </a:solidFill>
              </a:rPr>
              <a:t>является базовым коммуникативным навыком, </a:t>
            </a:r>
            <a:r>
              <a:rPr lang="ru-RU" sz="2400" dirty="0" smtClean="0">
                <a:solidFill>
                  <a:schemeClr val="bg1"/>
                </a:solidFill>
              </a:rPr>
              <a:t>формирование, которого, </a:t>
            </a:r>
            <a:r>
              <a:rPr lang="ru-RU" sz="2400" dirty="0">
                <a:solidFill>
                  <a:schemeClr val="bg1"/>
                </a:solidFill>
              </a:rPr>
              <a:t>является одной из </a:t>
            </a:r>
            <a:r>
              <a:rPr lang="ru-RU" sz="2400" b="1" dirty="0">
                <a:solidFill>
                  <a:schemeClr val="bg1"/>
                </a:solidFill>
              </a:rPr>
              <a:t>стратегических</a:t>
            </a:r>
            <a:r>
              <a:rPr lang="ru-RU" sz="2400" dirty="0">
                <a:solidFill>
                  <a:schemeClr val="bg1"/>
                </a:solidFill>
              </a:rPr>
              <a:t> задач российской образовательной системы. 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   По </a:t>
            </a:r>
            <a:r>
              <a:rPr lang="ru-RU" sz="2400" dirty="0">
                <a:solidFill>
                  <a:schemeClr val="bg1"/>
                </a:solidFill>
              </a:rPr>
              <a:t>вопросу о сущности понятия «родной язык», определяющего содержание школьного образовательного минимума, до сих пор ведутся дискуссии. 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   Родной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b="1" dirty="0">
                <a:solidFill>
                  <a:schemeClr val="bg1"/>
                </a:solidFill>
              </a:rPr>
              <a:t>язык</a:t>
            </a:r>
            <a:r>
              <a:rPr lang="ru-RU" sz="2400" dirty="0">
                <a:solidFill>
                  <a:schemeClr val="bg1"/>
                </a:solidFill>
              </a:rPr>
              <a:t> — это первоначально усвоенный человеком </a:t>
            </a:r>
            <a:r>
              <a:rPr lang="ru-RU" sz="2400" b="1" dirty="0">
                <a:solidFill>
                  <a:schemeClr val="bg1"/>
                </a:solidFill>
              </a:rPr>
              <a:t>язык</a:t>
            </a:r>
            <a:r>
              <a:rPr lang="ru-RU" sz="2400" dirty="0">
                <a:solidFill>
                  <a:schemeClr val="bg1"/>
                </a:solidFill>
              </a:rPr>
              <a:t> (</a:t>
            </a:r>
            <a:r>
              <a:rPr lang="ru-RU" sz="2400" b="1" dirty="0">
                <a:solidFill>
                  <a:schemeClr val="bg1"/>
                </a:solidFill>
              </a:rPr>
              <a:t>язык</a:t>
            </a:r>
            <a:r>
              <a:rPr lang="ru-RU" sz="2400" dirty="0">
                <a:solidFill>
                  <a:schemeClr val="bg1"/>
                </a:solidFill>
              </a:rPr>
              <a:t> «колыбели», </a:t>
            </a:r>
            <a:r>
              <a:rPr lang="ru-RU" sz="2400" b="1" dirty="0">
                <a:solidFill>
                  <a:schemeClr val="bg1"/>
                </a:solidFill>
              </a:rPr>
              <a:t>язык</a:t>
            </a:r>
            <a:r>
              <a:rPr lang="ru-RU" sz="2400" dirty="0">
                <a:solidFill>
                  <a:schemeClr val="bg1"/>
                </a:solidFill>
              </a:rPr>
              <a:t> матери). На основании </a:t>
            </a:r>
            <a:r>
              <a:rPr lang="ru-RU" sz="2400" b="1" dirty="0">
                <a:solidFill>
                  <a:schemeClr val="bg1"/>
                </a:solidFill>
              </a:rPr>
              <a:t>родного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b="1" dirty="0">
                <a:solidFill>
                  <a:schemeClr val="bg1"/>
                </a:solidFill>
              </a:rPr>
              <a:t>языка</a:t>
            </a:r>
            <a:r>
              <a:rPr lang="ru-RU" sz="2400" dirty="0">
                <a:solidFill>
                  <a:schemeClr val="bg1"/>
                </a:solidFill>
              </a:rPr>
              <a:t> формируются первичные навыки речевого взаимодействия.</a:t>
            </a:r>
            <a:endParaRPr lang="ru-RU" sz="2400" dirty="0" smtClean="0">
              <a:solidFill>
                <a:schemeClr val="bg1"/>
              </a:solidFill>
            </a:endParaRPr>
          </a:p>
          <a:p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4" name="Picture 2" descr="D:\Natalia\ЖОНКИНА ПИСАНИНА\картинки\школьное\risunok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18977" y="3681664"/>
            <a:ext cx="3127946" cy="284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92291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508000"/>
            <a:ext cx="10683698" cy="115235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Родное </a:t>
            </a:r>
            <a:r>
              <a:rPr lang="ru-RU" b="1" dirty="0" smtClean="0">
                <a:solidFill>
                  <a:srgbClr val="7030A0"/>
                </a:solidFill>
              </a:rPr>
              <a:t>слово, </a:t>
            </a:r>
            <a:r>
              <a:rPr lang="ru-RU" b="1" dirty="0">
                <a:solidFill>
                  <a:srgbClr val="7030A0"/>
                </a:solidFill>
              </a:rPr>
              <a:t>является основой всякого умственного развития и всех </a:t>
            </a:r>
            <a:r>
              <a:rPr lang="ru-RU" b="1" dirty="0" smtClean="0">
                <a:solidFill>
                  <a:srgbClr val="7030A0"/>
                </a:solidFill>
              </a:rPr>
              <a:t>знаний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913021"/>
            <a:ext cx="9649326" cy="4081379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   Чем </a:t>
            </a:r>
            <a:r>
              <a:rPr lang="ru-RU" sz="2800" dirty="0">
                <a:solidFill>
                  <a:schemeClr val="bg1"/>
                </a:solidFill>
              </a:rPr>
              <a:t>лучше </a:t>
            </a:r>
            <a:r>
              <a:rPr lang="ru-RU" sz="2800" dirty="0" smtClean="0">
                <a:solidFill>
                  <a:schemeClr val="bg1"/>
                </a:solidFill>
              </a:rPr>
              <a:t>учащиеся </a:t>
            </a:r>
            <a:r>
              <a:rPr lang="ru-RU" sz="2800" dirty="0">
                <a:solidFill>
                  <a:schemeClr val="bg1"/>
                </a:solidFill>
              </a:rPr>
              <a:t>владеют родным </a:t>
            </a:r>
            <a:r>
              <a:rPr lang="ru-RU" sz="2800" dirty="0" smtClean="0">
                <a:solidFill>
                  <a:schemeClr val="bg1"/>
                </a:solidFill>
              </a:rPr>
              <a:t>русским языком</a:t>
            </a:r>
            <a:r>
              <a:rPr lang="ru-RU" sz="2800" dirty="0">
                <a:solidFill>
                  <a:schemeClr val="bg1"/>
                </a:solidFill>
              </a:rPr>
              <a:t>, тем ярче, красивее и богаче выражают свои мысли в устной и письменной речи. Первоначальные сведения об окружающем мире и о человеческой деятельности дети получают посредством родного языка, на котором они общаются дома, в классе, на улице. </a:t>
            </a:r>
            <a:endParaRPr lang="ru-RU" sz="2800" dirty="0" smtClean="0">
              <a:solidFill>
                <a:schemeClr val="bg1"/>
              </a:solidFill>
            </a:endParaRPr>
          </a:p>
          <a:p>
            <a:r>
              <a:rPr lang="ru-RU" sz="2800" dirty="0" smtClean="0">
                <a:solidFill>
                  <a:schemeClr val="bg1"/>
                </a:solidFill>
              </a:rPr>
              <a:t>  Поэтому </a:t>
            </a:r>
            <a:r>
              <a:rPr lang="ru-RU" sz="2800" dirty="0">
                <a:solidFill>
                  <a:schemeClr val="bg1"/>
                </a:solidFill>
              </a:rPr>
              <a:t>первейшая задача школы - </a:t>
            </a:r>
            <a:r>
              <a:rPr lang="ru-RU" sz="2800" b="1" i="1" dirty="0">
                <a:solidFill>
                  <a:schemeClr val="bg1"/>
                </a:solidFill>
              </a:rPr>
              <a:t>обучить детей хорошо владеть родным языком.</a:t>
            </a:r>
          </a:p>
        </p:txBody>
      </p:sp>
      <p:pic>
        <p:nvPicPr>
          <p:cNvPr id="4" name="Picture 3" descr="D:\Natalia\ЖОНКИНА ПИСАНИНА\картинки\школьное\2789778-e6ad0b9eed1ef35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44789" y="3180709"/>
            <a:ext cx="2747211" cy="353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07355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979" y="564445"/>
            <a:ext cx="11198133" cy="1749777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Цель обучения родному языку по мнению автора учебника Ольги макаровны Александровой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4212" y="2709333"/>
            <a:ext cx="10040231" cy="3714045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    Главное </a:t>
            </a:r>
            <a:r>
              <a:rPr lang="ru-RU" sz="2800" dirty="0">
                <a:solidFill>
                  <a:schemeClr val="bg1"/>
                </a:solidFill>
              </a:rPr>
              <a:t>предназначение учебного предмета </a:t>
            </a:r>
            <a:r>
              <a:rPr lang="ru-RU" sz="2800" dirty="0" smtClean="0">
                <a:solidFill>
                  <a:schemeClr val="bg1"/>
                </a:solidFill>
              </a:rPr>
              <a:t>«</a:t>
            </a:r>
            <a:r>
              <a:rPr lang="ru-RU" sz="2800" dirty="0" smtClean="0">
                <a:solidFill>
                  <a:schemeClr val="bg1"/>
                </a:solidFill>
              </a:rPr>
              <a:t>Родной русский язык</a:t>
            </a:r>
            <a:r>
              <a:rPr lang="ru-RU" sz="2800" dirty="0">
                <a:solidFill>
                  <a:schemeClr val="bg1"/>
                </a:solidFill>
              </a:rPr>
              <a:t>» –  формирование </a:t>
            </a:r>
            <a:r>
              <a:rPr lang="ru-RU" sz="2800" b="1" dirty="0">
                <a:solidFill>
                  <a:schemeClr val="bg1"/>
                </a:solidFill>
              </a:rPr>
              <a:t>познавательного</a:t>
            </a:r>
            <a:r>
              <a:rPr lang="ru-RU" sz="2800" dirty="0">
                <a:solidFill>
                  <a:schemeClr val="bg1"/>
                </a:solidFill>
              </a:rPr>
              <a:t> интереса и </a:t>
            </a:r>
            <a:r>
              <a:rPr lang="ru-RU" sz="2800" b="1" dirty="0">
                <a:solidFill>
                  <a:schemeClr val="bg1"/>
                </a:solidFill>
              </a:rPr>
              <a:t>уважительного </a:t>
            </a:r>
            <a:r>
              <a:rPr lang="ru-RU" sz="2800" dirty="0">
                <a:solidFill>
                  <a:schemeClr val="bg1"/>
                </a:solidFill>
              </a:rPr>
              <a:t>отношения к родному языку, а через него – к родной культуре, к свершениям и </a:t>
            </a:r>
            <a:r>
              <a:rPr lang="ru-RU" sz="2800" b="1" dirty="0">
                <a:solidFill>
                  <a:schemeClr val="bg1"/>
                </a:solidFill>
              </a:rPr>
              <a:t>традициям своего народа</a:t>
            </a:r>
            <a:r>
              <a:rPr lang="ru-RU" sz="2800" dirty="0">
                <a:solidFill>
                  <a:schemeClr val="bg1"/>
                </a:solidFill>
              </a:rPr>
              <a:t>, </a:t>
            </a:r>
            <a:r>
              <a:rPr lang="ru-RU" sz="2800" b="1" dirty="0">
                <a:solidFill>
                  <a:schemeClr val="bg1"/>
                </a:solidFill>
              </a:rPr>
              <a:t>осознание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b="1" dirty="0">
                <a:solidFill>
                  <a:schemeClr val="bg1"/>
                </a:solidFill>
              </a:rPr>
              <a:t>исторической преемственности </a:t>
            </a:r>
            <a:r>
              <a:rPr lang="ru-RU" sz="2800" dirty="0">
                <a:solidFill>
                  <a:schemeClr val="bg1"/>
                </a:solidFill>
              </a:rPr>
              <a:t>поколений, своей ответственности за </a:t>
            </a:r>
            <a:r>
              <a:rPr lang="ru-RU" sz="2800" b="1" dirty="0">
                <a:solidFill>
                  <a:schemeClr val="bg1"/>
                </a:solidFill>
              </a:rPr>
              <a:t>сохранение </a:t>
            </a:r>
            <a:r>
              <a:rPr lang="ru-RU" sz="2800" dirty="0">
                <a:solidFill>
                  <a:schemeClr val="bg1"/>
                </a:solidFill>
              </a:rPr>
              <a:t>культуры народа. </a:t>
            </a:r>
          </a:p>
        </p:txBody>
      </p:sp>
      <p:pic>
        <p:nvPicPr>
          <p:cNvPr id="4" name="Рисунок 3" descr="D:\Natalia\ЖОНКИНА ПИСАНИНА\картинки\школьное\cd81ca5c77d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90553" y="1400886"/>
            <a:ext cx="2901447" cy="2858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7808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2" y="383823"/>
            <a:ext cx="10469062" cy="74506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Задачи курса родного языка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2663" y="1320800"/>
            <a:ext cx="9637295" cy="523804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- овладение </a:t>
            </a:r>
            <a:r>
              <a:rPr lang="ru-RU" dirty="0">
                <a:solidFill>
                  <a:schemeClr val="bg1"/>
                </a:solidFill>
              </a:rPr>
              <a:t>первичными представлениями об </a:t>
            </a:r>
            <a:r>
              <a:rPr lang="ru-RU" i="1" dirty="0">
                <a:solidFill>
                  <a:srgbClr val="FF0000"/>
                </a:solidFill>
              </a:rPr>
              <a:t>орфоэпических, лексических, грамматических языковых нормах, культуре общения;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- становление </a:t>
            </a:r>
            <a:r>
              <a:rPr lang="ru-RU" i="1" dirty="0">
                <a:solidFill>
                  <a:srgbClr val="FF0000"/>
                </a:solidFill>
              </a:rPr>
              <a:t>позитивного отношения к правильной устной и письменной речи</a:t>
            </a:r>
            <a:r>
              <a:rPr lang="ru-RU" dirty="0">
                <a:solidFill>
                  <a:schemeClr val="bg1"/>
                </a:solidFill>
              </a:rPr>
              <a:t>, являющейся основным показателем общей культуры и олицетворением гражданской позиции;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- формирование </a:t>
            </a:r>
            <a:r>
              <a:rPr lang="ru-RU" dirty="0">
                <a:solidFill>
                  <a:schemeClr val="bg1"/>
                </a:solidFill>
              </a:rPr>
              <a:t>у обучающихся </a:t>
            </a:r>
            <a:r>
              <a:rPr lang="ru-RU" i="1" dirty="0">
                <a:solidFill>
                  <a:srgbClr val="FF0000"/>
                </a:solidFill>
              </a:rPr>
              <a:t>базовых представлений о </a:t>
            </a:r>
            <a:r>
              <a:rPr lang="ru-RU" i="1" dirty="0" smtClean="0">
                <a:solidFill>
                  <a:srgbClr val="FF0000"/>
                </a:solidFill>
              </a:rPr>
              <a:t>языке</a:t>
            </a:r>
            <a:r>
              <a:rPr lang="ru-RU" i="1" dirty="0" smtClean="0">
                <a:solidFill>
                  <a:schemeClr val="bg1"/>
                </a:solidFill>
              </a:rPr>
              <a:t>, </a:t>
            </a:r>
            <a:r>
              <a:rPr lang="ru-RU" i="1" dirty="0">
                <a:solidFill>
                  <a:srgbClr val="FF0000"/>
                </a:solidFill>
              </a:rPr>
              <a:t>как основе национального самосознания</a:t>
            </a:r>
            <a:r>
              <a:rPr lang="ru-RU" dirty="0">
                <a:solidFill>
                  <a:schemeClr val="bg1"/>
                </a:solidFill>
              </a:rPr>
              <a:t>, о многообразии и единстве языкового пространства России;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- привитие </a:t>
            </a:r>
            <a:r>
              <a:rPr lang="ru-RU" dirty="0">
                <a:solidFill>
                  <a:schemeClr val="bg1"/>
                </a:solidFill>
              </a:rPr>
              <a:t>умения </a:t>
            </a:r>
            <a:r>
              <a:rPr lang="ru-RU" i="1" dirty="0">
                <a:solidFill>
                  <a:srgbClr val="FF0000"/>
                </a:solidFill>
              </a:rPr>
              <a:t>ориентироваться в целях и условиях общения, выбирать языковые средства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с учетом коммуникативной ситуации;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- овладение </a:t>
            </a:r>
            <a:r>
              <a:rPr lang="ru-RU" dirty="0">
                <a:solidFill>
                  <a:schemeClr val="bg1"/>
                </a:solidFill>
              </a:rPr>
              <a:t>широким </a:t>
            </a:r>
            <a:r>
              <a:rPr lang="ru-RU" i="1" dirty="0">
                <a:solidFill>
                  <a:srgbClr val="FF0000"/>
                </a:solidFill>
              </a:rPr>
              <a:t>спектром учебных действий с языковыми единицами</a:t>
            </a:r>
            <a:r>
              <a:rPr lang="ru-RU" dirty="0">
                <a:solidFill>
                  <a:schemeClr val="bg1"/>
                </a:solidFill>
              </a:rPr>
              <a:t>, необходимыми для использования множественных практических и познавательных задач.</a:t>
            </a:r>
          </a:p>
          <a:p>
            <a:endParaRPr lang="ru-RU" dirty="0"/>
          </a:p>
        </p:txBody>
      </p:sp>
      <p:pic>
        <p:nvPicPr>
          <p:cNvPr id="4" name="Picture 2" descr="D:\Natalia\ЖОНКИНА ПИСАНИНА\картинки\дети\ba84ec8f249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12450" y="3332747"/>
            <a:ext cx="2779550" cy="2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45104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451557"/>
            <a:ext cx="10570811" cy="94826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Специфика курса «Родной </a:t>
            </a:r>
            <a:r>
              <a:rPr lang="ru-RU" b="1" dirty="0" smtClean="0">
                <a:solidFill>
                  <a:srgbClr val="7030A0"/>
                </a:solidFill>
              </a:rPr>
              <a:t>русский язык»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6885" y="1864895"/>
            <a:ext cx="9444789" cy="4475747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   Содержание </a:t>
            </a:r>
            <a:r>
              <a:rPr lang="ru-RU" sz="2800" dirty="0">
                <a:solidFill>
                  <a:schemeClr val="bg1"/>
                </a:solidFill>
              </a:rPr>
              <a:t>курса </a:t>
            </a:r>
            <a:r>
              <a:rPr lang="ru-RU" sz="2800" dirty="0" smtClean="0">
                <a:solidFill>
                  <a:schemeClr val="bg1"/>
                </a:solidFill>
              </a:rPr>
              <a:t>«</a:t>
            </a:r>
            <a:r>
              <a:rPr lang="ru-RU" sz="2800" dirty="0" smtClean="0">
                <a:solidFill>
                  <a:schemeClr val="bg1"/>
                </a:solidFill>
              </a:rPr>
              <a:t>Родной русский язык</a:t>
            </a:r>
            <a:r>
              <a:rPr lang="ru-RU" sz="2800" dirty="0" smtClean="0">
                <a:solidFill>
                  <a:schemeClr val="bg1"/>
                </a:solidFill>
              </a:rPr>
              <a:t>», </a:t>
            </a:r>
            <a:r>
              <a:rPr lang="ru-RU" sz="2800" dirty="0">
                <a:solidFill>
                  <a:schemeClr val="bg1"/>
                </a:solidFill>
              </a:rPr>
              <a:t>направлено на удовлетворение </a:t>
            </a:r>
            <a:r>
              <a:rPr lang="ru-RU" sz="2800" b="1" dirty="0">
                <a:solidFill>
                  <a:schemeClr val="bg1"/>
                </a:solidFill>
              </a:rPr>
              <a:t>потребности</a:t>
            </a:r>
            <a:r>
              <a:rPr lang="ru-RU" sz="2800" dirty="0">
                <a:solidFill>
                  <a:schemeClr val="bg1"/>
                </a:solidFill>
              </a:rPr>
              <a:t> обучающихся в изучении родного </a:t>
            </a:r>
            <a:r>
              <a:rPr lang="ru-RU" sz="2800" dirty="0" smtClean="0">
                <a:solidFill>
                  <a:schemeClr val="bg1"/>
                </a:solidFill>
              </a:rPr>
              <a:t>языка, </a:t>
            </a:r>
            <a:r>
              <a:rPr lang="ru-RU" sz="2800" dirty="0">
                <a:solidFill>
                  <a:schemeClr val="bg1"/>
                </a:solidFill>
              </a:rPr>
              <a:t>как </a:t>
            </a:r>
            <a:r>
              <a:rPr lang="ru-RU" sz="2800" b="1" dirty="0">
                <a:solidFill>
                  <a:schemeClr val="bg1"/>
                </a:solidFill>
              </a:rPr>
              <a:t>инструмента познания национальной культуры и самореализации в ней. </a:t>
            </a:r>
            <a:endParaRPr lang="ru-RU" sz="2800" b="1" dirty="0" smtClean="0">
              <a:solidFill>
                <a:schemeClr val="bg1"/>
              </a:solidFill>
            </a:endParaRPr>
          </a:p>
          <a:p>
            <a:r>
              <a:rPr lang="ru-RU" sz="2800" dirty="0" smtClean="0">
                <a:solidFill>
                  <a:schemeClr val="bg1"/>
                </a:solidFill>
              </a:rPr>
              <a:t>  Учебный </a:t>
            </a:r>
            <a:r>
              <a:rPr lang="ru-RU" sz="2800" dirty="0">
                <a:solidFill>
                  <a:schemeClr val="bg1"/>
                </a:solidFill>
              </a:rPr>
              <a:t>предмет </a:t>
            </a:r>
            <a:r>
              <a:rPr lang="ru-RU" sz="2800" dirty="0" smtClean="0">
                <a:solidFill>
                  <a:schemeClr val="bg1"/>
                </a:solidFill>
              </a:rPr>
              <a:t>«</a:t>
            </a:r>
            <a:r>
              <a:rPr lang="ru-RU" sz="2800" dirty="0" smtClean="0">
                <a:solidFill>
                  <a:schemeClr val="bg1"/>
                </a:solidFill>
              </a:rPr>
              <a:t>Родной русский язык</a:t>
            </a:r>
            <a:r>
              <a:rPr lang="ru-RU" sz="2800" dirty="0">
                <a:solidFill>
                  <a:schemeClr val="bg1"/>
                </a:solidFill>
              </a:rPr>
              <a:t>» не ущемляет прав тех обучающихся, кто изучает иные </a:t>
            </a:r>
            <a:endParaRPr lang="ru-RU" sz="2800" dirty="0" smtClean="0">
              <a:solidFill>
                <a:schemeClr val="bg1"/>
              </a:solidFill>
            </a:endParaRPr>
          </a:p>
          <a:p>
            <a:r>
              <a:rPr lang="ru-RU" sz="2800" dirty="0" smtClean="0">
                <a:solidFill>
                  <a:schemeClr val="bg1"/>
                </a:solidFill>
              </a:rPr>
              <a:t>(</a:t>
            </a:r>
            <a:r>
              <a:rPr lang="ru-RU" sz="2800" dirty="0">
                <a:solidFill>
                  <a:schemeClr val="bg1"/>
                </a:solidFill>
              </a:rPr>
              <a:t>не русский) родные языки. Поэтому учебное время, отведённое на изучение данной дисциплины, не может </a:t>
            </a:r>
            <a:r>
              <a:rPr lang="ru-RU" sz="2800" dirty="0" smtClean="0">
                <a:solidFill>
                  <a:schemeClr val="bg1"/>
                </a:solidFill>
              </a:rPr>
              <a:t>рассматриваться, </a:t>
            </a:r>
            <a:r>
              <a:rPr lang="ru-RU" sz="2800" dirty="0">
                <a:solidFill>
                  <a:schemeClr val="bg1"/>
                </a:solidFill>
              </a:rPr>
              <a:t>как время для углубленного изучения основного курса «Русский язык». </a:t>
            </a:r>
          </a:p>
          <a:p>
            <a:endParaRPr lang="ru-RU" dirty="0"/>
          </a:p>
        </p:txBody>
      </p:sp>
      <p:pic>
        <p:nvPicPr>
          <p:cNvPr id="4" name="Рисунок 9" descr="D:\Natalia\ЖОНКИНА ПИСАНИНА\картинки\школьное\Рисунок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1FAF7"/>
              </a:clrFrom>
              <a:clrTo>
                <a:srgbClr val="F1FA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30389" y="1642771"/>
            <a:ext cx="3862137" cy="4288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1943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270934"/>
            <a:ext cx="11214278" cy="134337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 чем же всё-таки разница, между русским и родным  языком?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4213" y="1794933"/>
            <a:ext cx="11214276" cy="4504267"/>
          </a:xfrm>
        </p:spPr>
        <p:txBody>
          <a:bodyPr>
            <a:normAutofit lnSpcReduction="10000"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Мнение председателя </a:t>
            </a:r>
            <a:r>
              <a:rPr lang="ru-RU" sz="2400" b="1" dirty="0">
                <a:solidFill>
                  <a:schemeClr val="tx1"/>
                </a:solidFill>
              </a:rPr>
              <a:t>Ассоциации учителей русского языка и литературы, </a:t>
            </a:r>
            <a:r>
              <a:rPr lang="ru-RU" sz="2400" b="1" dirty="0" smtClean="0">
                <a:solidFill>
                  <a:schemeClr val="tx1"/>
                </a:solidFill>
              </a:rPr>
              <a:t>кандидата </a:t>
            </a:r>
            <a:r>
              <a:rPr lang="ru-RU" sz="2400" b="1" dirty="0">
                <a:solidFill>
                  <a:schemeClr val="tx1"/>
                </a:solidFill>
              </a:rPr>
              <a:t>педагогических наук </a:t>
            </a:r>
            <a:r>
              <a:rPr lang="ru-RU" sz="2400" b="1" dirty="0" smtClean="0">
                <a:solidFill>
                  <a:schemeClr val="tx1"/>
                </a:solidFill>
              </a:rPr>
              <a:t>Романа </a:t>
            </a:r>
            <a:r>
              <a:rPr lang="ru-RU" sz="2400" b="1" dirty="0" err="1" smtClean="0">
                <a:solidFill>
                  <a:schemeClr val="tx1"/>
                </a:solidFill>
              </a:rPr>
              <a:t>Дощинского</a:t>
            </a:r>
            <a:r>
              <a:rPr lang="ru-RU" sz="2400" b="1" dirty="0">
                <a:solidFill>
                  <a:schemeClr val="tx1"/>
                </a:solidFill>
              </a:rPr>
              <a:t>:</a:t>
            </a:r>
            <a:endParaRPr lang="ru-RU" sz="2400" b="1" dirty="0" smtClean="0">
              <a:solidFill>
                <a:schemeClr val="tx1"/>
              </a:solidFill>
            </a:endParaRPr>
          </a:p>
          <a:p>
            <a:r>
              <a:rPr lang="ru-RU" sz="2400" dirty="0">
                <a:solidFill>
                  <a:schemeClr val="bg1"/>
                </a:solidFill>
              </a:rPr>
              <a:t>В первом случае мы изучаем </a:t>
            </a:r>
            <a:r>
              <a:rPr lang="ru-RU" sz="2400" dirty="0" smtClean="0">
                <a:solidFill>
                  <a:schemeClr val="bg1"/>
                </a:solidFill>
              </a:rPr>
              <a:t>язык, </a:t>
            </a:r>
            <a:r>
              <a:rPr lang="ru-RU" sz="2400" dirty="0">
                <a:solidFill>
                  <a:schemeClr val="bg1"/>
                </a:solidFill>
              </a:rPr>
              <a:t>как </a:t>
            </a:r>
            <a:r>
              <a:rPr lang="ru-RU" sz="2400" dirty="0" smtClean="0">
                <a:solidFill>
                  <a:schemeClr val="bg1"/>
                </a:solidFill>
              </a:rPr>
              <a:t>систему</a:t>
            </a:r>
            <a:r>
              <a:rPr lang="ru-RU" sz="2400" dirty="0">
                <a:solidFill>
                  <a:schemeClr val="bg1"/>
                </a:solidFill>
              </a:rPr>
              <a:t>.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Большое </a:t>
            </a:r>
            <a:r>
              <a:rPr lang="ru-RU" sz="2400" b="1" dirty="0">
                <a:solidFill>
                  <a:schemeClr val="bg1"/>
                </a:solidFill>
              </a:rPr>
              <a:t>внимание уделяем развитию речи, освоению орфографии и пунктуации</a:t>
            </a:r>
            <a:r>
              <a:rPr lang="ru-RU" sz="2400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Что </a:t>
            </a:r>
            <a:r>
              <a:rPr lang="ru-RU" sz="2400" dirty="0">
                <a:solidFill>
                  <a:schemeClr val="bg1"/>
                </a:solidFill>
              </a:rPr>
              <a:t>касается курса родного </a:t>
            </a:r>
            <a:r>
              <a:rPr lang="ru-RU" sz="2400" dirty="0" smtClean="0">
                <a:solidFill>
                  <a:schemeClr val="bg1"/>
                </a:solidFill>
              </a:rPr>
              <a:t>русского языка</a:t>
            </a:r>
            <a:r>
              <a:rPr lang="ru-RU" sz="2400" dirty="0">
                <a:solidFill>
                  <a:schemeClr val="bg1"/>
                </a:solidFill>
              </a:rPr>
              <a:t>, то он разбит на три </a:t>
            </a:r>
            <a:r>
              <a:rPr lang="ru-RU" sz="2400" dirty="0" smtClean="0">
                <a:solidFill>
                  <a:schemeClr val="bg1"/>
                </a:solidFill>
              </a:rPr>
              <a:t>блока: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- </a:t>
            </a:r>
            <a:r>
              <a:rPr lang="ru-RU" sz="2400" dirty="0" err="1" smtClean="0">
                <a:solidFill>
                  <a:schemeClr val="bg1"/>
                </a:solidFill>
              </a:rPr>
              <a:t>лингвокультурология</a:t>
            </a:r>
            <a:r>
              <a:rPr lang="ru-RU" sz="2400" dirty="0" smtClean="0">
                <a:solidFill>
                  <a:schemeClr val="bg1"/>
                </a:solidFill>
              </a:rPr>
              <a:t>;</a:t>
            </a:r>
          </a:p>
          <a:p>
            <a:pPr marL="342900" indent="-342900"/>
            <a:r>
              <a:rPr lang="ru-RU" sz="2400" dirty="0" smtClean="0">
                <a:solidFill>
                  <a:schemeClr val="bg1"/>
                </a:solidFill>
              </a:rPr>
              <a:t>- нормы речи;</a:t>
            </a:r>
          </a:p>
          <a:p>
            <a:pPr marL="342900" indent="-342900"/>
            <a:r>
              <a:rPr lang="ru-RU" sz="2400" dirty="0" smtClean="0">
                <a:solidFill>
                  <a:schemeClr val="bg1"/>
                </a:solidFill>
              </a:rPr>
              <a:t>- риторика</a:t>
            </a:r>
            <a:r>
              <a:rPr lang="ru-RU" sz="2400" dirty="0">
                <a:solidFill>
                  <a:schemeClr val="bg1"/>
                </a:solidFill>
              </a:rPr>
              <a:t>.</a:t>
            </a:r>
            <a:endParaRPr lang="ru-RU" sz="2400" b="1" dirty="0">
              <a:solidFill>
                <a:schemeClr val="bg1"/>
              </a:solidFill>
            </a:endParaRPr>
          </a:p>
          <a:p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4" name="Picture 2" descr="D:\Natalia\ЖОНКИНА ПИСАНИНА\картинки\школьное\Рисунок1ф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795084" y="4271211"/>
            <a:ext cx="3248527" cy="2586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583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496712"/>
            <a:ext cx="10006367" cy="1015999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лингвокультурология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8758" y="1828800"/>
            <a:ext cx="11586409" cy="41656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    Это </a:t>
            </a:r>
            <a:r>
              <a:rPr lang="ru-RU" sz="2800" dirty="0">
                <a:solidFill>
                  <a:schemeClr val="bg1"/>
                </a:solidFill>
              </a:rPr>
              <a:t>попытка соотнести </a:t>
            </a:r>
            <a:r>
              <a:rPr lang="ru-RU" sz="2800" b="1" dirty="0">
                <a:solidFill>
                  <a:schemeClr val="bg1"/>
                </a:solidFill>
              </a:rPr>
              <a:t>язык и культуру </a:t>
            </a:r>
            <a:r>
              <a:rPr lang="ru-RU" sz="2800" dirty="0">
                <a:solidFill>
                  <a:schemeClr val="bg1"/>
                </a:solidFill>
              </a:rPr>
              <a:t>- погрузиться в забытые слова (архаизмы и историзмы), "поиграть" с дополнительными оттенками, которые несут некоторые слова и выражения, отражающие мировоззрение русского человека. </a:t>
            </a:r>
            <a:endParaRPr lang="ru-RU" sz="2800" dirty="0" smtClean="0">
              <a:solidFill>
                <a:schemeClr val="bg1"/>
              </a:solidFill>
            </a:endParaRPr>
          </a:p>
          <a:p>
            <a:r>
              <a:rPr lang="ru-RU" sz="2800" dirty="0" smtClean="0">
                <a:solidFill>
                  <a:schemeClr val="bg1"/>
                </a:solidFill>
              </a:rPr>
              <a:t>    В </a:t>
            </a:r>
            <a:r>
              <a:rPr lang="ru-RU" sz="2800" dirty="0">
                <a:solidFill>
                  <a:schemeClr val="bg1"/>
                </a:solidFill>
              </a:rPr>
              <a:t>обычном курсе русского языка на это просто не хватает времени. Данный модуль позволит </a:t>
            </a:r>
            <a:r>
              <a:rPr lang="ru-RU" sz="2800" b="1" dirty="0">
                <a:solidFill>
                  <a:schemeClr val="bg1"/>
                </a:solidFill>
              </a:rPr>
              <a:t>пробудить мысли, эмоции ребенка </a:t>
            </a:r>
            <a:r>
              <a:rPr lang="ru-RU" sz="2800" dirty="0">
                <a:solidFill>
                  <a:schemeClr val="bg1"/>
                </a:solidFill>
              </a:rPr>
              <a:t>по поводу того, каким богатством он владеет - русским языком.</a:t>
            </a:r>
          </a:p>
        </p:txBody>
      </p:sp>
      <p:pic>
        <p:nvPicPr>
          <p:cNvPr id="4" name="Содержимое 3" descr="учебники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33547" y="42560"/>
            <a:ext cx="2273969" cy="20749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020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Slice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9759155-7935-4C61-A06C-C04380D1B1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276</TotalTime>
  <Words>779</Words>
  <Application>Microsoft Office PowerPoint</Application>
  <PresentationFormat>Произвольный</PresentationFormat>
  <Paragraphs>59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Сектор</vt:lpstr>
      <vt:lpstr>Организация обучения  родному русскому языку  в школе </vt:lpstr>
      <vt:lpstr>Слайд 2</vt:lpstr>
      <vt:lpstr>Понятие «родной язык» и его сущность </vt:lpstr>
      <vt:lpstr>Родное слово, является основой всякого умственного развития и всех знаний</vt:lpstr>
      <vt:lpstr>Цель обучения родному языку по мнению автора учебника Ольги макаровны Александровой</vt:lpstr>
      <vt:lpstr>Задачи курса родного языка</vt:lpstr>
      <vt:lpstr>Специфика курса «Родной русский язык»</vt:lpstr>
      <vt:lpstr>В чем же всё-таки разница, между русским и родным  языком?</vt:lpstr>
      <vt:lpstr>лингвокультурология</vt:lpstr>
      <vt:lpstr>нормы речи</vt:lpstr>
      <vt:lpstr>риторика</vt:lpstr>
      <vt:lpstr>Проблемы преподавания курса  «родной русский язык»</vt:lpstr>
      <vt:lpstr>Процесс оценивания </vt:lpstr>
      <vt:lpstr>Слайд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обучения  родному языку (русскому) в школе</dc:title>
  <dc:creator>Эльвира Б</dc:creator>
  <cp:lastModifiedBy>Петровы</cp:lastModifiedBy>
  <cp:revision>31</cp:revision>
  <dcterms:created xsi:type="dcterms:W3CDTF">2021-03-22T19:41:12Z</dcterms:created>
  <dcterms:modified xsi:type="dcterms:W3CDTF">2021-08-28T14:56:47Z</dcterms:modified>
</cp:coreProperties>
</file>