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64" r:id="rId9"/>
    <p:sldId id="270" r:id="rId10"/>
    <p:sldId id="271" r:id="rId11"/>
    <p:sldId id="272" r:id="rId12"/>
    <p:sldId id="273" r:id="rId13"/>
    <p:sldId id="274" r:id="rId14"/>
    <p:sldId id="275" r:id="rId15"/>
    <p:sldId id="282" r:id="rId16"/>
    <p:sldId id="276" r:id="rId17"/>
    <p:sldId id="279" r:id="rId18"/>
    <p:sldId id="277" r:id="rId19"/>
    <p:sldId id="278" r:id="rId20"/>
    <p:sldId id="280" r:id="rId21"/>
    <p:sldId id="281" r:id="rId22"/>
    <p:sldId id="283" r:id="rId23"/>
    <p:sldId id="266" r:id="rId24"/>
    <p:sldId id="26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5596" y="244783"/>
            <a:ext cx="7128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Муниципальное бюджетное  </a:t>
            </a:r>
          </a:p>
          <a:p>
            <a:pPr algn="ctr"/>
            <a:r>
              <a:rPr lang="ru-RU" dirty="0" smtClean="0"/>
              <a:t>учреждение дополнительного </a:t>
            </a:r>
            <a:r>
              <a:rPr lang="ru-RU" dirty="0"/>
              <a:t>образования 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Центра дополнительного образования детей» </a:t>
            </a:r>
            <a:r>
              <a:rPr lang="ru-RU" dirty="0" err="1"/>
              <a:t>пгт</a:t>
            </a:r>
            <a:r>
              <a:rPr lang="ru-RU" dirty="0"/>
              <a:t> Нижний Одес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589240"/>
            <a:ext cx="7776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Педагог дополнительного образования </a:t>
            </a:r>
          </a:p>
          <a:p>
            <a:r>
              <a:rPr lang="ru-RU" dirty="0"/>
              <a:t>х</a:t>
            </a:r>
            <a:r>
              <a:rPr lang="ru-RU" dirty="0" smtClean="0"/>
              <a:t>удожественной направленности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Семенова 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Татьяна Игоревна </a:t>
            </a:r>
          </a:p>
        </p:txBody>
      </p:sp>
      <p:pic>
        <p:nvPicPr>
          <p:cNvPr id="5122" name="Picture 2" descr="C:\Users\belalovy\Desktop\ПОСЛАНИЕ\фото\NIbGpYUnqN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837" y="1484784"/>
            <a:ext cx="3761669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179512" y="24928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ПЕДАГОГИЧЕСКОЕ ПОСЛАНИЕ ПРОФЕССИОНАЛЬНОМУ СООБЩЕСТВУ</a:t>
            </a:r>
            <a:b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16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belalovy\Desktop\ПОСЛАНИЕ\фото\20200928_163803(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1314"/>
            <a:ext cx="2304256" cy="3072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39552" y="3949252"/>
            <a:ext cx="3040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метод проблемных ситуаций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58875" y="5435932"/>
            <a:ext cx="1891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метод приучения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57068"/>
            <a:ext cx="3886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метод побуждения к сопереживанию</a:t>
            </a:r>
          </a:p>
        </p:txBody>
      </p:sp>
      <p:pic>
        <p:nvPicPr>
          <p:cNvPr id="9" name="Picture 3" descr="C:\Users\belalovy\Desktop\ПОСЛАНИЕ\фото\20201119_1852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4837"/>
            <a:ext cx="3060995" cy="4081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4" name="Picture 2" descr="C:\Users\Hp6\Desktop\ПОСЛАНИЕ\фото\20200924_1833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70" y="1192089"/>
            <a:ext cx="2664287" cy="1998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Hp6\Desktop\ПОСЛАНИЕ\фото\20201026_1547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030" y="3260013"/>
            <a:ext cx="2034226" cy="2712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696808" y="6113218"/>
            <a:ext cx="5171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метод </a:t>
            </a:r>
            <a:r>
              <a:rPr lang="ru-RU" dirty="0" smtClean="0"/>
              <a:t> творческого проектирования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842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5829" y="297522"/>
            <a:ext cx="536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</a:t>
            </a:r>
            <a:r>
              <a:rPr lang="ru-RU" b="1" dirty="0" smtClean="0"/>
              <a:t>етод </a:t>
            </a:r>
            <a:r>
              <a:rPr lang="ru-RU" b="1" dirty="0"/>
              <a:t>коллективных и индивидуально-групповых работ</a:t>
            </a:r>
            <a:endParaRPr lang="ru-RU" dirty="0"/>
          </a:p>
        </p:txBody>
      </p:sp>
      <p:pic>
        <p:nvPicPr>
          <p:cNvPr id="4" name="Picture 2" descr="C:\Users\belalovy\Desktop\ПОСЛАНИЕ\фото\ljhEHgC8SP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" t="22476" b="19070"/>
          <a:stretch/>
        </p:blipFill>
        <p:spPr bwMode="auto">
          <a:xfrm>
            <a:off x="5966829" y="612140"/>
            <a:ext cx="2633923" cy="2826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C:\Users\belalovy\Desktop\ПОСЛАНИЕ\фото\20201008_1506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43853"/>
            <a:ext cx="3342133" cy="250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belalovy\Desktop\ПОСЛАНИЕ\фото\ThmbND7_jy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10642"/>
          <a:stretch/>
        </p:blipFill>
        <p:spPr bwMode="auto">
          <a:xfrm>
            <a:off x="5327576" y="3762075"/>
            <a:ext cx="3273176" cy="2259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1" name="Picture 5" descr="C:\Users\belalovy\Desktop\ПОСЛАНИЕ\фото\TlIVw3fZ1WQ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t="4815" r="13030"/>
          <a:stretch/>
        </p:blipFill>
        <p:spPr bwMode="auto">
          <a:xfrm>
            <a:off x="827584" y="3789040"/>
            <a:ext cx="4003007" cy="2671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59478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Информационные технологии</a:t>
            </a:r>
            <a:endParaRPr lang="ru-RU" dirty="0"/>
          </a:p>
        </p:txBody>
      </p:sp>
      <p:pic>
        <p:nvPicPr>
          <p:cNvPr id="5122" name="Picture 2" descr="C:\Users\Hp6\Desktop\ПОСЛАНИЕ\фото\20201008_185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5292080" cy="3969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Hp6\Desktop\ПОСЛАНИЕ\фото\20201105_1904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626" y="3447463"/>
            <a:ext cx="2427734" cy="3236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3481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Воспитательный потенциал бумаготворчества</a:t>
            </a:r>
            <a:endParaRPr lang="ru-RU" sz="3200" dirty="0"/>
          </a:p>
        </p:txBody>
      </p:sp>
      <p:pic>
        <p:nvPicPr>
          <p:cNvPr id="10244" name="Picture 4" descr="C:\Users\belalovy\Desktop\ПОСЛАНИЕ\фото\20201019_151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976" y="1412776"/>
            <a:ext cx="232225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5" name="Picture 5" descr="C:\Users\belalovy\Desktop\ПОСЛАНИЕ\фото\20201105_1839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4620513" cy="3465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755576" y="530120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Искусство бумаготворчества имеет терапевтические возможности для решения проблем эмоционального состояния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1399626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2400"/>
            <a:ext cx="5184576" cy="828328"/>
          </a:xfrm>
        </p:spPr>
        <p:txBody>
          <a:bodyPr>
            <a:normAutofit/>
          </a:bodyPr>
          <a:lstStyle/>
          <a:p>
            <a:r>
              <a:rPr lang="ru-RU" dirty="0" smtClean="0"/>
              <a:t>восприятие</a:t>
            </a:r>
            <a:endParaRPr lang="ru-RU" dirty="0"/>
          </a:p>
        </p:txBody>
      </p:sp>
      <p:pic>
        <p:nvPicPr>
          <p:cNvPr id="11268" name="Picture 4" descr="C:\Users\belalovy\Desktop\ПОСЛАНИЕ\фото\IMG_58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88770"/>
            <a:ext cx="4968552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672"/>
            <a:ext cx="2746629" cy="3662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 descr="C:\Users\Hp6\Desktop\ПОСЛАНИЕ\фото\20201020_1719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1950681" cy="2600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20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belalovy\Desktop\ПОСЛАНИЕ\фото\20190910_11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32788"/>
            <a:ext cx="2808312" cy="499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elalovy\Desktop\ПОСЛАНИЕ\фото\4bL1sW2YlW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50765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518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20688"/>
            <a:ext cx="7788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Коммуникативные компетенции</a:t>
            </a:r>
            <a:endParaRPr lang="ru-RU" sz="2400" dirty="0"/>
          </a:p>
        </p:txBody>
      </p:sp>
      <p:pic>
        <p:nvPicPr>
          <p:cNvPr id="4" name="Picture 2" descr="C:\Users\belalovy\Desktop\ПОСЛАНИЕ\фото\ljhEHgC8SP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" t="22476" b="19070"/>
          <a:stretch/>
        </p:blipFill>
        <p:spPr bwMode="auto">
          <a:xfrm>
            <a:off x="3081762" y="2348880"/>
            <a:ext cx="2633923" cy="2826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belalovy\Desktop\ПОСЛАНИЕ\фото\ThmbND7_jy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10642"/>
          <a:stretch/>
        </p:blipFill>
        <p:spPr bwMode="auto">
          <a:xfrm>
            <a:off x="5508104" y="4149080"/>
            <a:ext cx="3273176" cy="2259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1" name="Picture 5" descr="C:\Users\belalovy\Desktop\ПОСЛАНИЕ\фото\TlIVw3fZ1WQ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t="4815" r="13030"/>
          <a:stretch/>
        </p:blipFill>
        <p:spPr bwMode="auto">
          <a:xfrm>
            <a:off x="395537" y="1628801"/>
            <a:ext cx="2940522" cy="1962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4884828" y="1444135"/>
            <a:ext cx="252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Умение договариваться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164214"/>
            <a:ext cx="253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Умение сопереживать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590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p6\Desktop\ПОСЛАНИЕ\фото\20201023_170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2706529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belalovy\Desktop\ПОСЛАНИЕ\фото\20201013_1835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885136" cy="366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elalovy\Desktop\ПОСЛАНИЕ\фото\20210120_1356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249" y="3356992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813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Социальная активность</a:t>
            </a:r>
            <a:endParaRPr lang="ru-RU" dirty="0"/>
          </a:p>
        </p:txBody>
      </p:sp>
      <p:pic>
        <p:nvPicPr>
          <p:cNvPr id="12290" name="Picture 2" descr="C:\Users\belalovy\Desktop\ПОСЛАНИЕ\фото\41WyfedyY5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2" name="Picture 4" descr="C:\Users\belalovy\Desktop\ПОСЛАНИЕ\фото\20210113_1543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64804"/>
            <a:ext cx="2808312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Hp6\Desktop\ПОСЛАНИЕ\фото\4bL1sW2YlW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13829"/>
            <a:ext cx="3491880" cy="2327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13971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Детские творческие конкурсы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628800"/>
            <a:ext cx="5004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«Безопасность глазами детей», «Радуга талантов», «Люблю тебя мой край родной» </a:t>
            </a:r>
          </a:p>
        </p:txBody>
      </p:sp>
      <p:pic>
        <p:nvPicPr>
          <p:cNvPr id="4" name="Picture 2" descr="C:\Users\Hp6\Desktop\ПОСЛАНИЕ\фото\20201127_1407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244827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532331"/>
            <a:ext cx="2952328" cy="401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85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764704"/>
            <a:ext cx="4752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Эстетическое воспитание - это целенаправленный процесс формирования творческой личности, способной воспринимать, чувствовать, оценивать прекрасное и создавать художественные </a:t>
            </a:r>
            <a:r>
              <a:rPr lang="ru-RU" sz="2800" dirty="0" smtClean="0"/>
              <a:t>ценности</a:t>
            </a:r>
          </a:p>
          <a:p>
            <a:r>
              <a:rPr lang="ru-RU" sz="2800" dirty="0" smtClean="0"/>
              <a:t>Лихачев Борис Тимофеевич</a:t>
            </a:r>
            <a:endParaRPr lang="ru-RU" sz="2800" dirty="0"/>
          </a:p>
        </p:txBody>
      </p:sp>
      <p:pic>
        <p:nvPicPr>
          <p:cNvPr id="1026" name="Picture 2" descr="https://fs00.infourok.ru/images/doc/43/54382/hello_html_m2904be2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7" t="6784" r="62233" b="46608"/>
          <a:stretch/>
        </p:blipFill>
        <p:spPr bwMode="auto">
          <a:xfrm>
            <a:off x="5357727" y="764704"/>
            <a:ext cx="3057064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804445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«Декоративно-прикладное искусство  - это средство эстетического воспитания».</a:t>
            </a:r>
          </a:p>
        </p:txBody>
      </p:sp>
    </p:spTree>
    <p:extLst>
      <p:ext uri="{BB962C8B-B14F-4D97-AF65-F5344CB8AC3E}">
        <p14:creationId xmlns:p14="http://schemas.microsoft.com/office/powerpoint/2010/main" val="1809955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2448272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56992"/>
            <a:ext cx="4824536" cy="29416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88640"/>
            <a:ext cx="4932040" cy="288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40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Умение </a:t>
            </a:r>
            <a:r>
              <a:rPr lang="ru-RU" dirty="0" err="1" smtClean="0"/>
              <a:t>самооценивать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2084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Критерии </a:t>
            </a:r>
            <a:endParaRPr lang="ru-RU" dirty="0" smtClean="0"/>
          </a:p>
          <a:p>
            <a:r>
              <a:rPr lang="ru-RU" dirty="0" smtClean="0"/>
              <a:t>оценивания </a:t>
            </a:r>
            <a:r>
              <a:rPr lang="ru-RU" dirty="0"/>
              <a:t>художественного продукта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Оригинальность</a:t>
            </a:r>
            <a:endParaRPr lang="ru-RU" dirty="0"/>
          </a:p>
          <a:p>
            <a:r>
              <a:rPr lang="ru-RU" dirty="0" smtClean="0"/>
              <a:t>Художественные </a:t>
            </a:r>
            <a:r>
              <a:rPr lang="ru-RU" dirty="0"/>
              <a:t>качества  </a:t>
            </a:r>
            <a:r>
              <a:rPr lang="ru-RU" dirty="0" smtClean="0"/>
              <a:t>изделия </a:t>
            </a:r>
            <a:endParaRPr lang="ru-RU" dirty="0"/>
          </a:p>
          <a:p>
            <a:r>
              <a:rPr lang="ru-RU" dirty="0" smtClean="0"/>
              <a:t>Аккуратность</a:t>
            </a:r>
            <a:endParaRPr lang="ru-RU" dirty="0"/>
          </a:p>
          <a:p>
            <a:r>
              <a:rPr lang="ru-RU" dirty="0" smtClean="0"/>
              <a:t>Цветовое </a:t>
            </a:r>
            <a:r>
              <a:rPr lang="ru-RU" dirty="0"/>
              <a:t>решение</a:t>
            </a:r>
          </a:p>
          <a:p>
            <a:r>
              <a:rPr lang="ru-RU" dirty="0" smtClean="0"/>
              <a:t>Самостоятельность</a:t>
            </a:r>
            <a:endParaRPr lang="ru-RU" dirty="0"/>
          </a:p>
          <a:p>
            <a:r>
              <a:rPr lang="ru-RU" dirty="0" smtClean="0"/>
              <a:t>Творчество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432903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Критерий  проектной деятельности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Что </a:t>
            </a:r>
            <a:r>
              <a:rPr lang="ru-RU" dirty="0"/>
              <a:t>нового узнал?</a:t>
            </a:r>
          </a:p>
          <a:p>
            <a:r>
              <a:rPr lang="ru-RU" dirty="0" smtClean="0"/>
              <a:t>Что </a:t>
            </a:r>
            <a:r>
              <a:rPr lang="ru-RU" dirty="0"/>
              <a:t>научился делать?</a:t>
            </a:r>
          </a:p>
          <a:p>
            <a:r>
              <a:rPr lang="ru-RU" dirty="0" smtClean="0"/>
              <a:t>Определить </a:t>
            </a:r>
            <a:r>
              <a:rPr lang="ru-RU" dirty="0"/>
              <a:t>степень своей активности.</a:t>
            </a:r>
          </a:p>
          <a:p>
            <a:r>
              <a:rPr lang="ru-RU" dirty="0" smtClean="0"/>
              <a:t>Определить</a:t>
            </a:r>
            <a:r>
              <a:rPr lang="ru-RU" dirty="0"/>
              <a:t>, что удалось</a:t>
            </a:r>
          </a:p>
          <a:p>
            <a:r>
              <a:rPr lang="ru-RU" dirty="0"/>
              <a:t> </a:t>
            </a:r>
          </a:p>
        </p:txBody>
      </p:sp>
      <p:pic>
        <p:nvPicPr>
          <p:cNvPr id="5" name="Picture 4" descr="C:\Users\belalovy\Desktop\ПОСЛАНИЕ\фото\2wH5EDo5K4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469" y="1484784"/>
            <a:ext cx="4169035" cy="233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688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Мои достижения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139">
            <a:off x="5662165" y="1978214"/>
            <a:ext cx="4059238" cy="287303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6246">
            <a:off x="463399" y="1771752"/>
            <a:ext cx="3221566" cy="45720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079" y="1441555"/>
            <a:ext cx="3456384" cy="5301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6891">
            <a:off x="5771603" y="3974592"/>
            <a:ext cx="2967791" cy="42548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3198">
            <a:off x="635409" y="4049665"/>
            <a:ext cx="371869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3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Мое профессиональное кредо</a:t>
            </a:r>
            <a:endParaRPr lang="ru-RU" dirty="0"/>
          </a:p>
        </p:txBody>
      </p:sp>
      <p:pic>
        <p:nvPicPr>
          <p:cNvPr id="2050" name="Picture 2" descr="C:\Users\belalovy\Desktop\ПОСЛАНИЕ\фото\20190910_11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32789"/>
            <a:ext cx="194421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 descr="C:\Users\belalovy\Desktop\ПОСЛАНИЕ\фото\4bL1sW2YlW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0" y="1532789"/>
            <a:ext cx="4824536" cy="3216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54106" y="4941168"/>
            <a:ext cx="77182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Воспринимать</a:t>
            </a: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Чувствовать. </a:t>
            </a:r>
            <a:endParaRPr lang="ru-RU" sz="2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Оценивать </a:t>
            </a:r>
          </a:p>
          <a:p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оздавать </a:t>
            </a: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прекрасное своими руками</a:t>
            </a:r>
          </a:p>
        </p:txBody>
      </p:sp>
    </p:spTree>
    <p:extLst>
      <p:ext uri="{BB962C8B-B14F-4D97-AF65-F5344CB8AC3E}">
        <p14:creationId xmlns:p14="http://schemas.microsoft.com/office/powerpoint/2010/main" val="4740593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6\Desktop\ПОСЛАНИЕ\фото\20201118_170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5952661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C:\Users\belalovy\Desktop\ПОСЛАНИЕ\фото\7UrkIcXRqG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2548533" cy="4540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8872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pic>
        <p:nvPicPr>
          <p:cNvPr id="2050" name="Picture 2" descr="https://ves-vesti.ru/wp-content/uploads/2019/08/imagesParsTXT/image_avr0301_41522/2983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44" y="1700808"/>
            <a:ext cx="7525999" cy="2616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 descr="https://xn--45-kmc.xn--80aafey1amqq.xn--d1acj3b/images/events/cover/18163f6ce858dba01b1df21e36255b62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75" y="3573016"/>
            <a:ext cx="4167203" cy="277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106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Воспитательный потенциал </a:t>
            </a:r>
            <a:br>
              <a:rPr lang="ru-RU" dirty="0" smtClean="0"/>
            </a:br>
            <a:r>
              <a:rPr lang="ru-RU" dirty="0" smtClean="0"/>
              <a:t>художественного бумаготворчества</a:t>
            </a:r>
            <a:endParaRPr lang="ru-RU" dirty="0"/>
          </a:p>
        </p:txBody>
      </p:sp>
      <p:pic>
        <p:nvPicPr>
          <p:cNvPr id="3074" name="Picture 2" descr="C:\Users\belalovy\Desktop\ПОСЛАНИЕ\фото\20200716_1102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5" b="14336"/>
          <a:stretch/>
        </p:blipFill>
        <p:spPr bwMode="auto">
          <a:xfrm>
            <a:off x="676253" y="1491734"/>
            <a:ext cx="3744416" cy="3740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420844" y="3822062"/>
            <a:ext cx="4347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эмоционально-целостное отношение 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 rot="19760367">
            <a:off x="4193721" y="2135430"/>
            <a:ext cx="49309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развития </a:t>
            </a:r>
            <a:r>
              <a:rPr lang="ru-RU" sz="2400" dirty="0"/>
              <a:t>эстетических познаний </a:t>
            </a:r>
          </a:p>
        </p:txBody>
      </p:sp>
      <p:sp>
        <p:nvSpPr>
          <p:cNvPr id="6" name="Прямоугольник 5"/>
          <p:cNvSpPr/>
          <p:nvPr/>
        </p:nvSpPr>
        <p:spPr>
          <a:xfrm rot="1079929">
            <a:off x="3635896" y="5646086"/>
            <a:ext cx="4792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развитие художественного </a:t>
            </a:r>
            <a:r>
              <a:rPr lang="ru-RU" sz="2400" dirty="0"/>
              <a:t>вкуса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8139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7.pngwing.com/pngs/373/770/png-transparent-measuring-scales-justice-balans-lawyer-icon-monochrome-measuring-scales-silhouet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0" y="692696"/>
            <a:ext cx="8495735" cy="54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67544" y="1624857"/>
            <a:ext cx="3528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Программа  дополнительного образования  декоративного искусства</a:t>
            </a:r>
          </a:p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МЕТОДИКА</a:t>
            </a:r>
          </a:p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Развитие творческой личности</a:t>
            </a:r>
          </a:p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" name="Picture 2" descr="https://image.freepik.com/free-vector/girl-teacher-pondered-against-the-background-of-a-school-board-vector-illustration_1012-3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15" y="414908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692696"/>
            <a:ext cx="123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7420" y="2637021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Программа  дополнительного образования  декоративного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искусства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МЕТОДИКА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Развитие стандартных художественных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умений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«делай как  Я»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14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ovosport.ucoz.ru/foto/docs/obraz.stand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38967" cy="534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091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804" y="30912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Педагог </a:t>
            </a:r>
            <a:br>
              <a:rPr lang="ru-RU" dirty="0" smtClean="0"/>
            </a:br>
            <a:r>
              <a:rPr lang="ru-RU" dirty="0" smtClean="0"/>
              <a:t>дополнительного образования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9615993">
            <a:off x="527374" y="2121811"/>
            <a:ext cx="2870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Традиции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9230463">
            <a:off x="4871457" y="4733201"/>
            <a:ext cx="2784921" cy="58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Инновации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belalovy\Desktop\ПОСЛАНИЕ\фото\20200718_1250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83441">
            <a:off x="1744683" y="2388150"/>
            <a:ext cx="4536138" cy="2551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10404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922114"/>
          </a:xfrm>
        </p:spPr>
        <p:txBody>
          <a:bodyPr/>
          <a:lstStyle/>
          <a:p>
            <a:r>
              <a:rPr lang="ru-RU" dirty="0" smtClean="0"/>
              <a:t>Бумаготворчество</a:t>
            </a:r>
            <a:endParaRPr lang="ru-RU" dirty="0"/>
          </a:p>
        </p:txBody>
      </p:sp>
      <p:pic>
        <p:nvPicPr>
          <p:cNvPr id="1030" name="Picture 6" descr="C:\Users\belalovy\Desktop\ПОСЛАНИЕ\фото\ln_8c4o0uX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5260269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5" descr="C:\Users\belalovy\Desktop\ПОСЛАНИЕ\фото\ofhUR_Llzf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82164"/>
            <a:ext cx="5429350" cy="3047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16477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Активные методы обучения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8652" y="1484784"/>
            <a:ext cx="2790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метод </a:t>
            </a:r>
            <a:endParaRPr lang="ru-RU" b="1" dirty="0" smtClean="0"/>
          </a:p>
          <a:p>
            <a:r>
              <a:rPr lang="ru-RU" b="1" dirty="0" smtClean="0"/>
              <a:t>эмоционально-образной драматургии </a:t>
            </a:r>
            <a:endParaRPr lang="ru-RU" dirty="0"/>
          </a:p>
        </p:txBody>
      </p:sp>
      <p:pic>
        <p:nvPicPr>
          <p:cNvPr id="7170" name="Picture 2" descr="C:\Users\belalovy\Desktop\ПОСЛАНИЕ\фото\20210125_1626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4028959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belalovy\Desktop\ПОСЛАНИЕ\фото\_a8Y7vEHex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17032"/>
            <a:ext cx="4916535" cy="2759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938766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301</TotalTime>
  <Words>198</Words>
  <Application>Microsoft Office PowerPoint</Application>
  <PresentationFormat>Экран (4:3)</PresentationFormat>
  <Paragraphs>70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Constantia</vt:lpstr>
      <vt:lpstr>Wingdings 2</vt:lpstr>
      <vt:lpstr>Бумажная</vt:lpstr>
      <vt:lpstr>Презентация PowerPoint</vt:lpstr>
      <vt:lpstr>Презентация PowerPoint</vt:lpstr>
      <vt:lpstr>Проблемы</vt:lpstr>
      <vt:lpstr>Воспитательный потенциал  художественного бумаготворчества</vt:lpstr>
      <vt:lpstr>Презентация PowerPoint</vt:lpstr>
      <vt:lpstr>Презентация PowerPoint</vt:lpstr>
      <vt:lpstr>Педагог  дополнительного образования</vt:lpstr>
      <vt:lpstr>Бумаготворчество</vt:lpstr>
      <vt:lpstr>Активные методы обучения</vt:lpstr>
      <vt:lpstr>Презентация PowerPoint</vt:lpstr>
      <vt:lpstr>Презентация PowerPoint</vt:lpstr>
      <vt:lpstr>Информационные технологии</vt:lpstr>
      <vt:lpstr>Воспитательный потенциал бумаготворчества</vt:lpstr>
      <vt:lpstr>восприятие</vt:lpstr>
      <vt:lpstr>Презентация PowerPoint</vt:lpstr>
      <vt:lpstr>Презентация PowerPoint</vt:lpstr>
      <vt:lpstr>Презентация PowerPoint</vt:lpstr>
      <vt:lpstr>Социальная активность</vt:lpstr>
      <vt:lpstr>Детские творческие конкурсы</vt:lpstr>
      <vt:lpstr>Родители</vt:lpstr>
      <vt:lpstr>Умение самооценивать</vt:lpstr>
      <vt:lpstr>                Мои достижения</vt:lpstr>
      <vt:lpstr>Мое профессиональное кредо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ПЕДАГОГИЧЕСКОЕ ПОСЛАНИЕ ПРОФЕССИОНАЛЬНОМУ СООБЩЕСТВУ</dc:title>
  <dc:creator>belalovy</dc:creator>
  <cp:lastModifiedBy>Александр</cp:lastModifiedBy>
  <cp:revision>27</cp:revision>
  <dcterms:created xsi:type="dcterms:W3CDTF">2021-01-25T18:07:36Z</dcterms:created>
  <dcterms:modified xsi:type="dcterms:W3CDTF">2021-02-01T21:53:30Z</dcterms:modified>
</cp:coreProperties>
</file>