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9" r:id="rId3"/>
    <p:sldId id="273" r:id="rId4"/>
    <p:sldId id="258" r:id="rId5"/>
    <p:sldId id="261" r:id="rId6"/>
    <p:sldId id="262" r:id="rId7"/>
    <p:sldId id="272" r:id="rId8"/>
    <p:sldId id="263" r:id="rId9"/>
    <p:sldId id="282" r:id="rId10"/>
    <p:sldId id="283" r:id="rId11"/>
    <p:sldId id="279" r:id="rId12"/>
    <p:sldId id="281" r:id="rId13"/>
    <p:sldId id="265" r:id="rId14"/>
    <p:sldId id="268" r:id="rId15"/>
    <p:sldId id="275" r:id="rId16"/>
    <p:sldId id="269" r:id="rId17"/>
    <p:sldId id="277" r:id="rId18"/>
    <p:sldId id="264" r:id="rId19"/>
    <p:sldId id="260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FF99"/>
    <a:srgbClr val="33CCFF"/>
    <a:srgbClr val="FFFF66"/>
    <a:srgbClr val="D4ECAA"/>
    <a:srgbClr val="D0EAA0"/>
    <a:srgbClr val="FFFF99"/>
    <a:srgbClr val="D87EC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1" autoAdjust="0"/>
    <p:restoredTop sz="90373" autoAdjust="0"/>
  </p:normalViewPr>
  <p:slideViewPr>
    <p:cSldViewPr snapToGrid="0">
      <p:cViewPr>
        <p:scale>
          <a:sx n="80" d="100"/>
          <a:sy n="80" d="100"/>
        </p:scale>
        <p:origin x="-744" y="-3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0EB79A-3BE1-4384-86CB-02E19F17A00C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0FF340-865F-40EC-A3C2-452F5002332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4877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609601"/>
            <a:ext cx="103632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4953000"/>
            <a:ext cx="85344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1371601"/>
            <a:ext cx="103632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068763"/>
            <a:ext cx="103632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59944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261100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728971" y="3924300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487680" y="1600200"/>
            <a:ext cx="5388864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5386917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7601" y="1600200"/>
            <a:ext cx="5389033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12848"/>
            <a:ext cx="5388864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6230112" y="2212849"/>
            <a:ext cx="5388864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8850" y="273051"/>
            <a:ext cx="66611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876117" y="2438401"/>
            <a:ext cx="4011084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010835" y="1143000"/>
            <a:ext cx="8072965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39435" y="5810250"/>
            <a:ext cx="7615765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84463" y="6356351"/>
            <a:ext cx="2781300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8478276-F7D4-4D31-AD85-EF8C4F9DCF6D}" type="datetimeFigureOut">
              <a:rPr lang="ru-RU" smtClean="0"/>
              <a:pPr/>
              <a:t>02.12.2021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78887" y="6356351"/>
            <a:ext cx="3797300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91038" y="6356351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521EA77-584D-4221-A2E7-F9145C93E82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11277014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758826" y="6499384"/>
            <a:ext cx="113029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248" y="865751"/>
            <a:ext cx="9144000" cy="3568148"/>
          </a:xfrm>
        </p:spPr>
        <p:txBody>
          <a:bodyPr>
            <a:noAutofit/>
          </a:bodyPr>
          <a:lstStyle/>
          <a:p>
            <a: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Проект по теме: </a:t>
            </a:r>
            <a:b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«Круг чтения учащихся </a:t>
            </a:r>
            <a: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читателей</a:t>
            </a:r>
            <a: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школьной библиотеки»</a:t>
            </a:r>
            <a:endParaRPr lang="ru-RU" sz="6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298868"/>
            <a:ext cx="10515600" cy="2498708"/>
          </a:xfrm>
        </p:spPr>
        <p:txBody>
          <a:bodyPr>
            <a:normAutofit fontScale="47500" lnSpcReduction="20000"/>
          </a:bodyPr>
          <a:lstStyle/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Методическая разработка из опыта работы Педагога-Библиотекаря</a:t>
            </a:r>
          </a:p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Дементьева Татьяна Геннадьевна стаж: 34 года.</a:t>
            </a:r>
          </a:p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МБОО «Заводская средняя общеобразовательная школа»</a:t>
            </a:r>
          </a:p>
          <a:p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Республика Бурятия. </a:t>
            </a:r>
            <a:r>
              <a:rPr lang="ru-RU" sz="3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Тарбагатайский</a:t>
            </a:r>
            <a:r>
              <a:rPr lang="ru-RU" sz="3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район. пос.Николаевский тел.89243542519</a:t>
            </a:r>
          </a:p>
          <a:p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300" b="1" dirty="0" err="1" smtClean="0">
                <a:latin typeface="Times New Roman" pitchFamily="18" charset="0"/>
                <a:cs typeface="Times New Roman" pitchFamily="18" charset="0"/>
              </a:rPr>
              <a:t>tanya.dementevd</a:t>
            </a:r>
            <a:r>
              <a:rPr lang="ru-RU" sz="33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300" b="1" dirty="0" smtClean="0">
                <a:latin typeface="Times New Roman" pitchFamily="18" charset="0"/>
                <a:cs typeface="Times New Roman" pitchFamily="18" charset="0"/>
              </a:rPr>
              <a:t>56</a:t>
            </a:r>
            <a:r>
              <a:rPr lang="en-US" sz="3300" b="1" dirty="0" smtClean="0">
                <a:latin typeface="Times New Roman" pitchFamily="18" charset="0"/>
                <a:cs typeface="Times New Roman" pitchFamily="18" charset="0"/>
              </a:rPr>
              <a:t>@ inbox</a:t>
            </a:r>
            <a:r>
              <a:rPr lang="en-US" dirty="0" smtClean="0"/>
              <a:t>. </a:t>
            </a:r>
            <a:endParaRPr lang="ru-RU" dirty="0" smtClean="0"/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                                                 </a:t>
            </a:r>
          </a:p>
          <a:p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360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74229" y="0"/>
            <a:ext cx="6117771" cy="685799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11200" y="692271"/>
            <a:ext cx="7081520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300" dirty="0"/>
          </a:p>
          <a:p>
            <a:pPr marL="514350" indent="-514350">
              <a:buAutoNum type="arabicPeriod"/>
            </a:pPr>
            <a:r>
              <a:rPr lang="ru-RU" sz="3000" dirty="0" smtClean="0"/>
              <a:t> </a:t>
            </a:r>
            <a:r>
              <a:rPr lang="ru-RU" sz="2400" dirty="0" smtClean="0"/>
              <a:t>Что такое книга?</a:t>
            </a:r>
          </a:p>
          <a:p>
            <a:pPr marL="514350" indent="-514350">
              <a:buAutoNum type="arabicPeriod"/>
            </a:pPr>
            <a:r>
              <a:rPr lang="ru-RU" sz="2400" dirty="0" smtClean="0"/>
              <a:t> Актуальность темы</a:t>
            </a:r>
          </a:p>
          <a:p>
            <a:pPr marL="514350" indent="-514350">
              <a:buAutoNum type="arabicPeriod"/>
            </a:pPr>
            <a:r>
              <a:rPr lang="ru-RU" sz="2400" dirty="0" smtClean="0"/>
              <a:t> Задачи, которые мы должны   решить</a:t>
            </a:r>
          </a:p>
          <a:p>
            <a:pPr marL="514350" indent="-514350">
              <a:buAutoNum type="arabicPeriod"/>
            </a:pPr>
            <a:r>
              <a:rPr lang="ru-RU" sz="2400" dirty="0"/>
              <a:t> </a:t>
            </a:r>
            <a:r>
              <a:rPr lang="ru-RU" sz="2400" dirty="0" smtClean="0"/>
              <a:t>Цель работы</a:t>
            </a:r>
          </a:p>
          <a:p>
            <a:pPr marL="514350" indent="-514350">
              <a:buAutoNum type="arabicPeriod"/>
            </a:pPr>
            <a:r>
              <a:rPr lang="ru-RU" sz="2400" dirty="0"/>
              <a:t> </a:t>
            </a:r>
            <a:r>
              <a:rPr lang="ru-RU" sz="2400" dirty="0" smtClean="0"/>
              <a:t>Методы исследования</a:t>
            </a:r>
          </a:p>
          <a:p>
            <a:pPr marL="514350" indent="-514350">
              <a:buAutoNum type="arabicPeriod"/>
            </a:pPr>
            <a:r>
              <a:rPr lang="ru-RU" sz="2400" dirty="0"/>
              <a:t> </a:t>
            </a:r>
            <a:r>
              <a:rPr lang="ru-RU" sz="2400" dirty="0" smtClean="0"/>
              <a:t>Исследование:</a:t>
            </a:r>
          </a:p>
          <a:p>
            <a:r>
              <a:rPr lang="ru-RU" sz="2400" dirty="0" smtClean="0"/>
              <a:t>      а</a:t>
            </a:r>
            <a:r>
              <a:rPr lang="ru-RU" sz="2400" dirty="0"/>
              <a:t>) </a:t>
            </a:r>
            <a:r>
              <a:rPr lang="ru-RU" sz="2400" dirty="0" smtClean="0"/>
              <a:t>наша </a:t>
            </a:r>
            <a:r>
              <a:rPr lang="ru-RU" sz="2400" dirty="0"/>
              <a:t>работа</a:t>
            </a:r>
          </a:p>
          <a:p>
            <a:r>
              <a:rPr lang="ru-RU" sz="2400" dirty="0"/>
              <a:t>      б) </a:t>
            </a:r>
            <a:r>
              <a:rPr lang="ru-RU" sz="2400" dirty="0" smtClean="0"/>
              <a:t>результаты </a:t>
            </a:r>
            <a:r>
              <a:rPr lang="ru-RU" sz="2400" dirty="0"/>
              <a:t>исследования</a:t>
            </a:r>
          </a:p>
          <a:p>
            <a:r>
              <a:rPr lang="ru-RU" sz="2400" dirty="0" smtClean="0"/>
              <a:t>      </a:t>
            </a:r>
            <a:r>
              <a:rPr lang="ru-RU" sz="2400" dirty="0"/>
              <a:t>в</a:t>
            </a:r>
            <a:r>
              <a:rPr lang="ru-RU" sz="2400" dirty="0" smtClean="0"/>
              <a:t>) вывод</a:t>
            </a:r>
            <a:endParaRPr lang="ru-RU" sz="2400" dirty="0"/>
          </a:p>
          <a:p>
            <a:r>
              <a:rPr lang="ru-RU" sz="2400" dirty="0"/>
              <a:t>      </a:t>
            </a:r>
            <a:r>
              <a:rPr lang="ru-RU" sz="2400" dirty="0" smtClean="0"/>
              <a:t>г) причины</a:t>
            </a:r>
            <a:endParaRPr lang="ru-RU" sz="2400" dirty="0"/>
          </a:p>
          <a:p>
            <a:r>
              <a:rPr lang="ru-RU" sz="2400" dirty="0"/>
              <a:t> </a:t>
            </a:r>
            <a:r>
              <a:rPr lang="ru-RU" sz="2400" dirty="0" smtClean="0"/>
              <a:t>7.    Список литературы</a:t>
            </a:r>
          </a:p>
          <a:p>
            <a:r>
              <a:rPr lang="ru-RU" sz="2400" dirty="0" smtClean="0"/>
              <a:t> 8.    </a:t>
            </a:r>
            <a:r>
              <a:rPr lang="ru-RU" sz="2400" dirty="0"/>
              <a:t>Наши способы решения </a:t>
            </a:r>
            <a:r>
              <a:rPr lang="ru-RU" sz="2400" dirty="0" smtClean="0"/>
              <a:t>проблемы</a:t>
            </a:r>
          </a:p>
          <a:p>
            <a:r>
              <a:rPr lang="ru-RU" sz="2400" dirty="0" smtClean="0"/>
              <a:t> 9.    </a:t>
            </a:r>
            <a:r>
              <a:rPr lang="ru-RU" sz="2400" dirty="0"/>
              <a:t>Итог проделанной </a:t>
            </a:r>
            <a:r>
              <a:rPr lang="ru-RU" sz="2400" dirty="0" smtClean="0"/>
              <a:t>работы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58240" y="284480"/>
            <a:ext cx="903224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500" dirty="0" smtClean="0"/>
              <a:t>План работы:</a:t>
            </a:r>
            <a:endParaRPr lang="ru-RU" sz="4500" dirty="0"/>
          </a:p>
        </p:txBody>
      </p:sp>
    </p:spTree>
    <p:extLst>
      <p:ext uri="{BB962C8B-B14F-4D97-AF65-F5344CB8AC3E}">
        <p14:creationId xmlns="" xmlns:p14="http://schemas.microsoft.com/office/powerpoint/2010/main" val="269577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6119" y="2400299"/>
            <a:ext cx="5374278" cy="395314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3529" y="383722"/>
            <a:ext cx="8792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Что такое книга?</a:t>
            </a:r>
            <a:endParaRPr lang="ru-RU" sz="4800" dirty="0"/>
          </a:p>
        </p:txBody>
      </p:sp>
      <p:sp>
        <p:nvSpPr>
          <p:cNvPr id="6" name="TextBox 5"/>
          <p:cNvSpPr txBox="1"/>
          <p:nvPr/>
        </p:nvSpPr>
        <p:spPr>
          <a:xfrm>
            <a:off x="473529" y="1281793"/>
            <a:ext cx="932361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dirty="0" smtClean="0"/>
              <a:t>Вообще, книга- это вид печатной продукции, листы бумаги, имеющие общий твердый переплет. Но мы подразумеваем не просто какой-то скомпонованный материал, а книгу  как источник художественной литературы. Ни учебник, ни энциклопедию, ни чей-то ежедневник, а произведения, написанные различными авторами.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08756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835" y="1384419"/>
            <a:ext cx="4814614" cy="4336992"/>
          </a:xfrm>
          <a:prstGeom prst="rect">
            <a:avLst/>
          </a:prstGeo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592508" y="230735"/>
            <a:ext cx="10972800" cy="882353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 темы:</a:t>
            </a:r>
            <a:endParaRPr lang="ru-RU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885660" y="1264777"/>
            <a:ext cx="5737331" cy="5212935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Все мы знаем, что книги приносят огромную пользу. Но, к сожалению, большинство современных школьников все меньше и меньше берут их в руки. В результате своего исследования мы хотели бы узнать, почему так происходит и найти книги, интересные учащимся нашей школы.</a:t>
            </a:r>
          </a:p>
          <a:p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3917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562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08867" y="389851"/>
            <a:ext cx="777752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 проекта: </a:t>
            </a:r>
            <a:endParaRPr lang="ru-RU" sz="7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62646" y="1796039"/>
            <a:ext cx="9623799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1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. Проанализировать отношение учеников к чтению художественной литературы.</a:t>
            </a:r>
            <a:endParaRPr lang="ru-RU" sz="2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2. Определить перечень художественных произведений, которые интересны моим сверстникам.</a:t>
            </a:r>
            <a:endParaRPr lang="ru-RU" sz="2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3. Составить перечень «Любимых книг школьников».</a:t>
            </a:r>
            <a:endParaRPr lang="ru-RU" sz="2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4. Провести анкетирование.</a:t>
            </a:r>
            <a:endParaRPr lang="ru-RU" sz="2800" dirty="0">
              <a:latin typeface="Times New Roman"/>
              <a:ea typeface="Times New Roman"/>
            </a:endParaRPr>
          </a:p>
          <a:p>
            <a:pPr algn="just"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5. Представить полученную информацию в виде презентации</a:t>
            </a:r>
            <a:endParaRPr lang="ru-RU" sz="2800" dirty="0">
              <a:latin typeface="Times New Roman"/>
              <a:ea typeface="Times New Roman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388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6960" y="86360"/>
            <a:ext cx="550221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 работы: </a:t>
            </a:r>
            <a:endParaRPr lang="ru-RU" sz="7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76960" y="1537922"/>
            <a:ext cx="4734180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3600" b="1" i="1" dirty="0">
                <a:solidFill>
                  <a:srgbClr val="000000"/>
                </a:solidFill>
                <a:latin typeface="Times New Roman"/>
                <a:ea typeface="Times New Roman"/>
              </a:rPr>
              <a:t>выявить круг читательских интересов моих </a:t>
            </a:r>
            <a:r>
              <a:rPr lang="ru-RU" sz="3600" b="1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читателей, </a:t>
            </a:r>
            <a:r>
              <a:rPr lang="ru-RU" sz="3600" b="1" i="1" dirty="0">
                <a:solidFill>
                  <a:srgbClr val="000000"/>
                </a:solidFill>
                <a:latin typeface="Times New Roman"/>
                <a:ea typeface="Times New Roman"/>
              </a:rPr>
              <a:t>составить читательское досье школьников.</a:t>
            </a:r>
            <a:endParaRPr lang="ru-RU" sz="3600" b="1" i="1" dirty="0">
              <a:latin typeface="Times New Roman"/>
              <a:ea typeface="Times New Roman"/>
            </a:endParaRPr>
          </a:p>
          <a:p>
            <a:pPr indent="457200"/>
            <a:endParaRPr lang="ru-RU" sz="3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172" y="1348400"/>
            <a:ext cx="4453449" cy="44534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8054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blic\Pictures\Sample Pictures\Книг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025" y="1926840"/>
            <a:ext cx="10515600" cy="4351338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Анкетирование</a:t>
            </a:r>
          </a:p>
          <a:p>
            <a:r>
              <a:rPr lang="ru-RU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Анализ результатов</a:t>
            </a:r>
            <a:endParaRPr lang="ru-RU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919" y="376016"/>
            <a:ext cx="10118221" cy="1809420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Методы исследования</a:t>
            </a:r>
            <a:r>
              <a:rPr lang="en-US" sz="6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u-RU" sz="6000" dirty="0" smtClean="0">
                <a:solidFill>
                  <a:schemeClr val="bg1"/>
                </a:solidFill>
              </a:rPr>
              <a:t/>
            </a:r>
            <a:br>
              <a:rPr lang="ru-RU" sz="6000" dirty="0" smtClean="0">
                <a:solidFill>
                  <a:schemeClr val="bg1"/>
                </a:solidFill>
              </a:rPr>
            </a:br>
            <a:endParaRPr lang="ru-RU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4731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6919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66240" y="2499360"/>
            <a:ext cx="86969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Исследование</a:t>
            </a:r>
            <a:endParaRPr lang="ru-RU" sz="8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223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6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Наша работа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197600" y="736271"/>
            <a:ext cx="5384800" cy="5389894"/>
          </a:xfrm>
        </p:spPr>
        <p:txBody>
          <a:bodyPr>
            <a:normAutofit fontScale="32500" lnSpcReduction="20000"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3399"/>
                </a:solidFill>
                <a:latin typeface="Times New Roman"/>
                <a:ea typeface="Times New Roman"/>
                <a:cs typeface="Times New Roman"/>
              </a:rPr>
              <a:t>Анкета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3399"/>
                </a:solidFill>
                <a:latin typeface="Times New Roman"/>
                <a:ea typeface="Times New Roman"/>
                <a:cs typeface="Times New Roman"/>
              </a:rPr>
              <a:t>Что читают современные подростки?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1. Любите ли Вы читать?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Да,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Нет.</a:t>
            </a:r>
            <a:endParaRPr lang="ru-RU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2.Что Вы читаете чаще всего?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-художественную литературу,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-газеты,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-журналы.</a:t>
            </a:r>
            <a:endParaRPr lang="ru-RU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3.Если вы не читаете ничего, то укажите почему?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4.Читаете ли Вы классическую литературу, которую проходите по программе в школе?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Да,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Нет, 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Частично.</a:t>
            </a:r>
            <a:endParaRPr lang="ru-RU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5.Посещаете ли Вы библиотеку?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Да,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Нет.</a:t>
            </a:r>
            <a:endParaRPr lang="ru-RU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6.Покупаете ли Вы художественную литературу?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Да,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Нет.</a:t>
            </a:r>
            <a:endParaRPr lang="ru-RU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7.Если не покупаете, то почему?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8.Интересуетесь ли Вы новинками литературы в сетях Интернет?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Да,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Нет.</a:t>
            </a:r>
            <a:endParaRPr lang="ru-RU" dirty="0"/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  <a:cs typeface="Times New Roman"/>
              </a:rPr>
              <a:t>9.Хотели ли Вы получить в подарок электронную книгу?</a:t>
            </a:r>
            <a:endParaRPr lang="ru-RU" sz="2000" dirty="0">
              <a:latin typeface="Calibri"/>
              <a:ea typeface="Calibri"/>
              <a:cs typeface="Times New Roman"/>
            </a:endParaRPr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Да, </a:t>
            </a:r>
            <a:endParaRPr lang="ru-RU" dirty="0"/>
          </a:p>
          <a:p>
            <a:pPr marL="685800">
              <a:lnSpc>
                <a:spcPct val="150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Times New Roman"/>
              </a:rPr>
              <a:t>Нет.</a:t>
            </a: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lvl="0" indent="457200">
              <a:spcBef>
                <a:spcPts val="0"/>
              </a:spcBef>
              <a:buNone/>
            </a:pPr>
            <a:r>
              <a:rPr lang="ru-RU" dirty="0">
                <a:solidFill>
                  <a:prstClr val="black"/>
                </a:solidFill>
                <a:latin typeface="Palatino Linotype"/>
              </a:rPr>
              <a:t>Чтобы сделать нашу работу, мы составили анкеты и провели исследование с 6 по 11 класс. Мы обошли школьников различного возраста и разнообразных интересов. В итоге получили определенные результаты.</a:t>
            </a:r>
          </a:p>
          <a:p>
            <a:pPr marL="0" lvl="0" indent="457200">
              <a:spcBef>
                <a:spcPts val="0"/>
              </a:spcBef>
              <a:buNone/>
            </a:pPr>
            <a:r>
              <a:rPr lang="ru-RU" dirty="0">
                <a:solidFill>
                  <a:prstClr val="black"/>
                </a:solidFill>
                <a:latin typeface="Palatino Linotype"/>
              </a:rPr>
              <a:t>Здесь вы можете наблюдать пример анкеты для 9 класса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dirty="0">
                <a:solidFill>
                  <a:prstClr val="black"/>
                </a:solidFill>
                <a:latin typeface="Palatino Linotype"/>
              </a:rPr>
              <a:t>                                                   </a:t>
            </a:r>
          </a:p>
          <a:p>
            <a:pPr marL="0" lvl="0" indent="0">
              <a:spcBef>
                <a:spcPts val="0"/>
              </a:spcBef>
              <a:buNone/>
            </a:pPr>
            <a:endParaRPr lang="ru-RU" sz="2800" dirty="0">
              <a:solidFill>
                <a:prstClr val="black"/>
              </a:solidFill>
              <a:latin typeface="Palatino Linotype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57576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ru-RU" sz="2800" dirty="0">
                <a:solidFill>
                  <a:prstClr val="black"/>
                </a:solidFill>
                <a:effectLst/>
                <a:ea typeface="+mn-ea"/>
                <a:cs typeface="+mn-cs"/>
              </a:rPr>
              <a:t>Результаты исследования </a:t>
            </a:r>
            <a:br>
              <a:rPr lang="ru-RU" sz="2800" dirty="0">
                <a:solidFill>
                  <a:prstClr val="black"/>
                </a:solidFill>
                <a:effectLst/>
                <a:ea typeface="+mn-ea"/>
                <a:cs typeface="+mn-cs"/>
              </a:rPr>
            </a:br>
            <a:r>
              <a:rPr lang="ru-RU" sz="2800" dirty="0">
                <a:solidFill>
                  <a:prstClr val="black"/>
                </a:solidFill>
                <a:effectLst/>
                <a:ea typeface="+mn-ea"/>
                <a:cs typeface="+mn-cs"/>
              </a:rPr>
              <a:t>               «Любите ли вы читать?»</a:t>
            </a:r>
            <a:br>
              <a:rPr lang="ru-RU" sz="2800" dirty="0">
                <a:solidFill>
                  <a:prstClr val="black"/>
                </a:solidFill>
                <a:effectLst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068779"/>
            <a:ext cx="10972800" cy="5057385"/>
          </a:xfrm>
        </p:spPr>
        <p:txBody>
          <a:bodyPr numCol="2">
            <a:normAutofit fontScale="25000" lnSpcReduction="20000"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1. Любите ли Вы читать?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 Да – 91,2%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 Нет -8,8%</a:t>
            </a:r>
            <a:endParaRPr lang="ru-RU" sz="5600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2.Что Вы читаете чаще всего?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-художественную литературу – 78%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-газеты,  журналы – 22%</a:t>
            </a:r>
            <a:endParaRPr lang="ru-RU" sz="5600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3.Если вы не читаете ничего, то укажите почему?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               - нет времени – 16,6%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               - неинтересно – 33,3%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               -есть развлечения, более приятные -50%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4.Читаете ли Вы классическую литературу, которую проходите по программе в школе?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Да – 67,2%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Нет -  8,8%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Частично – 24%</a:t>
            </a:r>
            <a:endParaRPr lang="ru-RU" sz="5600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5.Посещаете ли Вы библиотеку?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Да – 78%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Нет – 22%</a:t>
            </a:r>
            <a:endParaRPr lang="ru-RU" sz="5600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6.Покупаете ли Вы художественную литературу?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Да – 40%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Нет – 60%</a:t>
            </a:r>
            <a:endParaRPr lang="ru-RU" sz="5600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7.Если не покупаете, то почему?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                  Дорогое удовольствие – 47,6%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                  Непрактично  – 23,8%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                   Неинтересно – 28,5%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8.Интересуетесь ли Вы новинками литературы в сетях Интернет?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Да – 6%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Нет – 94%</a:t>
            </a:r>
            <a:endParaRPr lang="ru-RU" sz="5600" dirty="0"/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  <a:cs typeface="Times New Roman"/>
              </a:rPr>
              <a:t>9.Хотели ли Вы получить в подарок электронную книгу?</a:t>
            </a:r>
            <a:endParaRPr lang="ru-RU" sz="5600" dirty="0">
              <a:latin typeface="Calibri"/>
              <a:ea typeface="Calibri"/>
              <a:cs typeface="Times New Roman"/>
            </a:endParaRPr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 Да -80%</a:t>
            </a:r>
            <a:endParaRPr lang="ru-RU" sz="5600" dirty="0"/>
          </a:p>
          <a:p>
            <a:pPr marL="685800" algn="just">
              <a:lnSpc>
                <a:spcPct val="150000"/>
              </a:lnSpc>
              <a:spcAft>
                <a:spcPts val="0"/>
              </a:spcAft>
            </a:pPr>
            <a:r>
              <a:rPr lang="ru-RU" sz="5600" dirty="0">
                <a:latin typeface="Times New Roman"/>
                <a:ea typeface="Times New Roman"/>
              </a:rPr>
              <a:t>    Нет -20%</a:t>
            </a:r>
            <a:endParaRPr lang="ru-RU" sz="56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58850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1535" y="-69654"/>
            <a:ext cx="10068147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/>
              <a:t>Результаты исследования    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smtClean="0"/>
              <a:t>Какие же книги предпочитают читать мои сверстники?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Опрошено 45 человек. Результаты распределились следующим образом: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Фантастика – 16 человек.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Познавательные – 4 человека.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Приключенческие произведения – 11 человек.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Стихотворения – 4 человека.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Сказки – 3 человека.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Классические произведения – 10 человек</a:t>
            </a:r>
            <a:endParaRPr lang="ru-RU" sz="2000" dirty="0">
              <a:latin typeface="Times New Roman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/>
                <a:ea typeface="Times New Roman"/>
              </a:rPr>
              <a:t>       Из полученных данных мы видим, что наибольшее предпочтение ученики отдают таким жанрам как фантастика – 32%, классические произведения – 20%, приключенческие произведения – 22%.</a:t>
            </a:r>
            <a:endParaRPr lang="ru-RU" sz="2000" dirty="0">
              <a:latin typeface="Times New Roman"/>
              <a:ea typeface="Times New Roman"/>
            </a:endParaRPr>
          </a:p>
          <a:p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28079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9431" y="-165253"/>
            <a:ext cx="10972800" cy="1266914"/>
          </a:xfrm>
        </p:spPr>
        <p:txBody>
          <a:bodyPr/>
          <a:lstStyle/>
          <a:p>
            <a: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</a:t>
            </a:r>
            <a:endParaRPr lang="ru-RU" sz="6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99431" y="1101661"/>
            <a:ext cx="10972800" cy="4525963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sz="2800" dirty="0" smtClean="0">
                <a:solidFill>
                  <a:schemeClr val="tx1"/>
                </a:solidFill>
                <a:latin typeface="+mn-lt"/>
              </a:rPr>
              <a:t>Из данных диаграмм видно, что большинство школьников не прочитывают все книги по школьной программе. И хотя им нравится много книг из нее, все равно их увлекает другая литература. Из дальнейших результатов исследования можно увидеть, что списки школьной программы не совпадают с интересами учащихся.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8357" y="3688833"/>
            <a:ext cx="5694947" cy="320570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6886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3752" y="272687"/>
            <a:ext cx="11832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Причины, по которым школьники редко читают: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108" y="2427006"/>
            <a:ext cx="4899375" cy="44309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6102" y="1526982"/>
            <a:ext cx="75033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2800" dirty="0" smtClean="0"/>
              <a:t>Нехватка времени (большие нагрузки в школе и много дополнительных занятий)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 smtClean="0"/>
              <a:t>Нет желания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 smtClean="0"/>
              <a:t>Сложно найти подходящую книгу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 smtClean="0"/>
              <a:t>Лень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2800" dirty="0" smtClean="0"/>
              <a:t>Есть вещи, которые увлекают больше, чем чтение</a:t>
            </a:r>
          </a:p>
          <a:p>
            <a:pPr marL="342900" indent="-342900">
              <a:buFont typeface="+mj-lt"/>
              <a:buAutoNum type="arabicPeriod"/>
            </a:pPr>
            <a:endParaRPr lang="ru-RU" sz="2800" dirty="0" smtClean="0"/>
          </a:p>
          <a:p>
            <a:pPr marL="342900" indent="-342900">
              <a:buFont typeface="+mj-lt"/>
              <a:buAutoNum type="arabicPeriod"/>
            </a:pP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59597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96553"/>
            <a:ext cx="10972800" cy="1266914"/>
          </a:xfrm>
        </p:spPr>
        <p:txBody>
          <a:bodyPr/>
          <a:lstStyle/>
          <a:p>
            <a:r>
              <a:rPr lang="ru-RU" sz="6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</a:t>
            </a:r>
            <a:endParaRPr lang="ru-RU" sz="6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592509" y="1702750"/>
            <a:ext cx="10972800" cy="4525963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ru-RU" sz="2800" dirty="0" smtClean="0">
                <a:solidFill>
                  <a:schemeClr val="tx1"/>
                </a:solidFill>
                <a:latin typeface="+mn-lt"/>
              </a:rPr>
              <a:t>По данным диаграммам мы видим, что школьники с 7 по 9 класс любят читать меньше, чем учащиеся в 6 и 10 классах. Это вполне объяснимо, ведь 7-9 классы-период взросления. Это ребята в возрасте с 13 до 16 лет. Именно в это время дети вырастают и им не до книжек.  Но в целом любовь к чтению не потеряна. К сожалению, несмотря на то, что читать нравится многим, времени на это занятие не хватает. Меньше всего читают 9 и 11 классы, и в основном это связано с подготовкой и сдачей экзаменов. </a:t>
            </a:r>
            <a:endParaRPr lang="ru-RU" sz="28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2814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8302"/>
            <a:ext cx="12192000" cy="1325563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Список интересных книг, по мнению учеников </a:t>
            </a:r>
            <a:br>
              <a:rPr lang="ru-RU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180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rPr>
              <a:t>зеленый цвет  -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книги из школьной программы)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28650" y="1897643"/>
            <a:ext cx="3617913" cy="4841875"/>
          </a:xfrm>
        </p:spPr>
        <p:txBody>
          <a:bodyPr>
            <a:normAutofit fontScale="92500" lnSpcReduction="10000"/>
          </a:bodyPr>
          <a:lstStyle/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«Гарри Поттер», Джоан Роулинг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«Метро 2033», Д.А.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Глуховский</a:t>
            </a:r>
            <a:endParaRPr lang="ru-RU" sz="1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«451 градус по Фаренгейту»,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Рэй</a:t>
            </a: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Брэдбери</a:t>
            </a:r>
            <a:endParaRPr lang="ru-RU" sz="1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«Над пропастью во ржи», </a:t>
            </a:r>
            <a:r>
              <a:rPr lang="vi-VN" sz="1600" dirty="0">
                <a:solidFill>
                  <a:schemeClr val="tx1"/>
                </a:solidFill>
                <a:latin typeface="Calibri" panose="020F0502020204030204" pitchFamily="34" charset="0"/>
              </a:rPr>
              <a:t>Джером Дэвид Сэлинджер</a:t>
            </a:r>
            <a:endParaRPr lang="ru-RU" sz="1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«20 000 лье под водой», Жюль Верн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«Приключения Шерлока Холмса», Артур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Конан</a:t>
            </a: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 Дойл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Хоббит</a:t>
            </a: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, туда и обратно», Джон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Толкин</a:t>
            </a:r>
            <a:endParaRPr lang="ru-RU" sz="1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160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tx1"/>
                </a:solidFill>
                <a:latin typeface="Calibri" panose="020F0502020204030204" pitchFamily="34" charset="0"/>
              </a:rPr>
              <a:t>«Мастер и Маргарита», М.А. Булгаков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«Вино из одуванчиков»,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Рэй</a:t>
            </a: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Брэдбери</a:t>
            </a:r>
            <a:endParaRPr lang="ru-RU" sz="1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«Повесть о настоящем человеке»,</a:t>
            </a: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«Гордость и предупреждения», Джейн </a:t>
            </a:r>
            <a:r>
              <a:rPr lang="ru-RU" sz="1600" dirty="0" err="1">
                <a:solidFill>
                  <a:schemeClr val="tx1"/>
                </a:solidFill>
                <a:latin typeface="Calibri" panose="020F0502020204030204" pitchFamily="34" charset="0"/>
              </a:rPr>
              <a:t>Остин</a:t>
            </a:r>
            <a:endParaRPr lang="ru-RU" sz="16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r>
              <a:rPr lang="ru-RU" sz="1600" dirty="0">
                <a:solidFill>
                  <a:schemeClr val="tx1"/>
                </a:solidFill>
                <a:latin typeface="Calibri" panose="020F0502020204030204" pitchFamily="34" charset="0"/>
              </a:rPr>
              <a:t>«Портрет Дориана Грея», Оскар Уайльд</a:t>
            </a:r>
          </a:p>
          <a:p>
            <a:pPr>
              <a:buFont typeface="+mj-lt"/>
              <a:buAutoNum type="arabicPeriod"/>
            </a:pPr>
            <a:endParaRPr lang="ru-RU" sz="1400" dirty="0" smtClean="0">
              <a:latin typeface="Calibri" panose="020F0502020204030204" pitchFamily="34" charset="0"/>
            </a:endParaRPr>
          </a:p>
          <a:p>
            <a:pPr>
              <a:buFont typeface="+mj-lt"/>
              <a:buAutoNum type="arabicPeriod"/>
            </a:pPr>
            <a:endParaRPr lang="ru-RU" sz="1400" dirty="0" smtClean="0">
              <a:latin typeface="Calibri" panose="020F0502020204030204" pitchFamily="34" charset="0"/>
            </a:endParaRPr>
          </a:p>
          <a:p>
            <a:endParaRPr lang="ru-RU" sz="14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63934" y="1899696"/>
            <a:ext cx="4286251" cy="56743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13.     «Повелитель </a:t>
            </a:r>
            <a:r>
              <a:rPr lang="ru-RU" sz="1600" dirty="0">
                <a:latin typeface="Calibri" panose="020F0502020204030204" pitchFamily="34" charset="0"/>
              </a:rPr>
              <a:t>мух», Уильям </a:t>
            </a:r>
            <a:r>
              <a:rPr lang="ru-RU" sz="1600" dirty="0" err="1">
                <a:latin typeface="Calibri" panose="020F0502020204030204" pitchFamily="34" charset="0"/>
              </a:rPr>
              <a:t>Голдинг</a:t>
            </a:r>
            <a:endParaRPr lang="ru-RU" sz="1600" dirty="0"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14.     «</a:t>
            </a:r>
            <a:r>
              <a:rPr lang="en-US" sz="1600" dirty="0">
                <a:latin typeface="Calibri" panose="020F0502020204030204" pitchFamily="34" charset="0"/>
              </a:rPr>
              <a:t>S.T.A.L.K.E.R.</a:t>
            </a:r>
            <a:r>
              <a:rPr lang="ru-RU" sz="1600" dirty="0">
                <a:latin typeface="Calibri" panose="020F0502020204030204" pitchFamily="34" charset="0"/>
              </a:rPr>
              <a:t>» (разные авторы)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15.     «Хроники </a:t>
            </a:r>
            <a:r>
              <a:rPr lang="ru-RU" sz="1600" dirty="0" err="1">
                <a:latin typeface="Calibri" panose="020F0502020204030204" pitchFamily="34" charset="0"/>
              </a:rPr>
              <a:t>Нарнии</a:t>
            </a:r>
            <a:r>
              <a:rPr lang="ru-RU" sz="1600" dirty="0">
                <a:latin typeface="Calibri" panose="020F0502020204030204" pitchFamily="34" charset="0"/>
              </a:rPr>
              <a:t>», </a:t>
            </a:r>
            <a:r>
              <a:rPr lang="ru-RU" sz="1600" dirty="0" err="1">
                <a:latin typeface="Calibri" panose="020F0502020204030204" pitchFamily="34" charset="0"/>
              </a:rPr>
              <a:t>Клайв</a:t>
            </a:r>
            <a:r>
              <a:rPr lang="ru-RU" sz="1600" dirty="0">
                <a:latin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</a:rPr>
              <a:t>Стейплз</a:t>
            </a:r>
            <a:r>
              <a:rPr lang="ru-RU" sz="1600" dirty="0">
                <a:latin typeface="Calibri" panose="020F0502020204030204" pitchFamily="34" charset="0"/>
              </a:rPr>
              <a:t> Льюис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16.     «Властелин </a:t>
            </a:r>
            <a:r>
              <a:rPr lang="ru-RU" sz="1600" dirty="0">
                <a:latin typeface="Calibri" panose="020F0502020204030204" pitchFamily="34" charset="0"/>
              </a:rPr>
              <a:t>колец», Джон </a:t>
            </a:r>
            <a:r>
              <a:rPr lang="ru-RU" sz="1600" dirty="0" err="1">
                <a:latin typeface="Calibri" panose="020F0502020204030204" pitchFamily="34" charset="0"/>
              </a:rPr>
              <a:t>Толкин</a:t>
            </a:r>
            <a:r>
              <a:rPr lang="ru-RU" sz="1600" dirty="0">
                <a:latin typeface="Calibri" panose="020F0502020204030204" pitchFamily="34" charset="0"/>
              </a:rPr>
              <a:t> 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17.     «Голодные </a:t>
            </a:r>
            <a:r>
              <a:rPr lang="ru-RU" sz="1600" dirty="0">
                <a:latin typeface="Calibri" panose="020F0502020204030204" pitchFamily="34" charset="0"/>
              </a:rPr>
              <a:t>игры», Сьюзен Коллинз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18.     «Там</a:t>
            </a:r>
            <a:r>
              <a:rPr lang="ru-RU" sz="1600" dirty="0">
                <a:latin typeface="Calibri" panose="020F0502020204030204" pitchFamily="34" charset="0"/>
              </a:rPr>
              <a:t>, где заканчивается радуга», </a:t>
            </a:r>
            <a:r>
              <a:rPr lang="ru-RU" sz="1600" dirty="0" err="1">
                <a:latin typeface="Calibri" panose="020F0502020204030204" pitchFamily="34" charset="0"/>
              </a:rPr>
              <a:t>Сесилия</a:t>
            </a:r>
            <a:r>
              <a:rPr lang="ru-RU" sz="1600" dirty="0">
                <a:latin typeface="Calibri" panose="020F0502020204030204" pitchFamily="34" charset="0"/>
              </a:rPr>
              <a:t> </a:t>
            </a:r>
            <a:r>
              <a:rPr lang="ru-RU" sz="1600" dirty="0" err="1">
                <a:latin typeface="Calibri" panose="020F0502020204030204" pitchFamily="34" charset="0"/>
              </a:rPr>
              <a:t>Ахерн</a:t>
            </a:r>
            <a:endParaRPr lang="ru-RU" sz="1600" dirty="0">
              <a:latin typeface="Calibri" panose="020F0502020204030204" pitchFamily="34" charset="0"/>
            </a:endParaRP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19.     «Правда </a:t>
            </a:r>
            <a:r>
              <a:rPr lang="ru-RU" sz="1600" dirty="0">
                <a:latin typeface="Calibri" panose="020F0502020204030204" pitchFamily="34" charset="0"/>
              </a:rPr>
              <a:t>или последствия», </a:t>
            </a:r>
            <a:r>
              <a:rPr lang="ru-RU" sz="1600" dirty="0" err="1">
                <a:latin typeface="Calibri" panose="020F0502020204030204" pitchFamily="34" charset="0"/>
              </a:rPr>
              <a:t>Анника</a:t>
            </a:r>
            <a:r>
              <a:rPr lang="ru-RU" sz="1600" dirty="0">
                <a:latin typeface="Calibri" panose="020F0502020204030204" pitchFamily="34" charset="0"/>
              </a:rPr>
              <a:t> Тор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20.     «Дети </a:t>
            </a:r>
            <a:r>
              <a:rPr lang="ru-RU" sz="1600" dirty="0">
                <a:latin typeface="Calibri" panose="020F0502020204030204" pitchFamily="34" charset="0"/>
              </a:rPr>
              <a:t>капитана Гранта», Жюль Верн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latin typeface="Calibri" panose="020F0502020204030204" pitchFamily="34" charset="0"/>
              </a:rPr>
              <a:t>21.     </a:t>
            </a:r>
            <a:r>
              <a:rPr lang="ru-RU" sz="160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latin typeface="Calibri" panose="020F0502020204030204" pitchFamily="34" charset="0"/>
              </a:rPr>
              <a:t>«Собачье сердце», М.А. Булгаков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22.     «Пикник </a:t>
            </a:r>
            <a:r>
              <a:rPr lang="ru-RU" sz="1600" dirty="0">
                <a:latin typeface="Calibri" panose="020F0502020204030204" pitchFamily="34" charset="0"/>
              </a:rPr>
              <a:t>на обочине», братья Стругацкие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23.     «Время </a:t>
            </a:r>
            <a:r>
              <a:rPr lang="ru-RU" sz="1600" dirty="0">
                <a:latin typeface="Calibri" panose="020F0502020204030204" pitchFamily="34" charset="0"/>
              </a:rPr>
              <a:t>всегда хорошее», А.В. </a:t>
            </a:r>
            <a:r>
              <a:rPr lang="ru-RU" sz="1600" dirty="0" err="1">
                <a:latin typeface="Calibri" panose="020F0502020204030204" pitchFamily="34" charset="0"/>
              </a:rPr>
              <a:t>Жвалевский</a:t>
            </a:r>
            <a:r>
              <a:rPr lang="ru-RU" sz="1600" dirty="0">
                <a:latin typeface="Calibri" panose="020F0502020204030204" pitchFamily="34" charset="0"/>
              </a:rPr>
              <a:t>, Б.Л. Пастернак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24.     «Таинственный </a:t>
            </a:r>
            <a:r>
              <a:rPr lang="ru-RU" sz="1600" dirty="0">
                <a:latin typeface="Calibri" panose="020F0502020204030204" pitchFamily="34" charset="0"/>
              </a:rPr>
              <a:t>остров», Жюль Верн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latin typeface="Calibri" panose="020F0502020204030204" pitchFamily="34" charset="0"/>
              </a:rPr>
              <a:t>25.     «Алые </a:t>
            </a:r>
            <a:r>
              <a:rPr lang="ru-RU" sz="160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latin typeface="Calibri" panose="020F0502020204030204" pitchFamily="34" charset="0"/>
              </a:rPr>
              <a:t>паруса», А.С. Грин</a:t>
            </a: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ru-RU" sz="1600" dirty="0" smtClean="0">
                <a:latin typeface="Calibri" panose="020F0502020204030204" pitchFamily="34" charset="0"/>
              </a:rPr>
              <a:t>26.     «Граф </a:t>
            </a:r>
            <a:r>
              <a:rPr lang="ru-RU" sz="1600" dirty="0">
                <a:latin typeface="Calibri" panose="020F0502020204030204" pitchFamily="34" charset="0"/>
              </a:rPr>
              <a:t>Монте </a:t>
            </a:r>
            <a:r>
              <a:rPr lang="ru-RU" sz="1600" dirty="0" err="1">
                <a:latin typeface="Calibri" panose="020F0502020204030204" pitchFamily="34" charset="0"/>
              </a:rPr>
              <a:t>Кристо</a:t>
            </a:r>
            <a:r>
              <a:rPr lang="ru-RU" sz="1600" dirty="0">
                <a:latin typeface="Calibri" panose="020F0502020204030204" pitchFamily="34" charset="0"/>
              </a:rPr>
              <a:t>», Александр Дюма</a:t>
            </a:r>
          </a:p>
          <a:p>
            <a:endParaRPr lang="ru-RU" sz="1600" dirty="0"/>
          </a:p>
          <a:p>
            <a:endParaRPr lang="ru-RU" sz="16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/>
          </a:p>
        </p:txBody>
      </p:sp>
    </p:spTree>
    <p:extLst>
      <p:ext uri="{BB962C8B-B14F-4D97-AF65-F5344CB8AC3E}">
        <p14:creationId xmlns="" xmlns:p14="http://schemas.microsoft.com/office/powerpoint/2010/main" val="370186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8146" y="444382"/>
            <a:ext cx="10972800" cy="1001994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Вывод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59679" y="1627058"/>
            <a:ext cx="99558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2000" dirty="0" smtClean="0"/>
              <a:t>По списку литературы понятно, что дети любят читать книги не по программе. Они ищут что</a:t>
            </a:r>
            <a:r>
              <a:rPr lang="ru-RU" sz="2000" dirty="0"/>
              <a:t>-то интересное для себя, то, что соответствует их интересам и увлечениям</a:t>
            </a:r>
            <a:r>
              <a:rPr lang="ru-RU" sz="2000" dirty="0" smtClean="0"/>
              <a:t>. Как правило для желаний большинства детей подходят современные зарубежные писатели. Чаще всего они говорят о настоящем, о том, что происходит сейчас. Но говорят они об этом легко, не пытаясь найти какой-то очень  глубокий смысл.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985" y="3516487"/>
            <a:ext cx="6883107" cy="30513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3088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40871" y="406400"/>
            <a:ext cx="123551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Пути решения проблемы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653143" y="1746153"/>
            <a:ext cx="10307782" cy="4508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Предлагаю данную проблему решить следующим способом: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1.В средствах массовой информации необходимо рассказывать подросткам о том, книги каких писателей следует выбирать для чтения.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3. Необходимо чтение ввести в моду, сделать начитанность признаком хорошего  общества.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4. Запустить интернет – ресурсы, посвященные молодежи и чтению, где подростки могли бы общаться, делиться отзывами, комментировать рецензии, знакомиться с текстами произведений.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5. Родителям необходимо воспитывать у подростков культуру чтения: если начал, дочитай до конца; книгу нужно читать последовательно, не перескакивая со страницы на страницу и не заглядывая в ее конец.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6.Подростки должны видеть родителей читающими. Их подражательная способность «сработает» в такой ситуации на результат.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7. В доме обязательно должна быть библиотека, которая периодически пополняется. Домашняя библиотека должна быть ориентирована на интересы подростка. 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8. В школе проводить беседы на тему: «Зачем человеку необходимо чтение?»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1400" dirty="0">
                <a:latin typeface="Times New Roman"/>
                <a:ea typeface="Times New Roman"/>
                <a:cs typeface="Times New Roman"/>
              </a:rPr>
              <a:t>9. В библиотеках иметь сменный стенд «Что читать современному подростку?»</a:t>
            </a:r>
            <a:endParaRPr lang="ru-RU" sz="1400" dirty="0">
              <a:latin typeface="Calibri"/>
              <a:ea typeface="Calibri"/>
              <a:cs typeface="Times New Roman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sz="1400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6389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6263" y="289933"/>
            <a:ext cx="10639474" cy="1015663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6000" b="1" dirty="0" smtClean="0">
                <a:solidFill>
                  <a:srgbClr val="D4ECA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Итог проделанной работы</a:t>
            </a:r>
            <a:endParaRPr lang="ru-RU" sz="6000" b="1" dirty="0">
              <a:solidFill>
                <a:srgbClr val="D4ECA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75657" y="1628314"/>
            <a:ext cx="955221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/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считаю, что проведенная  работа прошла не зря. Я выявила причины потери интереса к чтению и предложила список литературы, который возможно способствует решению какой-то части данной проблемы в нашей школе. Поэтому я думаю, что проведенная мною работа успешно завершена!</a:t>
            </a:r>
          </a:p>
          <a:p>
            <a:endParaRPr lang="ru-RU" sz="2800" dirty="0"/>
          </a:p>
          <a:p>
            <a:endParaRPr lang="ru-RU" sz="2800" dirty="0"/>
          </a:p>
          <a:p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</a:t>
            </a: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848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1584</TotalTime>
  <Words>1419</Words>
  <Application>Microsoft Office PowerPoint</Application>
  <PresentationFormat>Произвольный</PresentationFormat>
  <Paragraphs>172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Исполнительная</vt:lpstr>
      <vt:lpstr>Проект по теме:  «Круг чтения учащихся читателей школьной библиотеки»</vt:lpstr>
      <vt:lpstr>Слайд 2</vt:lpstr>
      <vt:lpstr>Слайд 3</vt:lpstr>
      <vt:lpstr>Актуальность темы:</vt:lpstr>
      <vt:lpstr>Слайд 5</vt:lpstr>
      <vt:lpstr>Слайд 6</vt:lpstr>
      <vt:lpstr>Методы исследования: </vt:lpstr>
      <vt:lpstr>Слайд 8</vt:lpstr>
      <vt:lpstr>Наша работа</vt:lpstr>
      <vt:lpstr>Результаты исследования                 «Любите ли вы читать?» </vt:lpstr>
      <vt:lpstr>Слайд 11</vt:lpstr>
      <vt:lpstr>Вывод</vt:lpstr>
      <vt:lpstr>Слайд 13</vt:lpstr>
      <vt:lpstr>Слайд 14</vt:lpstr>
      <vt:lpstr>Вывод</vt:lpstr>
      <vt:lpstr>Список интересных книг, по мнению учеников  (зеленый цвет  - книги из школьной программы)</vt:lpstr>
      <vt:lpstr>Вывод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теме:  «Почему школьники перестали читать книги?»</dc:title>
  <dc:creator>Машурсик</dc:creator>
  <cp:lastModifiedBy>Психологи</cp:lastModifiedBy>
  <cp:revision>103</cp:revision>
  <dcterms:created xsi:type="dcterms:W3CDTF">2014-02-04T15:20:26Z</dcterms:created>
  <dcterms:modified xsi:type="dcterms:W3CDTF">2021-12-02T08:05:18Z</dcterms:modified>
</cp:coreProperties>
</file>