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13"/>
  </p:notesMasterIdLst>
  <p:sldIdLst>
    <p:sldId id="256" r:id="rId2"/>
    <p:sldId id="257" r:id="rId3"/>
    <p:sldId id="271" r:id="rId4"/>
    <p:sldId id="272" r:id="rId5"/>
    <p:sldId id="273" r:id="rId6"/>
    <p:sldId id="280" r:id="rId7"/>
    <p:sldId id="277" r:id="rId8"/>
    <p:sldId id="278" r:id="rId9"/>
    <p:sldId id="279" r:id="rId10"/>
    <p:sldId id="275" r:id="rId11"/>
    <p:sldId id="282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E91B"/>
    <a:srgbClr val="729D51"/>
    <a:srgbClr val="99C6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40" autoAdjust="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</a:t>
            </a:r>
            <a:r>
              <a:rPr lang="ru-RU" sz="2000" b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опроса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3311700733578375"/>
          <c:y val="5.64629229473406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31807183147832169"/>
          <c:y val="0.18808716024590885"/>
          <c:w val="0.31084109516131558"/>
          <c:h val="0.5246747344501400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0000"/>
            </a:solidFill>
          </c:spPr>
          <c:dPt>
            <c:idx val="0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51-4BDB-969D-E1102EFAB4C6}"/>
              </c:ext>
            </c:extLst>
          </c:dPt>
          <c:dPt>
            <c:idx val="1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DB51-4BDB-969D-E1102EFAB4C6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D09-4AB5-B078-86B3B68F008D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D09-4AB5-B078-86B3B68F008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3"/>
                <c:pt idx="0">
                  <c:v>Всего школ Богородского района</c:v>
                </c:pt>
                <c:pt idx="1">
                  <c:v>Имеют баскетбольную секцию</c:v>
                </c:pt>
                <c:pt idx="2">
                  <c:v>Не имеют баскетбольную секцию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18</c:v>
                </c:pt>
                <c:pt idx="1">
                  <c:v>7</c:v>
                </c:pt>
                <c:pt idx="2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B51-4BDB-969D-E1102EFAB4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3"/>
        <c:delete val="1"/>
      </c:legendEntry>
      <c:layout>
        <c:manualLayout>
          <c:xMode val="edge"/>
          <c:yMode val="edge"/>
          <c:x val="7.1668823087254932E-2"/>
          <c:y val="0.65376631842588306"/>
          <c:w val="0.85666210737742299"/>
          <c:h val="0.2878579201989995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/>
              <a:t>Диаграмма</a:t>
            </a:r>
            <a:r>
              <a:rPr lang="ru-RU" sz="1800" baseline="0" dirty="0" smtClean="0"/>
              <a:t> №1</a:t>
            </a:r>
            <a:endParaRPr lang="ru-RU" sz="1800" dirty="0"/>
          </a:p>
        </c:rich>
      </c:tx>
      <c:layout>
        <c:manualLayout>
          <c:xMode val="edge"/>
          <c:yMode val="edge"/>
          <c:x val="0.30612461009294228"/>
          <c:y val="2.9560800981325488E-2"/>
        </c:manualLayout>
      </c:layout>
      <c:overlay val="0"/>
    </c:title>
    <c:autoTitleDeleted val="0"/>
    <c:view3D>
      <c:rotX val="15"/>
      <c:hPercent val="4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4.8027444253859394E-2"/>
          <c:y val="4.4117647058824316E-2"/>
          <c:w val="0.61406518010291256"/>
          <c:h val="0.8529411764706006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игровые</c:v>
                </c:pt>
              </c:strCache>
            </c:strRef>
          </c:tx>
          <c:spPr>
            <a:solidFill>
              <a:srgbClr val="00B0F0"/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78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C05-423B-8993-462288A10F2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иные</c:v>
                </c:pt>
              </c:strCache>
            </c:strRef>
          </c:tx>
          <c:spPr>
            <a:solidFill>
              <a:srgbClr val="FF0000"/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1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C05-423B-8993-462288A10F2C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не занимаюсь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  <c:pt idx="2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C05-423B-8993-462288A10F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cylinder"/>
        <c:axId val="300902144"/>
        <c:axId val="300902536"/>
        <c:axId val="0"/>
      </c:bar3DChart>
      <c:catAx>
        <c:axId val="300902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3009025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00902536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300902144"/>
        <c:crosses val="autoZero"/>
        <c:crossBetween val="between"/>
      </c:valAx>
      <c:spPr>
        <a:noFill/>
        <a:ln w="25401">
          <a:noFill/>
        </a:ln>
      </c:spPr>
    </c:plotArea>
    <c:legend>
      <c:legendPos val="r"/>
      <c:layout>
        <c:manualLayout>
          <c:xMode val="edge"/>
          <c:yMode val="edge"/>
          <c:x val="0.70573768611749088"/>
          <c:y val="0.24455161851204432"/>
          <c:w val="0.14731337875694844"/>
          <c:h val="0.29849289866804285"/>
        </c:manualLayout>
      </c:layout>
      <c:overlay val="0"/>
      <c:spPr>
        <a:noFill/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25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 b="1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/>
              <a:t>Диаграмма</a:t>
            </a:r>
            <a:r>
              <a:rPr lang="ru-RU" sz="1800" baseline="0" dirty="0" smtClean="0"/>
              <a:t> №2</a:t>
            </a:r>
            <a:endParaRPr lang="ru-RU" sz="1800" dirty="0"/>
          </a:p>
        </c:rich>
      </c:tx>
      <c:layout/>
      <c:overlay val="0"/>
    </c:title>
    <c:autoTitleDeleted val="0"/>
    <c:view3D>
      <c:rotX val="15"/>
      <c:hPercent val="38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5.128205128205128E-2"/>
          <c:y val="4.3902439024390734E-2"/>
          <c:w val="0.793040293040297"/>
          <c:h val="0.8536585365853722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да</c:v>
                </c:pt>
              </c:strCache>
            </c:strRef>
          </c:tx>
          <c:spPr>
            <a:solidFill>
              <a:srgbClr val="7030A0"/>
            </a:solidFill>
            <a:ln w="12699">
              <a:solidFill>
                <a:srgbClr val="000000"/>
              </a:solidFill>
              <a:prstDash val="solid"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 w="12699">
                <a:solidFill>
                  <a:srgbClr val="000000"/>
                </a:solidFill>
                <a:prstDash val="solid"/>
              </a:ln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EA7-4918-8786-C287A3CFDD01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нет</c:v>
                </c:pt>
              </c:strCache>
            </c:strRef>
          </c:tx>
          <c:spPr>
            <a:solidFill>
              <a:srgbClr val="FF0000"/>
            </a:solidFill>
            <a:ln w="12699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1">
                  <c:v>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EA7-4918-8786-C287A3CFDD01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spPr>
            <a:solidFill>
              <a:srgbClr val="FFFFCC"/>
            </a:solidFill>
            <a:ln w="12699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EA7-4918-8786-C287A3CFDD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cylinder"/>
        <c:axId val="300903712"/>
        <c:axId val="300904104"/>
        <c:axId val="0"/>
      </c:bar3DChart>
      <c:catAx>
        <c:axId val="300903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3009041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00904104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300903712"/>
        <c:crosses val="autoZero"/>
        <c:crossBetween val="between"/>
      </c:valAx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92307692307692257"/>
          <c:y val="0.35121951219512193"/>
          <c:w val="6.447174354552182E-2"/>
          <c:h val="0.29710455960447041"/>
        </c:manualLayout>
      </c:layout>
      <c:overlay val="0"/>
      <c:spPr>
        <a:noFill/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25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 b="1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/>
              <a:t>Диаграмма №3</a:t>
            </a:r>
            <a:endParaRPr lang="ru-RU" sz="1800" dirty="0"/>
          </a:p>
        </c:rich>
      </c:tx>
      <c:layout/>
      <c:overlay val="0"/>
    </c:title>
    <c:autoTitleDeleted val="0"/>
    <c:view3D>
      <c:rotX val="15"/>
      <c:hPercent val="4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2.8024576120550301E-2"/>
          <c:y val="1.7971436867325167E-2"/>
          <c:w val="0.64509012702191348"/>
          <c:h val="0.9584269949505814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на первом</c:v>
                </c:pt>
              </c:strCache>
            </c:strRef>
          </c:tx>
          <c:spPr>
            <a:solidFill>
              <a:srgbClr val="00B0F0"/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790-4B0C-93CD-4F11DF0F196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на последнем</c:v>
                </c:pt>
              </c:strCache>
            </c:strRef>
          </c:tx>
          <c:spPr>
            <a:solidFill>
              <a:srgbClr val="FF0000"/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1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790-4B0C-93CD-4F11DF0F1969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не знают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  <c:pt idx="2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790-4B0C-93CD-4F11DF0F19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cylinder"/>
        <c:axId val="300909200"/>
        <c:axId val="300911160"/>
        <c:axId val="0"/>
      </c:bar3DChart>
      <c:catAx>
        <c:axId val="300909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30091116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00911160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30090920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548991030539057"/>
          <c:y val="0.30861488921410302"/>
          <c:w val="0.14731337875694844"/>
          <c:h val="0.29849289866804263"/>
        </c:manualLayout>
      </c:layout>
      <c:overlay val="0"/>
      <c:spPr>
        <a:noFill/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0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 b="1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dirty="0" smtClean="0"/>
              <a:t>Диаграмма</a:t>
            </a:r>
            <a:r>
              <a:rPr lang="ru-RU" sz="1800" baseline="0" dirty="0" smtClean="0"/>
              <a:t> №4</a:t>
            </a:r>
            <a:endParaRPr lang="ru-RU" sz="1800" dirty="0"/>
          </a:p>
        </c:rich>
      </c:tx>
      <c:layout/>
      <c:overlay val="0"/>
    </c:title>
    <c:autoTitleDeleted val="0"/>
    <c:view3D>
      <c:rotX val="15"/>
      <c:hPercent val="4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4.8027444253859353E-2"/>
          <c:y val="4.4117647058824316E-2"/>
          <c:w val="0.61406518010291256"/>
          <c:h val="0.8529411764706006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да</c:v>
                </c:pt>
              </c:strCache>
            </c:strRef>
          </c:tx>
          <c:spPr>
            <a:solidFill>
              <a:srgbClr val="00B0F0"/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82C-40B3-BCAD-E8CBD8CBF88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нет</c:v>
                </c:pt>
              </c:strCache>
            </c:strRef>
          </c:tx>
          <c:spPr>
            <a:solidFill>
              <a:srgbClr val="FF0000"/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1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82C-40B3-BCAD-E8CBD8CBF889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иногда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 w="12701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solidFill>
                <a:schemeClr val="bg1"/>
              </a:solidFill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  <c:pt idx="2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82C-40B3-BCAD-E8CBD8CBF8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cylinder"/>
        <c:axId val="300911552"/>
        <c:axId val="300909592"/>
        <c:axId val="0"/>
      </c:bar3DChart>
      <c:catAx>
        <c:axId val="300911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30090959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00909592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300911552"/>
        <c:crosses val="autoZero"/>
        <c:crossBetween val="between"/>
      </c:valAx>
      <c:spPr>
        <a:noFill/>
        <a:ln w="25401">
          <a:noFill/>
        </a:ln>
      </c:spPr>
    </c:plotArea>
    <c:legend>
      <c:legendPos val="r"/>
      <c:layout>
        <c:manualLayout>
          <c:xMode val="edge"/>
          <c:yMode val="edge"/>
          <c:x val="0.72650534107896536"/>
          <c:y val="0.31017472588271305"/>
          <c:w val="9.0657935434839118E-2"/>
          <c:h val="0.29849289866804263"/>
        </c:manualLayout>
      </c:layout>
      <c:overlay val="0"/>
      <c:spPr>
        <a:noFill/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000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 b="1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F9F61D-7DD9-4C7A-B54B-F6C8AE3127AC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203AB-EFBC-4AC5-B014-84554D8E9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413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352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700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851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64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852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630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235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257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793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73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8358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916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84839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340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065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27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51F3C-4842-45FE-B1C4-97C34553D755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499CD23-AF01-40AA-B0D3-1F4781A843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53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44962" y="115503"/>
            <a:ext cx="6838122" cy="1330170"/>
          </a:xfrm>
        </p:spPr>
        <p:txBody>
          <a:bodyPr/>
          <a:lstStyle/>
          <a:p>
            <a:pPr algn="ctr"/>
            <a: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муниципальное бюджетное общеобразовательное учреждение</a:t>
            </a:r>
            <a:b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</a:br>
            <a: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«</a:t>
            </a:r>
            <a:r>
              <a:rPr lang="ru-RU" altLang="ru-RU" sz="1800" dirty="0" err="1">
                <a:solidFill>
                  <a:schemeClr val="tx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Теряевская</a:t>
            </a:r>
            <a: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школа» </a:t>
            </a:r>
            <a:b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</a:br>
            <a:r>
              <a:rPr lang="ru-RU" altLang="ru-RU" sz="1800" dirty="0">
                <a:solidFill>
                  <a:schemeClr val="tx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Богородского района Нижегородской области</a:t>
            </a:r>
            <a:r>
              <a:rPr lang="ru-RU" altLang="ru-RU" sz="1800" dirty="0">
                <a:solidFill>
                  <a:srgbClr val="05E91B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/>
            </a:r>
            <a:br>
              <a:rPr lang="ru-RU" altLang="ru-RU" sz="1800" dirty="0">
                <a:solidFill>
                  <a:srgbClr val="05E91B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</a:br>
            <a:endParaRPr lang="ru-RU" sz="1800" dirty="0">
              <a:solidFill>
                <a:srgbClr val="05E9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10653" y="1520793"/>
            <a:ext cx="10183528" cy="4995510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ru-RU" altLang="ru-RU" sz="5100" b="1" u="sng" dirty="0">
                <a:solidFill>
                  <a:schemeClr val="accent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Исследовательская </a:t>
            </a:r>
            <a:r>
              <a:rPr lang="ru-RU" altLang="ru-RU" sz="5100" b="1" u="sng" dirty="0" smtClean="0">
                <a:solidFill>
                  <a:schemeClr val="accent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работа</a:t>
            </a:r>
          </a:p>
          <a:p>
            <a:pPr algn="ctr"/>
            <a:endParaRPr lang="ru-RU" altLang="ru-RU" sz="3300" b="1" u="sng" dirty="0">
              <a:solidFill>
                <a:schemeClr val="accent1"/>
              </a:solidFill>
              <a:latin typeface="Calibri" panose="020F0502020204030204" pitchFamily="34" charset="0"/>
              <a:ea typeface="Verdana" panose="020B060403050404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7600" b="1" dirty="0" smtClean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Моя любимая игра - баскетбол</a:t>
            </a:r>
          </a:p>
          <a:p>
            <a:endParaRPr lang="ru-RU" sz="800" b="1" dirty="0" smtClean="0">
              <a:solidFill>
                <a:schemeClr val="tx1"/>
              </a:solidFill>
            </a:endParaRPr>
          </a:p>
          <a:p>
            <a:endParaRPr lang="ru-RU" sz="800" b="1" dirty="0">
              <a:solidFill>
                <a:schemeClr val="tx1"/>
              </a:solidFill>
            </a:endParaRPr>
          </a:p>
          <a:p>
            <a:r>
              <a:rPr lang="ru-RU" sz="23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9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Выполнил</a:t>
            </a:r>
            <a:endParaRPr lang="ru-RU" sz="29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9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Васильев Иван Эдуардович</a:t>
            </a:r>
            <a:endParaRPr lang="ru-RU" sz="29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9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ru-RU" sz="29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учащийся </a:t>
            </a:r>
            <a:r>
              <a:rPr lang="ru-RU" sz="29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 класса</a:t>
            </a:r>
          </a:p>
          <a:p>
            <a:r>
              <a:rPr lang="ru-RU" sz="29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r>
              <a:rPr lang="ru-RU" sz="29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Научный руководитель</a:t>
            </a:r>
          </a:p>
          <a:p>
            <a:r>
              <a:rPr lang="ru-RU" sz="29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9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Кузмичева</a:t>
            </a:r>
            <a:r>
              <a:rPr lang="ru-RU" sz="29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Т.П.,</a:t>
            </a:r>
          </a:p>
          <a:p>
            <a:r>
              <a:rPr lang="ru-RU" sz="29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учитель физической культуры</a:t>
            </a:r>
          </a:p>
          <a:p>
            <a:r>
              <a:rPr lang="ru-RU" sz="29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первой кв. </a:t>
            </a:r>
            <a:r>
              <a:rPr lang="ru-RU" sz="29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категории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2026</a:t>
            </a:r>
          </a:p>
          <a:p>
            <a:endParaRPr lang="ru-RU" b="1" dirty="0">
              <a:solidFill>
                <a:schemeClr val="tx1"/>
              </a:solidFill>
            </a:endParaRPr>
          </a:p>
          <a:p>
            <a:endParaRPr lang="ru-RU" dirty="0"/>
          </a:p>
          <a:p>
            <a:pPr algn="r"/>
            <a:endParaRPr lang="ru-RU" dirty="0"/>
          </a:p>
        </p:txBody>
      </p:sp>
      <p:pic>
        <p:nvPicPr>
          <p:cNvPr id="6" name="Объект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7" b="23490"/>
          <a:stretch/>
        </p:blipFill>
        <p:spPr>
          <a:xfrm>
            <a:off x="609065" y="3147461"/>
            <a:ext cx="4251694" cy="35271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9900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3961" y="89836"/>
            <a:ext cx="8596668" cy="74756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Моя любимая игра - баскетбол</a:t>
            </a:r>
            <a:b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39139" y="587141"/>
            <a:ext cx="9246312" cy="504996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Объект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исследования</a:t>
            </a: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Игра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баскетбол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Цель </a:t>
            </a:r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исследования: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изучение игры баскетбол и определение ее влияния на физическое развитие и характер подростка на примере моего личного опыта.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Гипотеза </a:t>
            </a:r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исследования: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заключается в том, что регулярные занятия баскетболом положительно влияют на физическое развитие, дисциплину и уверенность в себе у подростков.	Каждый выбирает то, что ему по душе. Я выбираю – баскетбол!</a:t>
            </a:r>
          </a:p>
          <a:p>
            <a:pPr marL="0" indent="0">
              <a:buNone/>
            </a:pPr>
            <a:r>
              <a:rPr lang="ru-RU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Задачи</a:t>
            </a:r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Познакомиться с историей Баскетбола</a:t>
            </a:r>
          </a:p>
          <a:p>
            <a:pPr lvl="0"/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Исследовать популярность игры баскетбол в школе</a:t>
            </a:r>
          </a:p>
          <a:p>
            <a:pPr lvl="0"/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Проанализировать полученные данные и сделать выводы</a:t>
            </a:r>
          </a:p>
          <a:p>
            <a:pPr marL="0" indent="0">
              <a:buNone/>
            </a:pPr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Методы исследования: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1. Изучение, сбор и анализ информации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2. Анкетирование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3. Обработка полученных данных</a:t>
            </a:r>
          </a:p>
          <a:p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298951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208" y="182880"/>
            <a:ext cx="8596668" cy="100583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alibri" panose="020F0502020204030204" pitchFamily="34" charset="0"/>
                <a:cs typeface="Calibri" panose="020F0502020204030204" pitchFamily="34" charset="0"/>
              </a:rPr>
              <a:t>История зарождения Баскетбола</a:t>
            </a:r>
            <a:endParaRPr lang="ru-RU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5669278" y="2252310"/>
            <a:ext cx="5322771" cy="4196615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Преподаватель Джеймс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Нейсмит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придумал бегать по полю с мячом и забрасывать его в подвешенную корзину еще в 1891 году, но именно олимпийским видом спорта баскетбол стал лишь в 1935 году. Женский баскетбол вошел в олимпийскую программу еще позже – в 1976 году.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56" y="1357162"/>
            <a:ext cx="3906699" cy="5260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2" t="21826" r="13173" b="26767"/>
          <a:stretch/>
        </p:blipFill>
        <p:spPr>
          <a:xfrm>
            <a:off x="6314173" y="4466122"/>
            <a:ext cx="4350619" cy="2151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22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alibri" panose="020F0502020204030204" pitchFamily="34" charset="0"/>
                <a:cs typeface="Calibri" panose="020F0502020204030204" pitchFamily="34" charset="0"/>
              </a:rPr>
              <a:t>Секции баскетбола в школах   Богородского района</a:t>
            </a:r>
            <a:endParaRPr lang="ru-RU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623" y="2050179"/>
            <a:ext cx="5956663" cy="4398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295724817"/>
              </p:ext>
            </p:extLst>
          </p:nvPr>
        </p:nvGraphicFramePr>
        <p:xfrm>
          <a:off x="313509" y="2050179"/>
          <a:ext cx="3910148" cy="43987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7873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61257"/>
            <a:ext cx="8596668" cy="1669143"/>
          </a:xfrm>
        </p:spPr>
        <p:txBody>
          <a:bodyPr>
            <a:normAutofit/>
          </a:bodyPr>
          <a:lstStyle/>
          <a:p>
            <a:pPr algn="ctr"/>
            <a:r>
              <a:rPr lang="ru-RU" altLang="ru-RU" b="1" dirty="0">
                <a:ea typeface="Verdan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altLang="ru-RU" b="1" dirty="0">
                <a:ea typeface="Verdana" panose="020B060403050404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35429"/>
            <a:ext cx="8596668" cy="7924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altLang="ru-RU" sz="3200" b="1" dirty="0">
                <a:solidFill>
                  <a:schemeClr val="accent1"/>
                </a:solidFill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Результаты анкетирования 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5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0083509"/>
              </p:ext>
            </p:extLst>
          </p:nvPr>
        </p:nvGraphicFramePr>
        <p:xfrm>
          <a:off x="269967" y="1027611"/>
          <a:ext cx="6043748" cy="2577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7996725"/>
              </p:ext>
            </p:extLst>
          </p:nvPr>
        </p:nvGraphicFramePr>
        <p:xfrm>
          <a:off x="269966" y="3605349"/>
          <a:ext cx="5338354" cy="2908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4"/>
          <a:stretch/>
        </p:blipFill>
        <p:spPr>
          <a:xfrm>
            <a:off x="6609179" y="2843706"/>
            <a:ext cx="2664823" cy="3670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9864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14103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Результаты анкетирования </a:t>
            </a:r>
            <a:r>
              <a:rPr lang="ru-RU" altLang="ru-RU" sz="3200" b="1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/>
            </a:r>
            <a:br>
              <a:rPr lang="ru-RU" altLang="ru-RU" sz="3200" b="1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</a:br>
            <a:endParaRPr lang="ru-RU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166652"/>
              </p:ext>
            </p:extLst>
          </p:nvPr>
        </p:nvGraphicFramePr>
        <p:xfrm>
          <a:off x="677863" y="1088571"/>
          <a:ext cx="6454457" cy="2865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157876"/>
              </p:ext>
            </p:extLst>
          </p:nvPr>
        </p:nvGraphicFramePr>
        <p:xfrm>
          <a:off x="591481" y="3888377"/>
          <a:ext cx="6627219" cy="2969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4"/>
          <a:stretch/>
        </p:blipFill>
        <p:spPr>
          <a:xfrm>
            <a:off x="7218700" y="3017519"/>
            <a:ext cx="2238103" cy="33789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4621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alibri" panose="020F0502020204030204" pitchFamily="34" charset="0"/>
                <a:cs typeface="Calibri" panose="020F0502020204030204" pitchFamily="34" charset="0"/>
              </a:rPr>
              <a:t>Викторина для обучающихся 5-7 классов на тему «Баскетбол»</a:t>
            </a:r>
            <a:endParaRPr lang="ru-RU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1. В каком году был придуман баскетбол?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а) в 1700 году</a:t>
            </a:r>
          </a:p>
          <a:p>
            <a:pPr marL="0" indent="0">
              <a:buNone/>
            </a:pPr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б) в 1891 году   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в) в 1903 году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г) в 1999 году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2. Как зовут человека, который придумал баскетбол?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а) Джон Леннон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б) Джеймс Бонд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в) Джордж Майкл</a:t>
            </a:r>
          </a:p>
          <a:p>
            <a:pPr marL="0" indent="0">
              <a:buNone/>
            </a:pPr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г) Джеймс </a:t>
            </a:r>
            <a:r>
              <a:rPr lang="ru-RU" b="1" dirty="0" err="1">
                <a:latin typeface="Calibri" panose="020F0502020204030204" pitchFamily="34" charset="0"/>
                <a:cs typeface="Calibri" panose="020F0502020204030204" pitchFamily="34" charset="0"/>
              </a:rPr>
              <a:t>Нейсмит</a:t>
            </a:r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   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964" y="2160589"/>
            <a:ext cx="4833259" cy="41109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0451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>
                <a:latin typeface="Calibri" panose="020F0502020204030204" pitchFamily="34" charset="0"/>
                <a:cs typeface="Calibri" panose="020F0502020204030204" pitchFamily="34" charset="0"/>
              </a:rPr>
              <a:t>Викторина</a:t>
            </a:r>
            <a:r>
              <a:rPr lang="ru-RU" b="1" dirty="0"/>
              <a:t> для обучающихся 5-7 классов на тему «Баскетбол»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3. По сколько человек от каждой команды может </a:t>
            </a:r>
            <a:r>
              <a:rPr lang="ru-RU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одновременно</a:t>
            </a:r>
          </a:p>
          <a:p>
            <a:pPr marL="0" indent="0">
              <a:buNone/>
            </a:pPr>
            <a:r>
              <a:rPr lang="ru-RU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находиться на игровой площадке?</a:t>
            </a:r>
          </a:p>
          <a:p>
            <a:pPr marL="0" indent="0">
              <a:buNone/>
            </a:pPr>
            <a:r>
              <a:rPr lang="ru-RU" sz="1900" b="1" dirty="0">
                <a:latin typeface="Calibri" panose="020F0502020204030204" pitchFamily="34" charset="0"/>
                <a:cs typeface="Calibri" panose="020F0502020204030204" pitchFamily="34" charset="0"/>
              </a:rPr>
              <a:t>а) по 5   </a:t>
            </a:r>
            <a:endParaRPr lang="ru-RU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б) по 7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в) по 9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г) по 11</a:t>
            </a:r>
          </a:p>
          <a:p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4. Из скольких периодов состоит игра в баскетбол?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а) из двух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б) из трех</a:t>
            </a:r>
          </a:p>
          <a:p>
            <a:pPr marL="0" indent="0">
              <a:buNone/>
            </a:pPr>
            <a:r>
              <a:rPr lang="ru-RU" sz="1900" b="1" dirty="0">
                <a:latin typeface="Calibri" panose="020F0502020204030204" pitchFamily="34" charset="0"/>
                <a:cs typeface="Calibri" panose="020F0502020204030204" pitchFamily="34" charset="0"/>
              </a:rPr>
              <a:t>в) из четырех   </a:t>
            </a:r>
            <a:endParaRPr lang="ru-RU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г) из пяти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291" y="2455817"/>
            <a:ext cx="5859613" cy="40895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4095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Викторина для обучающихся 5-7 классов на тему «Баскетбол»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5. Сколько очков дают в баскетболе за </a:t>
            </a:r>
            <a:r>
              <a:rPr lang="ru-RU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попадание</a:t>
            </a:r>
          </a:p>
          <a:p>
            <a:pPr marL="0" indent="0">
              <a:buNone/>
            </a:pPr>
            <a:r>
              <a:rPr lang="ru-RU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в корзину при броске со средней или близкой дистанции?</a:t>
            </a:r>
          </a:p>
          <a:p>
            <a:pPr marL="0" indent="0">
              <a:buNone/>
            </a:pPr>
            <a:r>
              <a:rPr lang="ru-RU" sz="1900" b="1" dirty="0">
                <a:latin typeface="Calibri" panose="020F0502020204030204" pitchFamily="34" charset="0"/>
                <a:cs typeface="Calibri" panose="020F0502020204030204" pitchFamily="34" charset="0"/>
              </a:rPr>
              <a:t>а) 2 очка   </a:t>
            </a:r>
            <a:endParaRPr lang="ru-RU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б) 3 очка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в) 4 очка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г) 5 очков</a:t>
            </a:r>
          </a:p>
          <a:p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6. В какой стране баскетбол </a:t>
            </a:r>
            <a:r>
              <a:rPr lang="ru-RU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получил</a:t>
            </a:r>
          </a:p>
          <a:p>
            <a:pPr marL="0" indent="0">
              <a:buNone/>
            </a:pPr>
            <a:r>
              <a:rPr lang="ru-RU" sz="19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наибольшее распространение?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а) в Японии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б) в России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  <a:cs typeface="Calibri" panose="020F0502020204030204" pitchFamily="34" charset="0"/>
              </a:rPr>
              <a:t>в) в Бельгии</a:t>
            </a:r>
          </a:p>
          <a:p>
            <a:pPr marL="0" indent="0">
              <a:buNone/>
            </a:pPr>
            <a:r>
              <a:rPr lang="ru-RU" sz="1900" b="1" dirty="0">
                <a:latin typeface="Calibri" panose="020F0502020204030204" pitchFamily="34" charset="0"/>
                <a:cs typeface="Calibri" panose="020F0502020204030204" pitchFamily="34" charset="0"/>
              </a:rPr>
              <a:t>г) в США  </a:t>
            </a:r>
            <a:r>
              <a:rPr lang="ru-RU" b="1" dirty="0"/>
              <a:t> 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628" y="1663337"/>
            <a:ext cx="3596641" cy="5012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6367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Заключение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47537"/>
            <a:ext cx="8596668" cy="4693825"/>
          </a:xfrm>
        </p:spPr>
        <p:txBody>
          <a:bodyPr>
            <a:normAutofit/>
          </a:bodyPr>
          <a:lstStyle/>
          <a:p>
            <a:r>
              <a:rPr lang="ru-RU" dirty="0"/>
              <a:t>В ходе своей исследовательской работы я сделал вывод, что баскетбол — это не просто игра, а важная часть моей жизни. Он помогает мне быть сильным, целеустремлённым и уверенным в себе. Я считаю, что занятия баскетболом полезны для подростков и рекомендую всем заниматься спортом.	</a:t>
            </a:r>
            <a:r>
              <a:rPr lang="ru-RU" dirty="0" smtClean="0"/>
              <a:t>Баскетбол </a:t>
            </a:r>
            <a:r>
              <a:rPr lang="ru-RU" dirty="0"/>
              <a:t>научил меня работать в команде, уважать соперников и верить в свои силы. Я рад, что выбрал именно этот вид спорта, и надеюсь, что баскетбол будет сопровождать меня ещё много лет. Мой пример сможет заинтересовать других ребят и мотивировать их заниматься спортом. Заканчивая свою работу, хочу сказать, что баскетбол для меня — это не просто игра, а важная часть моей жизни, которая помогает мне развиваться и двигаться вперед. Надеюсь моя работа заинтересует кого-нибудь из учеников, и он увлечется баскетболом.</a:t>
            </a:r>
          </a:p>
          <a:p>
            <a:pPr marL="0" indent="0" fontAlgn="base">
              <a:buNone/>
            </a:pPr>
            <a:r>
              <a:rPr lang="ru-RU" dirty="0" smtClean="0"/>
              <a:t>    В </a:t>
            </a:r>
            <a:r>
              <a:rPr lang="ru-RU" dirty="0"/>
              <a:t>подтверждение мне бы хотелось закончить словами неизвестного автора:       </a:t>
            </a:r>
            <a:endParaRPr lang="ru-RU" dirty="0" smtClean="0"/>
          </a:p>
          <a:p>
            <a:pPr algn="ctr" fontAlgn="base"/>
            <a:r>
              <a:rPr lang="ru-RU" dirty="0" smtClean="0"/>
              <a:t> </a:t>
            </a:r>
            <a:r>
              <a:rPr lang="ru-RU" b="1" dirty="0"/>
              <a:t>“- Ты спортсмен? - Нет, я баскетболист! - А баскетбол что, не спорт? </a:t>
            </a:r>
            <a:r>
              <a:rPr lang="ru-RU" b="1" dirty="0" smtClean="0"/>
              <a:t>– Нет</a:t>
            </a:r>
            <a:r>
              <a:rPr lang="ru-RU" b="1" dirty="0"/>
              <a:t>,</a:t>
            </a:r>
            <a:r>
              <a:rPr lang="ru-RU" b="1" dirty="0" smtClean="0"/>
              <a:t> </a:t>
            </a:r>
            <a:r>
              <a:rPr lang="ru-RU" b="1" dirty="0"/>
              <a:t>это жизнь!”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593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665" y="182880"/>
            <a:ext cx="8596668" cy="1320800"/>
          </a:xfrm>
        </p:spPr>
        <p:txBody>
          <a:bodyPr/>
          <a:lstStyle/>
          <a:p>
            <a:pPr algn="ctr"/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Я выбираю – баскетбол!</a:t>
            </a:r>
            <a:b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31" y="1007565"/>
            <a:ext cx="8414415" cy="54469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4256040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Оранжевый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468</TotalTime>
  <Words>318</Words>
  <Application>Microsoft Office PowerPoint</Application>
  <PresentationFormat>Широкоэкранный</PresentationFormat>
  <Paragraphs>81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Times New Roman</vt:lpstr>
      <vt:lpstr>Trebuchet MS</vt:lpstr>
      <vt:lpstr>Verdana</vt:lpstr>
      <vt:lpstr>Wingdings 3</vt:lpstr>
      <vt:lpstr>Грань</vt:lpstr>
      <vt:lpstr>муниципальное бюджетное общеобразовательное учреждение «Теряевская школа»  Богородского района Нижегородской области </vt:lpstr>
      <vt:lpstr>Моя любимая игра - баскетбол </vt:lpstr>
      <vt:lpstr>История зарождения Баскетбола</vt:lpstr>
      <vt:lpstr>Секции баскетбола в школах   Богородского района</vt:lpstr>
      <vt:lpstr> </vt:lpstr>
      <vt:lpstr>Результаты анкетирования  </vt:lpstr>
      <vt:lpstr>Викторина для обучающихся 5-7 классов на тему «Баскетбол»</vt:lpstr>
      <vt:lpstr>Викторина для обучающихся 5-7 классов на тему «Баскетбол»</vt:lpstr>
      <vt:lpstr>Викторина для обучающихся 5-7 классов на тему «Баскетбол»</vt:lpstr>
      <vt:lpstr>Заключение </vt:lpstr>
      <vt:lpstr>Я выбираю – баскетбол!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Баскетбол</dc:title>
  <dc:creator>Маркарян</dc:creator>
  <cp:lastModifiedBy>Пользователь</cp:lastModifiedBy>
  <cp:revision>59</cp:revision>
  <dcterms:created xsi:type="dcterms:W3CDTF">2016-02-28T12:36:32Z</dcterms:created>
  <dcterms:modified xsi:type="dcterms:W3CDTF">2026-04-13T13:24:54Z</dcterms:modified>
</cp:coreProperties>
</file>