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9" r:id="rId4"/>
    <p:sldId id="260" r:id="rId5"/>
    <p:sldId id="269" r:id="rId6"/>
    <p:sldId id="261" r:id="rId7"/>
    <p:sldId id="262" r:id="rId8"/>
    <p:sldId id="263" r:id="rId9"/>
    <p:sldId id="264" r:id="rId10"/>
    <p:sldId id="265" r:id="rId11"/>
    <p:sldId id="266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84" autoAdjust="0"/>
    <p:restoredTop sz="89803" autoAdjust="0"/>
  </p:normalViewPr>
  <p:slideViewPr>
    <p:cSldViewPr>
      <p:cViewPr varScale="1">
        <p:scale>
          <a:sx n="104" d="100"/>
          <a:sy n="104" d="100"/>
        </p:scale>
        <p:origin x="177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C54E3-AA0A-4D51-9BE8-9DD33CB3B389}" type="datetimeFigureOut">
              <a:rPr lang="ru-RU" smtClean="0"/>
              <a:t>13.05.2024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5AAAAB-D3A5-465E-8221-747CEF35257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5AAAAB-D3A5-465E-8221-747CEF35257A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72540-9692-48E5-B336-A35FFD12CAC2}" type="datetimeFigureOut">
              <a:rPr lang="ru-RU" smtClean="0"/>
              <a:pPr/>
              <a:t>13.05.2024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4BBCC-7A03-4EE0-8CFD-E39980EB3F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72540-9692-48E5-B336-A35FFD12CAC2}" type="datetimeFigureOut">
              <a:rPr lang="ru-RU" smtClean="0"/>
              <a:pPr/>
              <a:t>13.05.2024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4BBCC-7A03-4EE0-8CFD-E39980EB3F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72540-9692-48E5-B336-A35FFD12CAC2}" type="datetimeFigureOut">
              <a:rPr lang="ru-RU" smtClean="0"/>
              <a:pPr/>
              <a:t>13.05.2024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4BBCC-7A03-4EE0-8CFD-E39980EB3F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72540-9692-48E5-B336-A35FFD12CAC2}" type="datetimeFigureOut">
              <a:rPr lang="ru-RU" smtClean="0"/>
              <a:pPr/>
              <a:t>13.05.2024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4BBCC-7A03-4EE0-8CFD-E39980EB3F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72540-9692-48E5-B336-A35FFD12CAC2}" type="datetimeFigureOut">
              <a:rPr lang="ru-RU" smtClean="0"/>
              <a:pPr/>
              <a:t>13.05.2024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4BBCC-7A03-4EE0-8CFD-E39980EB3F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72540-9692-48E5-B336-A35FFD12CAC2}" type="datetimeFigureOut">
              <a:rPr lang="ru-RU" smtClean="0"/>
              <a:pPr/>
              <a:t>13.05.2024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4BBCC-7A03-4EE0-8CFD-E39980EB3F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72540-9692-48E5-B336-A35FFD12CAC2}" type="datetimeFigureOut">
              <a:rPr lang="ru-RU" smtClean="0"/>
              <a:pPr/>
              <a:t>13.05.2024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4BBCC-7A03-4EE0-8CFD-E39980EB3F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72540-9692-48E5-B336-A35FFD12CAC2}" type="datetimeFigureOut">
              <a:rPr lang="ru-RU" smtClean="0"/>
              <a:pPr/>
              <a:t>13.05.2024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4BBCC-7A03-4EE0-8CFD-E39980EB3F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72540-9692-48E5-B336-A35FFD12CAC2}" type="datetimeFigureOut">
              <a:rPr lang="ru-RU" smtClean="0"/>
              <a:pPr/>
              <a:t>13.05.2024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4BBCC-7A03-4EE0-8CFD-E39980EB3F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72540-9692-48E5-B336-A35FFD12CAC2}" type="datetimeFigureOut">
              <a:rPr lang="ru-RU" smtClean="0"/>
              <a:pPr/>
              <a:t>13.05.2024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4BBCC-7A03-4EE0-8CFD-E39980EB3F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72540-9692-48E5-B336-A35FFD12CAC2}" type="datetimeFigureOut">
              <a:rPr lang="ru-RU" smtClean="0"/>
              <a:pPr/>
              <a:t>13.05.2024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4BBCC-7A03-4EE0-8CFD-E39980EB3F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72540-9692-48E5-B336-A35FFD12CAC2}" type="datetimeFigureOut">
              <a:rPr lang="ru-RU" smtClean="0"/>
              <a:pPr/>
              <a:t>13.05.2024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4BBCC-7A03-4EE0-8CFD-E39980EB3FB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КО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4414" y="142852"/>
            <a:ext cx="7772400" cy="648071"/>
          </a:xfrm>
        </p:spPr>
        <p:txBody>
          <a:bodyPr>
            <a:normAutofit/>
          </a:bodyPr>
          <a:lstStyle/>
          <a:p>
            <a:endParaRPr lang="ru-RU" sz="1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196752"/>
            <a:ext cx="8786874" cy="2505460"/>
          </a:xfrm>
        </p:spPr>
        <p:txBody>
          <a:bodyPr>
            <a:noAutofit/>
          </a:bodyPr>
          <a:lstStyle/>
          <a:p>
            <a:endParaRPr lang="en-US" sz="1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Влияние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состояния окружающей среды 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популяцию рыб Белгородского водохранилища </a:t>
            </a:r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rgbClr val="FF0000"/>
              </a:solidFill>
            </a:endParaRPr>
          </a:p>
          <a:p>
            <a:r>
              <a:rPr lang="ru-RU" sz="1400" b="1" dirty="0" smtClean="0">
                <a:solidFill>
                  <a:srgbClr val="C00000"/>
                </a:solidFill>
              </a:rPr>
              <a:t>                              </a:t>
            </a:r>
          </a:p>
          <a:p>
            <a:pPr algn="l"/>
            <a:r>
              <a:rPr lang="ru-RU" sz="1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					</a:t>
            </a:r>
            <a:r>
              <a:rPr lang="ru-RU" sz="1400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</a:t>
            </a:r>
            <a:r>
              <a:rPr lang="ru-RU" sz="1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Песоцкий</a:t>
            </a:r>
            <a:r>
              <a:rPr lang="ru-RU" sz="1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Иван Александрович, </a:t>
            </a:r>
          </a:p>
          <a:p>
            <a:r>
              <a:rPr lang="ru-RU" sz="1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ученик </a:t>
            </a:r>
            <a:r>
              <a:rPr lang="ru-RU" sz="1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класса</a:t>
            </a:r>
          </a:p>
          <a:p>
            <a:r>
              <a:rPr lang="ru-RU" sz="1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1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1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Р</a:t>
            </a:r>
            <a:r>
              <a:rPr lang="ru-RU" sz="1400" u="sng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уководитель</a:t>
            </a:r>
            <a:r>
              <a:rPr lang="ru-RU" sz="1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Полякова </a:t>
            </a:r>
            <a:r>
              <a:rPr lang="ru-RU" sz="1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Елена Викторовна,</a:t>
            </a:r>
            <a:r>
              <a:rPr lang="ru-RU" sz="1400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               учитель </a:t>
            </a:r>
            <a:r>
              <a:rPr lang="ru-RU" sz="1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биологии, химии и географии</a:t>
            </a:r>
          </a:p>
          <a:p>
            <a:r>
              <a:rPr lang="ru-RU" sz="1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1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</a:t>
            </a:r>
            <a:r>
              <a:rPr lang="ru-RU" sz="1400" u="sng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Образовательное </a:t>
            </a:r>
            <a:r>
              <a:rPr lang="ru-RU" sz="1400" u="sng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учреждение:</a:t>
            </a:r>
            <a:endParaRPr lang="ru-RU" sz="1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1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               </a:t>
            </a:r>
            <a:r>
              <a:rPr lang="ru-RU" sz="1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«</a:t>
            </a:r>
            <a:r>
              <a:rPr lang="ru-RU" sz="14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Графовская</a:t>
            </a:r>
            <a:r>
              <a:rPr lang="ru-RU" sz="1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СОШ»</a:t>
            </a:r>
          </a:p>
          <a:p>
            <a:endParaRPr lang="ru-RU" sz="14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600" dirty="0" smtClean="0"/>
          </a:p>
          <a:p>
            <a:pPr algn="r"/>
            <a:endParaRPr lang="ru-RU" sz="1600" dirty="0" smtClean="0"/>
          </a:p>
          <a:p>
            <a:pPr algn="r"/>
            <a:endParaRPr lang="ru-RU" sz="1600" dirty="0" smtClean="0"/>
          </a:p>
          <a:p>
            <a:pPr algn="r"/>
            <a:endParaRPr lang="ru-RU" sz="1600" dirty="0" smtClean="0"/>
          </a:p>
          <a:p>
            <a:pPr algn="r"/>
            <a:endParaRPr lang="ru-RU" sz="1600" dirty="0" smtClean="0"/>
          </a:p>
          <a:p>
            <a:pPr algn="r"/>
            <a:r>
              <a:rPr lang="ru-RU" sz="16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ru-RU" sz="1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Белгородчина</a:t>
            </a: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край красивейшей русской природы.  Красота ее лесов, лугов, рек,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водохранилищ неповторима. Издавна оно славилось  многими   природными богатствами, в том числе и своими рыбными богатствами.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          Рыба имеет большое значение в жизни человека. Главная ценность ее, как пищевого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продукта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белках, жирах, углеводах.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Рыба – богатейший источник минеральных веществ и витаминов, и в особенности витамином Д, ферментов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771800" y="1844824"/>
          <a:ext cx="3847465" cy="2243328"/>
        </p:xfrm>
        <a:graphic>
          <a:graphicData uri="http://schemas.openxmlformats.org/drawingml/2006/table">
            <a:tbl>
              <a:tblPr/>
              <a:tblGrid>
                <a:gridCol w="608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8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2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№ </a:t>
                      </a:r>
                      <a:r>
                        <a:rPr lang="ru-RU" sz="16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/</a:t>
                      </a:r>
                      <a:r>
                        <a:rPr lang="ru-RU" sz="16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Название  веществ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Содержание веществ, в%</a:t>
                      </a:r>
                      <a:endParaRPr lang="ru-RU" sz="1600" b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4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</a:t>
                      </a:r>
                      <a:endParaRPr lang="ru-RU" sz="1600" b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Вода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46,1-92,9</a:t>
                      </a:r>
                      <a:endParaRPr lang="ru-RU" sz="1600" b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</a:t>
                      </a:r>
                      <a:endParaRPr lang="ru-RU" sz="1600" b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Белки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5,4-26,8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3.</a:t>
                      </a:r>
                      <a:endParaRPr lang="ru-RU" sz="1600" b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Жиры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0,1-54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</a:t>
                      </a:r>
                      <a:endParaRPr lang="ru-RU" sz="1600" b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Углеводы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6.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Минеральные вещества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0,1-3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2049" name="Picture 1" descr="C:\Users\user\Desktop\отд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4193704"/>
            <a:ext cx="8126270" cy="259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-428652"/>
            <a:ext cx="8229600" cy="6192688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исследования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популяция рыб Белгородского водохранилища.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изучение влияния состояния окружающей среды на популяцию рыб Белгородского </a:t>
            </a:r>
            <a:r>
              <a:rPr lang="ru-RU" sz="1600" smtClean="0">
                <a:latin typeface="Times New Roman" panose="02020603050405020304" pitchFamily="18" charset="0"/>
                <a:ea typeface="Calibri" panose="020F0502020204030204" pitchFamily="34" charset="0"/>
              </a:rPr>
              <a:t>водохранилища</a:t>
            </a:r>
            <a:r>
              <a:rPr lang="ru-RU" sz="160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16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Задачи: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рассмотреть 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видовое разнообразие рыб Белгородского водохранилища;</a:t>
            </a:r>
            <a:b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познакомиться с заболеваниями рыб и факторами, влияющими на их появление;</a:t>
            </a:r>
            <a:b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ознакомиться с основными сведениями об охране природных богатств;</a:t>
            </a:r>
            <a:b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рассмотреть меры, принимаемые для снижения влияния состояния окружающей среды для сохранения популяции рыб в водоеме;</a:t>
            </a:r>
            <a:b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подготовить листовки по теме охраны водных ресурсов.</a:t>
            </a:r>
            <a:b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Методы: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литературно – поисковый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сравнительно-описательный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статистический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метод наблюдений 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системный, аналитический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1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9" name="Picture 7" descr="C:\Users\user\Desktop\море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25144"/>
            <a:ext cx="4248472" cy="1944216"/>
          </a:xfrm>
          <a:prstGeom prst="rect">
            <a:avLst/>
          </a:prstGeom>
          <a:noFill/>
        </p:spPr>
      </p:pic>
      <p:pic>
        <p:nvPicPr>
          <p:cNvPr id="18440" name="Picture 8" descr="C:\Users\user\Desktop\кан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725144"/>
            <a:ext cx="4032448" cy="18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387424"/>
            <a:ext cx="8229600" cy="387424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Водные ресурсы Белгородской области</a:t>
            </a:r>
            <a:b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Белгородская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область относится к малообеспеченным водой регионам России.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Всего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0,45 % территории региона занято реками, ручьями, прудами и водохранилищами.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 области более 1200 прудов, 5 крупных водохранилищ. 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60" name="AutoShape 4" descr="Картинки по запросу Валу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2" name="AutoShape 6" descr="Valuj 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286001" y="6184475"/>
            <a:ext cx="56703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Староосколькое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водохранилище (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р.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Оскол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563888" y="6165304"/>
            <a:ext cx="49685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                                      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35896" y="3284985"/>
            <a:ext cx="119205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611560" y="0"/>
            <a:ext cx="8229600" cy="4766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 rot="21395536">
            <a:off x="5362994" y="-376283"/>
            <a:ext cx="124577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331640" y="3513076"/>
            <a:ext cx="6840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itchFamily="18" charset="0"/>
              </a:rPr>
              <a:t>Белгородское водохранилище (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р. Северский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Донец)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48" y="1792179"/>
            <a:ext cx="2880000" cy="162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7850" y="1772816"/>
            <a:ext cx="2880000" cy="162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0811" y="1612179"/>
            <a:ext cx="2697175" cy="180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93" y="4271003"/>
            <a:ext cx="2880655" cy="162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20811" y="4229245"/>
            <a:ext cx="2159208" cy="162000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7"/>
          <a:srcRect t="5733" b="5369"/>
          <a:stretch/>
        </p:blipFill>
        <p:spPr>
          <a:xfrm>
            <a:off x="5818212" y="4210858"/>
            <a:ext cx="3239638" cy="162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678768" cy="6741368"/>
          </a:xfrm>
        </p:spPr>
        <p:txBody>
          <a:bodyPr>
            <a:normAutofit/>
          </a:bodyPr>
          <a:lstStyle/>
          <a:p>
            <a:pPr algn="l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Белгородское  водохранилище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Оно - одно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из главных водных объектов области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Северском Донце.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Его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начали строить для сезонного регулирования стока реки в 1977 году, в 1985-м построили дамбу и  в конце 1995 года ввели в эксплуатацию. Водохранилище расположено на территории Белгородского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района и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Шебекинского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городского округа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Белгородской области.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Полный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объём водохранилища составляет - 76 млн.м³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Площадь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зеркала при НПУ - 23 км². Длина при НПУ - 25 км. Ширина - от нескольких сотен метров до 3 км, в среднем - около 1 км. Максимальная глубина вблизи плотины - 14 м, средняя расчётная глубина - 3,3 м. Общая протяжённость береговой линии составляет - 85 км.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Но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ни для промышленных нужд, ни для водоснабжения населения Белгородское водохранилище так и не использовали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Сегодня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Белгородское водохранилище – объект рекреационной деятельности, в основном используется для отдыха и любительской рыбалки.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летнее время открыты  пляжи «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Пикник-парка» и пос.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Маслова Пристань.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/>
              <a:t/>
            </a:r>
            <a:br>
              <a:rPr lang="ru-RU" sz="1400" dirty="0"/>
            </a:br>
            <a:endParaRPr lang="ru-RU" sz="1400" dirty="0"/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 rot="21446808" flipV="1">
            <a:off x="-4652" y="-1466767"/>
            <a:ext cx="860444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555555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>
              <a:solidFill>
                <a:srgbClr val="555555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555555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>
              <a:solidFill>
                <a:srgbClr val="555555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555555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>
              <a:solidFill>
                <a:srgbClr val="555555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25601" name="AutoShape 1" descr="Белгородское водохранилище"/>
          <p:cNvSpPr>
            <a:spLocks noChangeAspect="1" noChangeArrowheads="1"/>
          </p:cNvSpPr>
          <p:nvPr/>
        </p:nvSpPr>
        <p:spPr bwMode="auto">
          <a:xfrm>
            <a:off x="0" y="457200"/>
            <a:ext cx="314325" cy="314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rgbClr val="555555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5604" name="Picture 4" descr="C:\Users\user\Desktop\Belgorodпляж-more-1-768x4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3680" y="5357826"/>
            <a:ext cx="2880320" cy="1368152"/>
          </a:xfrm>
          <a:prstGeom prst="rect">
            <a:avLst/>
          </a:prstGeom>
          <a:noFill/>
        </p:spPr>
      </p:pic>
      <p:pic>
        <p:nvPicPr>
          <p:cNvPr id="25605" name="Picture 5" descr="C:\Users\user\Desktop\5дам0075546_uu-wjubv8ICqdAFYr7FGEzSN9r3vNrzjhnr-cySaN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32440" y="476672"/>
            <a:ext cx="216024" cy="792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6" name="Picture 6" descr="C:\Users\user\Desktop\iда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116632"/>
            <a:ext cx="2448272" cy="1368152"/>
          </a:xfrm>
          <a:prstGeom prst="rect">
            <a:avLst/>
          </a:prstGeom>
          <a:noFill/>
        </p:spPr>
      </p:pic>
      <p:pic>
        <p:nvPicPr>
          <p:cNvPr id="25607" name="Picture 7" descr="C:\Users\user\Desktop\imдам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116632"/>
            <a:ext cx="1991866" cy="1152128"/>
          </a:xfrm>
          <a:prstGeom prst="rect">
            <a:avLst/>
          </a:prstGeom>
          <a:noFill/>
        </p:spPr>
      </p:pic>
      <p:pic>
        <p:nvPicPr>
          <p:cNvPr id="25608" name="Picture 8" descr="C:\Users\user\Desktop\кре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47664" y="2132856"/>
            <a:ext cx="2857500" cy="1440160"/>
          </a:xfrm>
          <a:prstGeom prst="rect">
            <a:avLst/>
          </a:prstGeom>
          <a:noFill/>
        </p:spPr>
      </p:pic>
      <p:pic>
        <p:nvPicPr>
          <p:cNvPr id="25609" name="Picture 9" descr="C:\Users\user\Desktop\Без названия (2).jpgкрс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00192" y="1916833"/>
            <a:ext cx="2571750" cy="1584176"/>
          </a:xfrm>
          <a:prstGeom prst="rect">
            <a:avLst/>
          </a:prstGeom>
          <a:noFill/>
        </p:spPr>
      </p:pic>
      <p:pic>
        <p:nvPicPr>
          <p:cNvPr id="25610" name="Picture 10" descr="C:\Users\user\Desktop\Без названия (2).jpgрыб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733256"/>
            <a:ext cx="2762250" cy="1124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-459432"/>
            <a:ext cx="5040560" cy="4608512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Виды рыб 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Белгородского водохранилища</a:t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Щука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Лещ</a:t>
            </a:r>
            <a:endParaRPr lang="ru-RU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Белая щука (Дмитрий Форма) / Проза.ру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5997" y="1160748"/>
            <a:ext cx="2736304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Окунь - общие сведения.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985" y="5025664"/>
            <a:ext cx="295232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Лещ: рыба и ее виды, как выглядит и где водится подлещик ...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2001" y="3212976"/>
            <a:ext cx="266429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3076778" y="982346"/>
            <a:ext cx="601216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Вид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пресноводной рыбы, принадлежащий к семейству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щуковых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Это крупный хищник, обладающий длинным телом, узкой головой и мощными челюстями, вооруженными острыми зубами. Щука может достигать впечатляющих размеров, взрослые особи могут достигать длины 1,5 метра и весить более 25 кг. Окраска щуки варьирует от темно-зеленого до серого с пятнами и полосами светлого цвета, что позволяет ей прекрасно сливаться с окружающей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средой.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D211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Мясо щуки полезно при заболевании щитовидной железы. Регулярное употребление мяса щуки снижает риск возникновения аритмии сердца.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3275856" y="-531563"/>
            <a:ext cx="4824536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39903" y="5445224"/>
            <a:ext cx="584903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Это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хищная рыба, вид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лучепёрых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рыб из рода пресноводных окуней семейства окунёвых. У неё два плавника. Брюшко рыбы белого цвета, а спина окрашена в темно-зелёный цвет, по бокам тела черные полосы. Плавники бывают красного цвета. Вес рыбы может колебаться от 500 г до 3 кг. Максимальная длина тела до 50 см, масса более 2 кг.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кулинарии рыба ценится за вкусное мясо и небольшое количество костей.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082108" y="3149801"/>
            <a:ext cx="600682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Рыба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семейства карповых, относящаяся к отряду карпообразных. Сравнительно крупная рыба с высоким телом, сжатым с боков и узким спинным плавником. Чешуя толстая, плотно сидящая на теле, может быть от серого до розового цвета. Голова небольшого размера, так же, как и рот. По сравнению с представителями своего отряда, тело леща довольно больших размеров – может достигать 70 см в длину. Тело взрослой особи весят примерно от 0,7 до 5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кг. Лещ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– излюбленный объект любительского рыболовства. Это ценная промысловая рыба с белым мясом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 большим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содержанием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жира.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 rot="10800000" flipV="1">
            <a:off x="3995935" y="4561507"/>
            <a:ext cx="19442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Окунь</a:t>
            </a: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92615" y="3730282"/>
            <a:ext cx="4572508" cy="2155017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b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Сом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рупная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пресноводная бесчешуйчатая рыба семейства сомовых. Длина тела до 5 м, масса до 400 кг (по историческим данным). Официально зарегистрирован пойманный сом массой 306 кг, длиной более 3 м и возрастом около 80 лет.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Анальный плавник длинный, жировой плавник отсутствует, непарные плавники не имеют шипов. Окрас в большинстве случаев бурый с оттенками коричнево-зелёного, брюхо белое. В зависимости от мест обитания окрас может меняться от почти чёрного до светло-жёлтого. 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Мясо сома довольно вкусное. Но   у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более крупных сомов после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тепловой  обработки мясо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становится жестким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 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Мясо сома иногда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может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вызывать аллергические реакции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b="1" dirty="0"/>
              <a:t> </a:t>
            </a:r>
            <a:endParaRPr lang="ru-RU" sz="1400" dirty="0"/>
          </a:p>
        </p:txBody>
      </p:sp>
      <p:pic>
        <p:nvPicPr>
          <p:cNvPr id="4" name="Рисунок 3" descr="Плотва обыкновенная | Мир Чудес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803777"/>
            <a:ext cx="396044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фото сом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77072"/>
            <a:ext cx="396044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4115830" y="116632"/>
            <a:ext cx="482453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Плотва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Очень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распространённая рыба, относящаяся к семейству карповых. Другие названия этого вида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-вобла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тарань, чебак, сорога, плотица. Длина тела обычно около 30 (редко до 50) см, масса 0,2–0,8 (до 2) кг. Тело сжато с боков. Чешуя крупная. Окраска спины обычно тёмная, боков и брюха – серебристая, плавников (кроме спинного и хвостового) – оранжево-красная. Во время нереста окраска ярче</a:t>
            </a:r>
            <a:r>
              <a:rPr lang="ru-RU" dirty="0"/>
              <a:t>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Мясо рыбы богато микроэлементами,  помогает нормализовать состояние кожи, волос и ногтей, сохранить хорошее зрение, предотвратить риск возрастного ослабевания памяти, защитится от появления умственных расстройств, оздоровить сердце и сосуды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273678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ru-RU" dirty="0" smtClean="0"/>
              <a:t>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Судак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 descr="Обыкновенный судак  (р. Чулым). Фото: М.М. Соловьев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564904"/>
            <a:ext cx="345638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3779912" y="4319518"/>
            <a:ext cx="5256584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Густера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Относится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семейству карпообразных. Эта рыба иногда образует необычайно густые стаи, такие плотные, что некуда и весло вставить, отсюда и появилось общепринятое название – 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густера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Серебристым, сильно сплющенным с боков телом напоминает молодого леща.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Мясо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густеры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считается диетическим. так как имеет небольшую калорийность</a:t>
            </a:r>
            <a:r>
              <a:rPr lang="ru-RU" sz="1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- 97 ккал на 100 грамм продукта.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Оно не очень жирное. Содержит в себе полезные вещества:  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фтор, натрий, кальций  и витамины А, В, РР.</a:t>
            </a:r>
            <a:endParaRPr kumimoji="0" lang="ru-RU" sz="140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1" name="AutoShape 3" descr="Судак рыб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33" name="Picture 5" descr="C:\Users\user\Desktop\густ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581128"/>
            <a:ext cx="3528392" cy="1944216"/>
          </a:xfrm>
          <a:prstGeom prst="rect">
            <a:avLst/>
          </a:prstGeom>
          <a:noFill/>
        </p:spPr>
      </p:pic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3779912" y="974220"/>
            <a:ext cx="5256584" cy="289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Промысловая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пресноводная рыба семейства Окунеобразные, вид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лучеперые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Хотя судаки более удлиненные и тонкие, чем окуни, у них есть два спинных плавника, характерных для этого семейства. Судаки – типичные хищники, которые, став взрослыми, питаются в основном другими рыбами (ершами, пескарями, бычками,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густерой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Мясо судака хорошо укрепляет сердечно - сосудистую, эндокринную, костно-мышечную и пищеварительную системы. Способствует образованию эритроцитов, снижает уровень холестерина, разрушаются тромбы, и предотвращает закупорку сосудов, а также снижает риск инсультов и инфарктов.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Рыбу 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рекомендуют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кушать детям. Она влияет на их умственное и физическое развитие. Детские врачи советуют в небольшом количестве давать мясо судака даже грудным детям.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1" name="Picture 1" descr="C:\Users\user\Desktop\суд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32656"/>
            <a:ext cx="3312368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459432"/>
            <a:ext cx="8229600" cy="5328592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Негативные последствия урбанизации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            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Белгородское водохранилище располагается южнее города Белгорода, ниже по течению реки Северский Донец. Развитие города и пригородных территорий привело к негативным экологическим последствиям.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Среди наиболее ощутимых отрицательных последствий главными являются: 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поступление в водохранилище хозяйственных и бытовых стоков и, как следствие этого, накопление в донных отложениях загрязняющих веществ;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снижение самоочищающейся способности вод, избыточное развитие сине-зелёных водорослей; 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разрушение берегов водохранилища и размыв русла реки в нижней части; 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неконтролируемое рекреационное освоение береговой полосы,    приводящее к загрязнению окружающей среды бытовыми отходами    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перестройка фауны водоема, изменение условий размножения и обитания рыб;     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замор рыбы в следствии сброса сточных вод со всех промышленных предприятий города;   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превышение содержания нефтепродуктов, взвешенных веществ, железа. 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b="1" dirty="0" smtClean="0"/>
              <a:t> 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C:\Users\user\Desktop\замор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861048"/>
            <a:ext cx="3600400" cy="2664296"/>
          </a:xfrm>
          <a:prstGeom prst="rect">
            <a:avLst/>
          </a:prstGeom>
          <a:noFill/>
        </p:spPr>
      </p:pic>
      <p:pic>
        <p:nvPicPr>
          <p:cNvPr id="23555" name="Picture 3" descr="C:\Users\user\Desktop\замо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884091"/>
            <a:ext cx="4680520" cy="25692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4653136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Мероприятия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решения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проблем</a:t>
            </a:r>
            <a:b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1. Установка информационных знаков о специальном режиме    для ведения хозяйственной деятельности в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водоохранной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зоне и прибрежной защитной полосе.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2. Отлов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зараженной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рыбы и зарыбление водохранилища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видами рыб, невосприимчивых к заражению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3. Введение запретов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 ловлю рыб во время нереста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4. Введение ограничений на ловлю рыбы ( в соответствии с размерами рыб).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5. Реконструкция очистных сооружений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6. Постоянный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за состоянием АЗС и стоянок транспортных средств, находящихся на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территории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бассейна р. Северский Донец и его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притоков.    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7. Обустройство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водоохранных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зон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прибрежных полос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только в пределах Белгородского водохранилища, но и на реках, которые в него впадают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      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/>
              <a:t> </a:t>
            </a:r>
          </a:p>
        </p:txBody>
      </p:sp>
      <p:pic>
        <p:nvPicPr>
          <p:cNvPr id="5" name="Рисунок 4" descr="C:\Users\user\Desktop\расчистка_водоема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3356991"/>
            <a:ext cx="4536504" cy="3096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2" descr="C:\Users\user\Desktop\очис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356992"/>
            <a:ext cx="3816424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rmAutofit/>
          </a:bodyPr>
          <a:lstStyle/>
          <a:p>
            <a:pPr algn="l"/>
            <a:r>
              <a:rPr lang="ru-RU" sz="1600" b="1" dirty="0" smtClean="0">
                <a:solidFill>
                  <a:srgbClr val="C00000"/>
                </a:solidFill>
              </a:rPr>
              <a:t>                                                                             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Заключение</a:t>
            </a: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/>
              <a:t>          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Во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время работы над проектом я сделал некоторые выводы.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    Забота о рыбных ресурсах Белгородского водохранилища занимает большое место.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Оно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является излюбленным местом отдыха людей и  рыболовов-любителей, которые проводят свой досуг на берегу водоема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Особое значение приобретает обеспечение нормальных условий нереста рыбы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Инспекция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рыбоохраны строго относится к организации и проведению нерестовых кампаний. Они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постоянно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проводят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разъяснительную работу с людьми, пользующимися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водоемом.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Белгородская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область присоединилась к Всероссийской акции по уборке берегов водоёмов от мусора «Вода России», которая с 2019 года является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частью нацпроекта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«Экология». В уборке берегов Белгородского водохранилища и реки Северский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Донец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Белгородском районе приняли участие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200 студентов нашего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региона, экологические волонтеры, а также сотрудники исполнительных органов власти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И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заключении хочу сказать, что соблюдение правил рыболовства, охрана и воспроизводство рыбных запасов, постоянная забота о чистоте природных водоемов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говорит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 бережном, хозяйском отношении к природе.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Мы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все должны помнить, что природа очень ранима и все живые организмы, обитающие в ней, связаны между собой сложными взаимоотношениями. Нарушить баланс в природе очень легко, а восстановить его почти невозможно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9" name="Picture 3" descr="C:\Users\user\Desktop\1649122138_54-vsegda-pomnim-com-p-beregite-prirodu-foto-5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1465</TotalTime>
  <Words>509</Words>
  <Application>Microsoft Office PowerPoint</Application>
  <PresentationFormat>Экран (4:3)</PresentationFormat>
  <Paragraphs>85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Georgia</vt:lpstr>
      <vt:lpstr>Times New Roman</vt:lpstr>
      <vt:lpstr>Тема Office</vt:lpstr>
      <vt:lpstr>Презентация PowerPoint</vt:lpstr>
      <vt:lpstr>Белгородчина — край красивейшей русской природы.  Красота ее лесов, лугов, рек,  водохранилищ неповторима. Издавна оно славилось  многими   природными богатствами, в том числе и своими рыбными богатствами.            Рыба имеет большое значение в жизни человека. Главная ценность ее, как пищевого продукта в белках, жирах, углеводах. Рыба – богатейший источник минеральных веществ и витаминов, и в особенности витамином Д, ферментов </vt:lpstr>
      <vt:lpstr>Объект исследования: популяция рыб Белгородского водохранилища.  Цель: изучение влияния состояния окружающей среды на популяцию рыб Белгородского водохранилища. Задачи:  - рассмотреть видовое разнообразие рыб Белгородского водохранилища;  - познакомиться с заболеваниями рыб и факторами, влияющими на их появление;  - ознакомиться с основными сведениями об охране природных богатств;  - рассмотреть меры, принимаемые для снижения влияния состояния окружающей среды для сохранения популяции рыб в водоеме; - подготовить листовки по теме охраны водных ресурсов. Методы:  - литературно – поисковый  - сравнительно-описательный  - статистический  - метод наблюдений   - системный, аналитический   </vt:lpstr>
      <vt:lpstr>            Водные ресурсы Белгородской области  Белгородская область относится к малообеспеченным водой регионам России.               Всего 0,45 % территории региона занято реками, ручьями, прудами и водохранилищами.   В области более 1200 прудов, 5 крупных водохранилищ.     </vt:lpstr>
      <vt:lpstr>                                                      Белгородское  водохранилище            Оно - одно из главных водных объектов области на Северском Донце.            Его начали строить для сезонного регулирования стока реки в 1977 году, в 1985-м построили дамбу и  в конце 1995 года ввели в эксплуатацию. Водохранилище расположено на территории Белгородского  района и Шебекинского городского округа Белгородской области.                     Полный объём водохранилища составляет - 76 млн.м³ Площадь зеркала при НПУ - 23 км². Длина при НПУ - 25 км. Ширина - от нескольких сотен метров до 3 км, в среднем - около 1 км. Максимальная глубина вблизи плотины - 14 м, средняя расчётная глубина - 3,3 м. Общая протяжённость береговой линии составляет - 85 км.                   Но ни для промышленных нужд, ни для водоснабжения населения Белгородское водохранилище так и не использовали.            Сегодня Белгородское водохранилище – объект рекреационной деятельности, в основном используется для отдыха и любительской рыбалки.      В летнее время открыты  пляжи «Пикник-парка» и пос. Маслова Пристань.     </vt:lpstr>
      <vt:lpstr>Виды рыб  Белгородского водохранилища Щука        Лещ</vt:lpstr>
      <vt:lpstr>         Сом  Крупная пресноводная бесчешуйчатая рыба семейства сомовых. Длина тела до 5 м, масса до 400 кг (по историческим данным). Официально зарегистрирован пойманный сом массой 306 кг, длиной более 3 м и возрастом около 80 лет. Анальный плавник длинный, жировой плавник отсутствует, непарные плавники не имеют шипов. Окрас в большинстве случаев бурый с оттенками коричнево-зелёного, брюхо белое. В зависимости от мест обитания окрас может меняться от почти чёрного до светло-жёлтого.  Мясо сома довольно вкусное. Но   у более крупных сомов после тепловой  обработки мясо  становится жестким.     Мясо сома иногда может вызывать аллергические реакции  </vt:lpstr>
      <vt:lpstr>    Судак  </vt:lpstr>
      <vt:lpstr>                                  Негативные последствия урбанизации                Белгородское водохранилище располагается южнее города Белгорода, ниже по течению реки Северский Донец. Развитие города и пригородных территорий привело к негативным экологическим последствиям.                   Среди наиболее ощутимых отрицательных последствий главными являются:  - поступление в водохранилище хозяйственных и бытовых стоков и, как следствие этого, накопление в донных отложениях загрязняющих веществ; - снижение самоочищающейся способности вод, избыточное развитие сине-зелёных водорослей;  - разрушение берегов водохранилища и размыв русла реки в нижней части;  - неконтролируемое рекреационное освоение береговой полосы,    приводящее к загрязнению окружающей среды бытовыми отходами      - перестройка фауны водоема, изменение условий размножения и обитания рыб;      - замор рыбы в следствии сброса сточных вод со всех промышленных предприятий города;     - превышение содержания нефтепродуктов, взвешенных веществ, железа.    </vt:lpstr>
      <vt:lpstr>                                         Мероприятия для решения проблем      1. Установка информационных знаков о специальном режиме    для ведения хозяйственной деятельности в водоохранной зоне и прибрежной защитной полосе.     2. Отлов зараженной рыбы и зарыбление водохранилища видами рыб, невосприимчивых к заражению.    3. Введение запретов на ловлю рыб во время нереста.    4. Введение ограничений на ловлю рыбы ( в соответствии с размерами рыб).    5. Реконструкция очистных сооружений     6. Постоянный контроль за состоянием АЗС и стоянок транспортных средств, находящихся на     территории бассейна р. Северский Донец и его притоков.        7. Обустройство водоохранных зон и прибрежных полос не только в пределах Белгородского водохранилища, но и на реках, которые в него впадают.              </vt:lpstr>
      <vt:lpstr>                                                                              Заключение              Во время работы над проектом я сделал некоторые выводы.          Забота о рыбных ресурсах Белгородского водохранилища занимает большое место. Оно является излюбленным местом отдыха людей и  рыболовов-любителей, которые проводят свой досуг на берегу водоема.         Особое значение приобретает обеспечение нормальных условий нереста рыбы.  Инспекция рыбоохраны строго относится к организации и проведению нерестовых кампаний. Они постоянно проводят разъяснительную работу с людьми, пользующимися водоемом.           Белгородская область присоединилась к Всероссийской акции по уборке берегов водоёмов от мусора «Вода России», которая с 2019 года является частью нацпроекта «Экология». В уборке берегов Белгородского водохранилища и реки Северский Донец в Белгородском районе приняли участие 200 студентов нашего региона, экологические волонтеры, а также сотрудники исполнительных органов власти .          И в заключении хочу сказать, что соблюдение правил рыболовства, охрана и воспроизводство рыбных запасов, постоянная забота о чистоте природных водоемов  говорит о бережном, хозяйском отношении к природе.        Мы все должны помнить, что природа очень ранима и все живые организмы, обитающие в ней, связаны между собой сложными взаимоотношениями. Нарушить баланс в природе очень легко, а восстановить его почти невозможно  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 бюджетное общеобразовательное учреждение «Графовская средняя общеобразовательная школа» Шебекинского района Белгородской области</dc:title>
  <dc:creator>user</dc:creator>
  <cp:lastModifiedBy>Школа</cp:lastModifiedBy>
  <cp:revision>115</cp:revision>
  <dcterms:created xsi:type="dcterms:W3CDTF">2023-03-03T22:07:12Z</dcterms:created>
  <dcterms:modified xsi:type="dcterms:W3CDTF">2024-05-13T06:46:20Z</dcterms:modified>
</cp:coreProperties>
</file>