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21"/>
  </p:notesMasterIdLst>
  <p:sldIdLst>
    <p:sldId id="272" r:id="rId3"/>
    <p:sldId id="258" r:id="rId4"/>
    <p:sldId id="273" r:id="rId5"/>
    <p:sldId id="263" r:id="rId6"/>
    <p:sldId id="256" r:id="rId7"/>
    <p:sldId id="259" r:id="rId8"/>
    <p:sldId id="260" r:id="rId9"/>
    <p:sldId id="261" r:id="rId10"/>
    <p:sldId id="262" r:id="rId11"/>
    <p:sldId id="264" r:id="rId12"/>
    <p:sldId id="265" r:id="rId13"/>
    <p:sldId id="267" r:id="rId14"/>
    <p:sldId id="266" r:id="rId15"/>
    <p:sldId id="268" r:id="rId16"/>
    <p:sldId id="269" r:id="rId17"/>
    <p:sldId id="270" r:id="rId18"/>
    <p:sldId id="271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1267" y="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1E59E8-6EAA-4BB4-AF09-1FB46C540A1A}" type="doc">
      <dgm:prSet loTypeId="urn:microsoft.com/office/officeart/2005/8/layout/hProcess9" loCatId="process" qsTypeId="urn:microsoft.com/office/officeart/2005/8/quickstyle/3d3" qsCatId="3D" csTypeId="urn:microsoft.com/office/officeart/2005/8/colors/accent1_5" csCatId="accent1" phldr="1"/>
      <dgm:spPr/>
    </dgm:pt>
    <dgm:pt modelId="{1CCB18D7-7673-49F6-9C87-C1BC05D750D7}">
      <dgm:prSet phldrT="[Текст]" custT="1"/>
      <dgm:spPr/>
      <dgm:t>
        <a:bodyPr/>
        <a:lstStyle/>
        <a:p>
          <a:endParaRPr lang="ru-RU" sz="1800" dirty="0" smtClean="0"/>
        </a:p>
        <a:p>
          <a:endParaRPr lang="ru-RU" sz="1800" dirty="0" smtClean="0"/>
        </a:p>
        <a:p>
          <a:r>
            <a:rPr lang="ru-RU" sz="1800" dirty="0" smtClean="0"/>
            <a:t>Потери</a:t>
          </a:r>
        </a:p>
        <a:p>
          <a:endParaRPr lang="ru-RU" sz="1400" dirty="0" smtClean="0"/>
        </a:p>
        <a:p>
          <a:r>
            <a:rPr lang="ru-RU" sz="1400" dirty="0" smtClean="0"/>
            <a:t>работа, не добавляющая ценность</a:t>
          </a:r>
        </a:p>
        <a:p>
          <a:endParaRPr lang="ru-RU" sz="4200" dirty="0"/>
        </a:p>
      </dgm:t>
    </dgm:pt>
    <dgm:pt modelId="{7684B339-72FE-49F3-AE66-1D55E8B6F061}" type="parTrans" cxnId="{90210ED6-B7CA-4E3D-977D-047332ECE7C4}">
      <dgm:prSet/>
      <dgm:spPr/>
      <dgm:t>
        <a:bodyPr/>
        <a:lstStyle/>
        <a:p>
          <a:endParaRPr lang="ru-RU"/>
        </a:p>
      </dgm:t>
    </dgm:pt>
    <dgm:pt modelId="{BE2580D2-A224-4BA2-8ACA-E2D7852FFCE2}" type="sibTrans" cxnId="{90210ED6-B7CA-4E3D-977D-047332ECE7C4}">
      <dgm:prSet/>
      <dgm:spPr/>
      <dgm:t>
        <a:bodyPr/>
        <a:lstStyle/>
        <a:p>
          <a:endParaRPr lang="ru-RU"/>
        </a:p>
      </dgm:t>
    </dgm:pt>
    <dgm:pt modelId="{3660A588-1206-4DD8-A300-307B980EEC8C}">
      <dgm:prSet phldrT="[Текст]" custT="1"/>
      <dgm:spPr/>
      <dgm:t>
        <a:bodyPr/>
        <a:lstStyle/>
        <a:p>
          <a:r>
            <a:rPr lang="ru-RU" sz="1800" dirty="0" smtClean="0"/>
            <a:t>Незначимая работа</a:t>
          </a:r>
        </a:p>
        <a:p>
          <a:r>
            <a:rPr lang="ru-RU" sz="1400" dirty="0" smtClean="0"/>
            <a:t>работа, не добавляющая ценность, но необходимая</a:t>
          </a:r>
          <a:endParaRPr lang="ru-RU" sz="1400" dirty="0"/>
        </a:p>
      </dgm:t>
    </dgm:pt>
    <dgm:pt modelId="{4E2B4847-C42A-4495-B0AC-27F3F9FD9F15}" type="parTrans" cxnId="{09E3DA67-96BA-4651-BB81-161E84B9A443}">
      <dgm:prSet/>
      <dgm:spPr/>
      <dgm:t>
        <a:bodyPr/>
        <a:lstStyle/>
        <a:p>
          <a:endParaRPr lang="ru-RU"/>
        </a:p>
      </dgm:t>
    </dgm:pt>
    <dgm:pt modelId="{5630E443-7018-4C7B-A486-A079554B4768}" type="sibTrans" cxnId="{09E3DA67-96BA-4651-BB81-161E84B9A443}">
      <dgm:prSet/>
      <dgm:spPr/>
      <dgm:t>
        <a:bodyPr/>
        <a:lstStyle/>
        <a:p>
          <a:endParaRPr lang="ru-RU"/>
        </a:p>
      </dgm:t>
    </dgm:pt>
    <dgm:pt modelId="{79D6AE02-AA42-4597-89E9-ADDADFD6A678}">
      <dgm:prSet phldrT="[Текст]" custT="1"/>
      <dgm:spPr/>
      <dgm:t>
        <a:bodyPr/>
        <a:lstStyle/>
        <a:p>
          <a:r>
            <a:rPr lang="ru-RU" sz="1800" dirty="0" smtClean="0"/>
            <a:t>Значимая работа</a:t>
          </a:r>
        </a:p>
        <a:p>
          <a:endParaRPr lang="ru-RU" sz="1400" dirty="0" smtClean="0"/>
        </a:p>
        <a:p>
          <a:r>
            <a:rPr lang="ru-RU" sz="1400" dirty="0" smtClean="0"/>
            <a:t>работа добавляющая ценность </a:t>
          </a:r>
          <a:endParaRPr lang="ru-RU" sz="1400" dirty="0"/>
        </a:p>
      </dgm:t>
    </dgm:pt>
    <dgm:pt modelId="{E5A7831E-BC31-49C5-AFF1-4DBB4C5D2765}" type="parTrans" cxnId="{CDC0B91F-6E55-4EEA-AD67-FB380060EB7B}">
      <dgm:prSet/>
      <dgm:spPr/>
      <dgm:t>
        <a:bodyPr/>
        <a:lstStyle/>
        <a:p>
          <a:endParaRPr lang="ru-RU"/>
        </a:p>
      </dgm:t>
    </dgm:pt>
    <dgm:pt modelId="{A89B5CD5-A83F-4420-AC5B-3CA897ABA0CD}" type="sibTrans" cxnId="{CDC0B91F-6E55-4EEA-AD67-FB380060EB7B}">
      <dgm:prSet/>
      <dgm:spPr/>
      <dgm:t>
        <a:bodyPr/>
        <a:lstStyle/>
        <a:p>
          <a:endParaRPr lang="ru-RU"/>
        </a:p>
      </dgm:t>
    </dgm:pt>
    <dgm:pt modelId="{6F4B3781-AF0D-4AEC-8BEE-2533DC63710A}" type="pres">
      <dgm:prSet presAssocID="{5E1E59E8-6EAA-4BB4-AF09-1FB46C540A1A}" presName="CompostProcess" presStyleCnt="0">
        <dgm:presLayoutVars>
          <dgm:dir/>
          <dgm:resizeHandles val="exact"/>
        </dgm:presLayoutVars>
      </dgm:prSet>
      <dgm:spPr/>
    </dgm:pt>
    <dgm:pt modelId="{80E2B2A8-7964-4C79-90FB-EA0B2FBEBF3B}" type="pres">
      <dgm:prSet presAssocID="{5E1E59E8-6EAA-4BB4-AF09-1FB46C540A1A}" presName="arrow" presStyleLbl="bgShp" presStyleIdx="0" presStyleCnt="1"/>
      <dgm:spPr/>
    </dgm:pt>
    <dgm:pt modelId="{3FD29A14-3B52-438C-82E7-2AF0A64BAAC1}" type="pres">
      <dgm:prSet presAssocID="{5E1E59E8-6EAA-4BB4-AF09-1FB46C540A1A}" presName="linearProcess" presStyleCnt="0"/>
      <dgm:spPr/>
    </dgm:pt>
    <dgm:pt modelId="{6035E34D-BCA2-4A35-A56D-8CF7E5AF2B6C}" type="pres">
      <dgm:prSet presAssocID="{1CCB18D7-7673-49F6-9C87-C1BC05D750D7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9D0EC9-4544-4134-BDA2-CE8C7FD45BDB}" type="pres">
      <dgm:prSet presAssocID="{BE2580D2-A224-4BA2-8ACA-E2D7852FFCE2}" presName="sibTrans" presStyleCnt="0"/>
      <dgm:spPr/>
    </dgm:pt>
    <dgm:pt modelId="{0586FDBD-793D-4014-86D5-4C38BC7F373A}" type="pres">
      <dgm:prSet presAssocID="{3660A588-1206-4DD8-A300-307B980EEC8C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684422-851A-48DC-A331-C8E6CE8D8240}" type="pres">
      <dgm:prSet presAssocID="{5630E443-7018-4C7B-A486-A079554B4768}" presName="sibTrans" presStyleCnt="0"/>
      <dgm:spPr/>
    </dgm:pt>
    <dgm:pt modelId="{616853AD-4481-454D-A692-8B39004DAE44}" type="pres">
      <dgm:prSet presAssocID="{79D6AE02-AA42-4597-89E9-ADDADFD6A678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C0B91F-6E55-4EEA-AD67-FB380060EB7B}" srcId="{5E1E59E8-6EAA-4BB4-AF09-1FB46C540A1A}" destId="{79D6AE02-AA42-4597-89E9-ADDADFD6A678}" srcOrd="2" destOrd="0" parTransId="{E5A7831E-BC31-49C5-AFF1-4DBB4C5D2765}" sibTransId="{A89B5CD5-A83F-4420-AC5B-3CA897ABA0CD}"/>
    <dgm:cxn modelId="{C1F54DEB-2DBB-4EC7-807E-D24ED6127692}" type="presOf" srcId="{1CCB18D7-7673-49F6-9C87-C1BC05D750D7}" destId="{6035E34D-BCA2-4A35-A56D-8CF7E5AF2B6C}" srcOrd="0" destOrd="0" presId="urn:microsoft.com/office/officeart/2005/8/layout/hProcess9"/>
    <dgm:cxn modelId="{83C72362-5B7E-436F-9509-7D1DA5A65C97}" type="presOf" srcId="{3660A588-1206-4DD8-A300-307B980EEC8C}" destId="{0586FDBD-793D-4014-86D5-4C38BC7F373A}" srcOrd="0" destOrd="0" presId="urn:microsoft.com/office/officeart/2005/8/layout/hProcess9"/>
    <dgm:cxn modelId="{AA612241-0B65-4310-8310-4718CB47AC5E}" type="presOf" srcId="{79D6AE02-AA42-4597-89E9-ADDADFD6A678}" destId="{616853AD-4481-454D-A692-8B39004DAE44}" srcOrd="0" destOrd="0" presId="urn:microsoft.com/office/officeart/2005/8/layout/hProcess9"/>
    <dgm:cxn modelId="{A5F59F3A-A90B-41E3-9B69-0B9F5019FD8D}" type="presOf" srcId="{5E1E59E8-6EAA-4BB4-AF09-1FB46C540A1A}" destId="{6F4B3781-AF0D-4AEC-8BEE-2533DC63710A}" srcOrd="0" destOrd="0" presId="urn:microsoft.com/office/officeart/2005/8/layout/hProcess9"/>
    <dgm:cxn modelId="{90210ED6-B7CA-4E3D-977D-047332ECE7C4}" srcId="{5E1E59E8-6EAA-4BB4-AF09-1FB46C540A1A}" destId="{1CCB18D7-7673-49F6-9C87-C1BC05D750D7}" srcOrd="0" destOrd="0" parTransId="{7684B339-72FE-49F3-AE66-1D55E8B6F061}" sibTransId="{BE2580D2-A224-4BA2-8ACA-E2D7852FFCE2}"/>
    <dgm:cxn modelId="{09E3DA67-96BA-4651-BB81-161E84B9A443}" srcId="{5E1E59E8-6EAA-4BB4-AF09-1FB46C540A1A}" destId="{3660A588-1206-4DD8-A300-307B980EEC8C}" srcOrd="1" destOrd="0" parTransId="{4E2B4847-C42A-4495-B0AC-27F3F9FD9F15}" sibTransId="{5630E443-7018-4C7B-A486-A079554B4768}"/>
    <dgm:cxn modelId="{9EFDE639-07FD-44BE-8EAC-A970F6FA1BFC}" type="presParOf" srcId="{6F4B3781-AF0D-4AEC-8BEE-2533DC63710A}" destId="{80E2B2A8-7964-4C79-90FB-EA0B2FBEBF3B}" srcOrd="0" destOrd="0" presId="urn:microsoft.com/office/officeart/2005/8/layout/hProcess9"/>
    <dgm:cxn modelId="{5FD96FF0-6A11-479A-978F-90CFC3B98FC5}" type="presParOf" srcId="{6F4B3781-AF0D-4AEC-8BEE-2533DC63710A}" destId="{3FD29A14-3B52-438C-82E7-2AF0A64BAAC1}" srcOrd="1" destOrd="0" presId="urn:microsoft.com/office/officeart/2005/8/layout/hProcess9"/>
    <dgm:cxn modelId="{57471DAB-D90C-4D9D-A818-04A7D7B87055}" type="presParOf" srcId="{3FD29A14-3B52-438C-82E7-2AF0A64BAAC1}" destId="{6035E34D-BCA2-4A35-A56D-8CF7E5AF2B6C}" srcOrd="0" destOrd="0" presId="urn:microsoft.com/office/officeart/2005/8/layout/hProcess9"/>
    <dgm:cxn modelId="{8A1590FD-9AAF-4B43-9745-3552C86AEF81}" type="presParOf" srcId="{3FD29A14-3B52-438C-82E7-2AF0A64BAAC1}" destId="{0B9D0EC9-4544-4134-BDA2-CE8C7FD45BDB}" srcOrd="1" destOrd="0" presId="urn:microsoft.com/office/officeart/2005/8/layout/hProcess9"/>
    <dgm:cxn modelId="{5E463B60-A3FB-49B0-9B84-67B89692DE9E}" type="presParOf" srcId="{3FD29A14-3B52-438C-82E7-2AF0A64BAAC1}" destId="{0586FDBD-793D-4014-86D5-4C38BC7F373A}" srcOrd="2" destOrd="0" presId="urn:microsoft.com/office/officeart/2005/8/layout/hProcess9"/>
    <dgm:cxn modelId="{6A9A8FA0-0935-4DEF-9131-10E77976519E}" type="presParOf" srcId="{3FD29A14-3B52-438C-82E7-2AF0A64BAAC1}" destId="{49684422-851A-48DC-A331-C8E6CE8D8240}" srcOrd="3" destOrd="0" presId="urn:microsoft.com/office/officeart/2005/8/layout/hProcess9"/>
    <dgm:cxn modelId="{338B27F0-0A45-4808-8389-7C8CEEAE277D}" type="presParOf" srcId="{3FD29A14-3B52-438C-82E7-2AF0A64BAAC1}" destId="{616853AD-4481-454D-A692-8B39004DAE4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E2B2A8-7964-4C79-90FB-EA0B2FBEBF3B}">
      <dsp:nvSpPr>
        <dsp:cNvPr id="0" name=""/>
        <dsp:cNvSpPr/>
      </dsp:nvSpPr>
      <dsp:spPr>
        <a:xfrm>
          <a:off x="567062" y="0"/>
          <a:ext cx="6426714" cy="468052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35E34D-BCA2-4A35-A56D-8CF7E5AF2B6C}">
      <dsp:nvSpPr>
        <dsp:cNvPr id="0" name=""/>
        <dsp:cNvSpPr/>
      </dsp:nvSpPr>
      <dsp:spPr>
        <a:xfrm>
          <a:off x="3645" y="1404156"/>
          <a:ext cx="2337196" cy="1872208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Потери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работа, не добавляющая ценность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200" kern="1200" dirty="0"/>
        </a:p>
      </dsp:txBody>
      <dsp:txXfrm>
        <a:off x="95039" y="1495550"/>
        <a:ext cx="2154408" cy="1689420"/>
      </dsp:txXfrm>
    </dsp:sp>
    <dsp:sp modelId="{0586FDBD-793D-4014-86D5-4C38BC7F373A}">
      <dsp:nvSpPr>
        <dsp:cNvPr id="0" name=""/>
        <dsp:cNvSpPr/>
      </dsp:nvSpPr>
      <dsp:spPr>
        <a:xfrm>
          <a:off x="2611821" y="1404156"/>
          <a:ext cx="2337196" cy="1872208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Незначимая работа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работа, не добавляющая ценность, но необходимая</a:t>
          </a:r>
          <a:endParaRPr lang="ru-RU" sz="1400" kern="1200" dirty="0"/>
        </a:p>
      </dsp:txBody>
      <dsp:txXfrm>
        <a:off x="2703215" y="1495550"/>
        <a:ext cx="2154408" cy="1689420"/>
      </dsp:txXfrm>
    </dsp:sp>
    <dsp:sp modelId="{616853AD-4481-454D-A692-8B39004DAE44}">
      <dsp:nvSpPr>
        <dsp:cNvPr id="0" name=""/>
        <dsp:cNvSpPr/>
      </dsp:nvSpPr>
      <dsp:spPr>
        <a:xfrm>
          <a:off x="5219997" y="1404156"/>
          <a:ext cx="2337196" cy="1872208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Значимая работа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работа добавляющая ценность </a:t>
          </a:r>
          <a:endParaRPr lang="ru-RU" sz="1400" kern="1200" dirty="0"/>
        </a:p>
      </dsp:txBody>
      <dsp:txXfrm>
        <a:off x="5311391" y="1495550"/>
        <a:ext cx="2154408" cy="16894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4C02AF-70B5-45AB-A7DB-DE491F92F107}" type="datetimeFigureOut">
              <a:rPr lang="ru-RU" smtClean="0"/>
              <a:t>23.07.2024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1120AA-26E4-4F2A-9339-6DC766384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377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50503-CAC1-495D-8966-D1BBEDF3B0A4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723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A50503-CAC1-495D-8966-D1BBEDF3B0A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1839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48F5F-D068-43AD-8352-E35FD02E3A6F}" type="datetimeFigureOut">
              <a:rPr lang="ru-RU" smtClean="0"/>
              <a:t>23.07.2024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4E8E-EFD5-4A78-BEC2-C7099363C84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48F5F-D068-43AD-8352-E35FD02E3A6F}" type="datetimeFigureOut">
              <a:rPr lang="ru-RU" smtClean="0"/>
              <a:t>23.07.2024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4E8E-EFD5-4A78-BEC2-C7099363C84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48F5F-D068-43AD-8352-E35FD02E3A6F}" type="datetimeFigureOut">
              <a:rPr lang="ru-RU" smtClean="0"/>
              <a:t>23.07.2024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4E8E-EFD5-4A78-BEC2-C7099363C8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48F5F-D068-43AD-8352-E35FD02E3A6F}" type="datetimeFigureOut">
              <a:rPr lang="ru-RU" smtClean="0"/>
              <a:t>23.07.2024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4E8E-EFD5-4A78-BEC2-C7099363C84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48F5F-D068-43AD-8352-E35FD02E3A6F}" type="datetimeFigureOut">
              <a:rPr lang="ru-RU" smtClean="0"/>
              <a:t>23.07.2024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4E8E-EFD5-4A78-BEC2-C7099363C84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48F5F-D068-43AD-8352-E35FD02E3A6F}" type="datetimeFigureOut">
              <a:rPr lang="ru-RU" smtClean="0"/>
              <a:t>23.07.2024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4E8E-EFD5-4A78-BEC2-C7099363C8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48F5F-D068-43AD-8352-E35FD02E3A6F}" type="datetimeFigureOut">
              <a:rPr lang="ru-RU" smtClean="0"/>
              <a:t>23.07.2024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4E8E-EFD5-4A78-BEC2-C7099363C8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48F5F-D068-43AD-8352-E35FD02E3A6F}" type="datetimeFigureOut">
              <a:rPr lang="ru-RU" smtClean="0"/>
              <a:t>23.07.2024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4E8E-EFD5-4A78-BEC2-C7099363C8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48F5F-D068-43AD-8352-E35FD02E3A6F}" type="datetimeFigureOut">
              <a:rPr lang="ru-RU" smtClean="0"/>
              <a:t>23.07.2024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4E8E-EFD5-4A78-BEC2-C7099363C84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48F5F-D068-43AD-8352-E35FD02E3A6F}" type="datetimeFigureOut">
              <a:rPr lang="ru-RU" smtClean="0"/>
              <a:t>23.07.2024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4E8E-EFD5-4A78-BEC2-C7099363C8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48F5F-D068-43AD-8352-E35FD02E3A6F}" type="datetimeFigureOut">
              <a:rPr lang="ru-RU" smtClean="0"/>
              <a:t>23.07.2024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4E8E-EFD5-4A78-BEC2-C7099363C8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1"/>
            <a:ext cx="7772401" cy="5693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6309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7/23/2024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3104">
              <a:lnSpc>
                <a:spcPts val="3138"/>
              </a:lnSpc>
            </a:pPr>
            <a:fld id="{81D60167-4931-47E6-BA6A-407CBD079E47}" type="slidenum">
              <a:rPr lang="ru-RU" spc="-18" smtClean="0">
                <a:solidFill>
                  <a:prstClr val="black"/>
                </a:solidFill>
              </a:rPr>
              <a:pPr marL="23104">
                <a:lnSpc>
                  <a:spcPts val="3138"/>
                </a:lnSpc>
              </a:pPr>
              <a:t>‹#›</a:t>
            </a:fld>
            <a:endParaRPr lang="ru-RU" spc="-18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1740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7748" y="136941"/>
            <a:ext cx="8968505" cy="338554"/>
          </a:xfrm>
        </p:spPr>
        <p:txBody>
          <a:bodyPr lIns="0" tIns="0" rIns="0" bIns="0"/>
          <a:lstStyle>
            <a:lvl1pPr>
              <a:defRPr sz="22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070197" y="2184730"/>
            <a:ext cx="5003784" cy="384721"/>
          </a:xfrm>
        </p:spPr>
        <p:txBody>
          <a:bodyPr lIns="0" tIns="0" rIns="0" bIns="0"/>
          <a:lstStyle>
            <a:lvl1pPr>
              <a:defRPr sz="2500" b="1" i="0">
                <a:solidFill>
                  <a:srgbClr val="283667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7/23/2024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3104">
              <a:lnSpc>
                <a:spcPts val="3138"/>
              </a:lnSpc>
            </a:pPr>
            <a:fld id="{81D60167-4931-47E6-BA6A-407CBD079E47}" type="slidenum">
              <a:rPr lang="ru-RU" spc="-18" smtClean="0">
                <a:solidFill>
                  <a:prstClr val="black"/>
                </a:solidFill>
              </a:rPr>
              <a:pPr marL="23104">
                <a:lnSpc>
                  <a:spcPts val="3138"/>
                </a:lnSpc>
              </a:pPr>
              <a:t>‹#›</a:t>
            </a:fld>
            <a:endParaRPr lang="ru-RU" spc="-18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9325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7748" y="136941"/>
            <a:ext cx="8968505" cy="338554"/>
          </a:xfrm>
        </p:spPr>
        <p:txBody>
          <a:bodyPr lIns="0" tIns="0" rIns="0" bIns="0"/>
          <a:lstStyle>
            <a:lvl1pPr>
              <a:defRPr sz="22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6309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6309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7/23/2024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3104">
              <a:lnSpc>
                <a:spcPts val="3138"/>
              </a:lnSpc>
            </a:pPr>
            <a:fld id="{81D60167-4931-47E6-BA6A-407CBD079E47}" type="slidenum">
              <a:rPr lang="ru-RU" spc="-18" smtClean="0">
                <a:solidFill>
                  <a:prstClr val="black"/>
                </a:solidFill>
              </a:rPr>
              <a:pPr marL="23104">
                <a:lnSpc>
                  <a:spcPts val="3138"/>
                </a:lnSpc>
              </a:pPr>
              <a:t>‹#›</a:t>
            </a:fld>
            <a:endParaRPr lang="ru-RU" spc="-18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2906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7748" y="136941"/>
            <a:ext cx="8968505" cy="338554"/>
          </a:xfrm>
        </p:spPr>
        <p:txBody>
          <a:bodyPr lIns="0" tIns="0" rIns="0" bIns="0"/>
          <a:lstStyle>
            <a:lvl1pPr>
              <a:defRPr sz="22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7/23/2024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3104">
              <a:lnSpc>
                <a:spcPts val="3138"/>
              </a:lnSpc>
            </a:pPr>
            <a:fld id="{81D60167-4931-47E6-BA6A-407CBD079E47}" type="slidenum">
              <a:rPr lang="ru-RU" spc="-18" smtClean="0">
                <a:solidFill>
                  <a:prstClr val="black"/>
                </a:solidFill>
              </a:rPr>
              <a:pPr marL="23104">
                <a:lnSpc>
                  <a:spcPts val="3138"/>
                </a:lnSpc>
              </a:pPr>
              <a:t>‹#›</a:t>
            </a:fld>
            <a:endParaRPr lang="ru-RU" spc="-18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7425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7/23/2024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3104">
              <a:lnSpc>
                <a:spcPts val="3138"/>
              </a:lnSpc>
            </a:pPr>
            <a:fld id="{81D60167-4931-47E6-BA6A-407CBD079E47}" type="slidenum">
              <a:rPr lang="ru-RU" spc="-18" smtClean="0">
                <a:solidFill>
                  <a:prstClr val="black"/>
                </a:solidFill>
              </a:rPr>
              <a:pPr marL="23104">
                <a:lnSpc>
                  <a:spcPts val="3138"/>
                </a:lnSpc>
              </a:pPr>
              <a:t>‹#›</a:t>
            </a:fld>
            <a:endParaRPr lang="ru-RU" spc="-18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288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1F48F5F-D068-43AD-8352-E35FD02E3A6F}" type="datetimeFigureOut">
              <a:rPr lang="ru-RU" smtClean="0"/>
              <a:t>23.07.2024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97D4E8E-EFD5-4A78-BEC2-C7099363C84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987497"/>
            <a:ext cx="9144000" cy="5870309"/>
          </a:xfrm>
          <a:custGeom>
            <a:avLst/>
            <a:gdLst/>
            <a:ahLst/>
            <a:cxnLst/>
            <a:rect l="l" t="t" r="r" b="b"/>
            <a:pathLst>
              <a:path w="20104100" h="9680575">
                <a:moveTo>
                  <a:pt x="0" y="9680103"/>
                </a:moveTo>
                <a:lnTo>
                  <a:pt x="20104099" y="9680103"/>
                </a:lnTo>
                <a:lnTo>
                  <a:pt x="20104099" y="0"/>
                </a:lnTo>
                <a:lnTo>
                  <a:pt x="0" y="0"/>
                </a:lnTo>
                <a:lnTo>
                  <a:pt x="0" y="9680103"/>
                </a:lnTo>
                <a:close/>
              </a:path>
            </a:pathLst>
          </a:custGeom>
          <a:solidFill>
            <a:srgbClr val="F3F3EC"/>
          </a:solidFill>
        </p:spPr>
        <p:txBody>
          <a:bodyPr wrap="square" lIns="0" tIns="0" rIns="0" bIns="0" rtlCol="0"/>
          <a:lstStyle/>
          <a:p>
            <a:pPr defTabSz="554492"/>
            <a:endParaRPr sz="1100">
              <a:solidFill>
                <a:prstClr val="black"/>
              </a:solidFill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9144000" cy="987691"/>
          </a:xfrm>
          <a:custGeom>
            <a:avLst/>
            <a:gdLst/>
            <a:ahLst/>
            <a:cxnLst/>
            <a:rect l="l" t="t" r="r" b="b"/>
            <a:pathLst>
              <a:path w="20104100" h="1628775">
                <a:moveTo>
                  <a:pt x="0" y="1628453"/>
                </a:moveTo>
                <a:lnTo>
                  <a:pt x="20104099" y="1628453"/>
                </a:lnTo>
                <a:lnTo>
                  <a:pt x="20104099" y="0"/>
                </a:lnTo>
                <a:lnTo>
                  <a:pt x="0" y="0"/>
                </a:lnTo>
                <a:lnTo>
                  <a:pt x="0" y="1628453"/>
                </a:lnTo>
                <a:close/>
              </a:path>
            </a:pathLst>
          </a:custGeom>
          <a:solidFill>
            <a:srgbClr val="283567"/>
          </a:solidFill>
        </p:spPr>
        <p:txBody>
          <a:bodyPr wrap="square" lIns="0" tIns="0" rIns="0" bIns="0" rtlCol="0"/>
          <a:lstStyle/>
          <a:p>
            <a:pPr defTabSz="554492"/>
            <a:endParaRPr sz="1100">
              <a:solidFill>
                <a:prstClr val="black"/>
              </a:solidFill>
            </a:endParaRPr>
          </a:p>
        </p:txBody>
      </p:sp>
      <p:sp>
        <p:nvSpPr>
          <p:cNvPr id="18" name="bg object 18"/>
          <p:cNvSpPr/>
          <p:nvPr/>
        </p:nvSpPr>
        <p:spPr>
          <a:xfrm>
            <a:off x="7396258" y="0"/>
            <a:ext cx="1747931" cy="987691"/>
          </a:xfrm>
          <a:custGeom>
            <a:avLst/>
            <a:gdLst/>
            <a:ahLst/>
            <a:cxnLst/>
            <a:rect l="l" t="t" r="r" b="b"/>
            <a:pathLst>
              <a:path w="3843019" h="1628775">
                <a:moveTo>
                  <a:pt x="3842605" y="0"/>
                </a:moveTo>
                <a:lnTo>
                  <a:pt x="514827" y="0"/>
                </a:lnTo>
                <a:lnTo>
                  <a:pt x="486947" y="12239"/>
                </a:lnTo>
                <a:lnTo>
                  <a:pt x="446448" y="32685"/>
                </a:lnTo>
                <a:lnTo>
                  <a:pt x="407226" y="55196"/>
                </a:lnTo>
                <a:lnTo>
                  <a:pt x="369354" y="79702"/>
                </a:lnTo>
                <a:lnTo>
                  <a:pt x="332902" y="106129"/>
                </a:lnTo>
                <a:lnTo>
                  <a:pt x="297944" y="134408"/>
                </a:lnTo>
                <a:lnTo>
                  <a:pt x="264549" y="164465"/>
                </a:lnTo>
                <a:lnTo>
                  <a:pt x="232790" y="196229"/>
                </a:lnTo>
                <a:lnTo>
                  <a:pt x="202738" y="229629"/>
                </a:lnTo>
                <a:lnTo>
                  <a:pt x="174465" y="264593"/>
                </a:lnTo>
                <a:lnTo>
                  <a:pt x="148043" y="301050"/>
                </a:lnTo>
                <a:lnTo>
                  <a:pt x="123543" y="338927"/>
                </a:lnTo>
                <a:lnTo>
                  <a:pt x="101036" y="378153"/>
                </a:lnTo>
                <a:lnTo>
                  <a:pt x="80594" y="418657"/>
                </a:lnTo>
                <a:lnTo>
                  <a:pt x="62289" y="460367"/>
                </a:lnTo>
                <a:lnTo>
                  <a:pt x="46193" y="503211"/>
                </a:lnTo>
                <a:lnTo>
                  <a:pt x="32377" y="547117"/>
                </a:lnTo>
                <a:lnTo>
                  <a:pt x="20912" y="592015"/>
                </a:lnTo>
                <a:lnTo>
                  <a:pt x="11870" y="637831"/>
                </a:lnTo>
                <a:lnTo>
                  <a:pt x="5323" y="684495"/>
                </a:lnTo>
                <a:lnTo>
                  <a:pt x="1342" y="731936"/>
                </a:lnTo>
                <a:lnTo>
                  <a:pt x="0" y="780080"/>
                </a:lnTo>
                <a:lnTo>
                  <a:pt x="1342" y="828221"/>
                </a:lnTo>
                <a:lnTo>
                  <a:pt x="5323" y="875657"/>
                </a:lnTo>
                <a:lnTo>
                  <a:pt x="11870" y="922317"/>
                </a:lnTo>
                <a:lnTo>
                  <a:pt x="20912" y="968129"/>
                </a:lnTo>
                <a:lnTo>
                  <a:pt x="32377" y="1013022"/>
                </a:lnTo>
                <a:lnTo>
                  <a:pt x="46193" y="1056925"/>
                </a:lnTo>
                <a:lnTo>
                  <a:pt x="62289" y="1099764"/>
                </a:lnTo>
                <a:lnTo>
                  <a:pt x="80594" y="1141470"/>
                </a:lnTo>
                <a:lnTo>
                  <a:pt x="101036" y="1181970"/>
                </a:lnTo>
                <a:lnTo>
                  <a:pt x="123543" y="1221192"/>
                </a:lnTo>
                <a:lnTo>
                  <a:pt x="148043" y="1259066"/>
                </a:lnTo>
                <a:lnTo>
                  <a:pt x="174465" y="1295519"/>
                </a:lnTo>
                <a:lnTo>
                  <a:pt x="202738" y="1330479"/>
                </a:lnTo>
                <a:lnTo>
                  <a:pt x="232790" y="1363876"/>
                </a:lnTo>
                <a:lnTo>
                  <a:pt x="264549" y="1395637"/>
                </a:lnTo>
                <a:lnTo>
                  <a:pt x="297944" y="1425691"/>
                </a:lnTo>
                <a:lnTo>
                  <a:pt x="332902" y="1453966"/>
                </a:lnTo>
                <a:lnTo>
                  <a:pt x="369354" y="1480391"/>
                </a:lnTo>
                <a:lnTo>
                  <a:pt x="407226" y="1504894"/>
                </a:lnTo>
                <a:lnTo>
                  <a:pt x="446448" y="1527403"/>
                </a:lnTo>
                <a:lnTo>
                  <a:pt x="486947" y="1547847"/>
                </a:lnTo>
                <a:lnTo>
                  <a:pt x="528652" y="1566154"/>
                </a:lnTo>
                <a:lnTo>
                  <a:pt x="571493" y="1582252"/>
                </a:lnTo>
                <a:lnTo>
                  <a:pt x="615396" y="1596071"/>
                </a:lnTo>
                <a:lnTo>
                  <a:pt x="660290" y="1607537"/>
                </a:lnTo>
                <a:lnTo>
                  <a:pt x="706105" y="1616580"/>
                </a:lnTo>
                <a:lnTo>
                  <a:pt x="752767" y="1623128"/>
                </a:lnTo>
                <a:lnTo>
                  <a:pt x="800206" y="1627110"/>
                </a:lnTo>
                <a:lnTo>
                  <a:pt x="848351" y="1628453"/>
                </a:lnTo>
                <a:lnTo>
                  <a:pt x="3842605" y="1628453"/>
                </a:lnTo>
                <a:lnTo>
                  <a:pt x="3842605" y="0"/>
                </a:lnTo>
                <a:close/>
              </a:path>
            </a:pathLst>
          </a:custGeom>
          <a:solidFill>
            <a:srgbClr val="6CB9BC"/>
          </a:solidFill>
        </p:spPr>
        <p:txBody>
          <a:bodyPr wrap="square" lIns="0" tIns="0" rIns="0" bIns="0" rtlCol="0"/>
          <a:lstStyle/>
          <a:p>
            <a:pPr defTabSz="554492"/>
            <a:endParaRPr sz="110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7748" y="136942"/>
            <a:ext cx="8968505" cy="5693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070197" y="2184729"/>
            <a:ext cx="5003784" cy="6309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100" b="1" i="0">
                <a:solidFill>
                  <a:srgbClr val="283667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/>
            <a:endParaRPr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/>
            <a:fld id="{1D8BD707-D9CF-40AE-B4C6-C98DA3205C09}" type="datetimeFigureOut">
              <a:rPr lang="en-US" sz="1100">
                <a:solidFill>
                  <a:prstClr val="black">
                    <a:tint val="75000"/>
                  </a:prstClr>
                </a:solidFill>
              </a:rPr>
              <a:pPr defTabSz="554492"/>
              <a:t>7/23/2024</a:t>
            </a:fld>
            <a:endParaRPr lang="en-US"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889117" y="6402296"/>
            <a:ext cx="181089" cy="11926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3104" defTabSz="554492">
              <a:lnSpc>
                <a:spcPts val="3138"/>
              </a:lnSpc>
            </a:pPr>
            <a:fld id="{81D60167-4931-47E6-BA6A-407CBD079E47}" type="slidenum">
              <a:rPr lang="ru-RU" spc="-18" smtClean="0">
                <a:solidFill>
                  <a:prstClr val="black"/>
                </a:solidFill>
              </a:rPr>
              <a:pPr marL="23104" defTabSz="554492">
                <a:lnSpc>
                  <a:spcPts val="3138"/>
                </a:lnSpc>
              </a:pPr>
              <a:t>‹#›</a:t>
            </a:fld>
            <a:endParaRPr lang="ru-RU" spc="-18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410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277246">
        <a:defRPr>
          <a:latin typeface="+mn-lt"/>
          <a:ea typeface="+mn-ea"/>
          <a:cs typeface="+mn-cs"/>
        </a:defRPr>
      </a:lvl2pPr>
      <a:lvl3pPr marL="554492">
        <a:defRPr>
          <a:latin typeface="+mn-lt"/>
          <a:ea typeface="+mn-ea"/>
          <a:cs typeface="+mn-cs"/>
        </a:defRPr>
      </a:lvl3pPr>
      <a:lvl4pPr marL="831738">
        <a:defRPr>
          <a:latin typeface="+mn-lt"/>
          <a:ea typeface="+mn-ea"/>
          <a:cs typeface="+mn-cs"/>
        </a:defRPr>
      </a:lvl4pPr>
      <a:lvl5pPr marL="1108984">
        <a:defRPr>
          <a:latin typeface="+mn-lt"/>
          <a:ea typeface="+mn-ea"/>
          <a:cs typeface="+mn-cs"/>
        </a:defRPr>
      </a:lvl5pPr>
      <a:lvl6pPr marL="1386230">
        <a:defRPr>
          <a:latin typeface="+mn-lt"/>
          <a:ea typeface="+mn-ea"/>
          <a:cs typeface="+mn-cs"/>
        </a:defRPr>
      </a:lvl6pPr>
      <a:lvl7pPr marL="1663476">
        <a:defRPr>
          <a:latin typeface="+mn-lt"/>
          <a:ea typeface="+mn-ea"/>
          <a:cs typeface="+mn-cs"/>
        </a:defRPr>
      </a:lvl7pPr>
      <a:lvl8pPr marL="1940723">
        <a:defRPr>
          <a:latin typeface="+mn-lt"/>
          <a:ea typeface="+mn-ea"/>
          <a:cs typeface="+mn-cs"/>
        </a:defRPr>
      </a:lvl8pPr>
      <a:lvl9pPr marL="2217969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277246">
        <a:defRPr>
          <a:latin typeface="+mn-lt"/>
          <a:ea typeface="+mn-ea"/>
          <a:cs typeface="+mn-cs"/>
        </a:defRPr>
      </a:lvl2pPr>
      <a:lvl3pPr marL="554492">
        <a:defRPr>
          <a:latin typeface="+mn-lt"/>
          <a:ea typeface="+mn-ea"/>
          <a:cs typeface="+mn-cs"/>
        </a:defRPr>
      </a:lvl3pPr>
      <a:lvl4pPr marL="831738">
        <a:defRPr>
          <a:latin typeface="+mn-lt"/>
          <a:ea typeface="+mn-ea"/>
          <a:cs typeface="+mn-cs"/>
        </a:defRPr>
      </a:lvl4pPr>
      <a:lvl5pPr marL="1108984">
        <a:defRPr>
          <a:latin typeface="+mn-lt"/>
          <a:ea typeface="+mn-ea"/>
          <a:cs typeface="+mn-cs"/>
        </a:defRPr>
      </a:lvl5pPr>
      <a:lvl6pPr marL="1386230">
        <a:defRPr>
          <a:latin typeface="+mn-lt"/>
          <a:ea typeface="+mn-ea"/>
          <a:cs typeface="+mn-cs"/>
        </a:defRPr>
      </a:lvl6pPr>
      <a:lvl7pPr marL="1663476">
        <a:defRPr>
          <a:latin typeface="+mn-lt"/>
          <a:ea typeface="+mn-ea"/>
          <a:cs typeface="+mn-cs"/>
        </a:defRPr>
      </a:lvl7pPr>
      <a:lvl8pPr marL="1940723">
        <a:defRPr>
          <a:latin typeface="+mn-lt"/>
          <a:ea typeface="+mn-ea"/>
          <a:cs typeface="+mn-cs"/>
        </a:defRPr>
      </a:lvl8pPr>
      <a:lvl9pPr marL="2217969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"/>
            <a:ext cx="9144000" cy="6857615"/>
          </a:xfrm>
          <a:custGeom>
            <a:avLst/>
            <a:gdLst/>
            <a:ahLst/>
            <a:cxnLst/>
            <a:rect l="l" t="t" r="r" b="b"/>
            <a:pathLst>
              <a:path w="20104100" h="11308715">
                <a:moveTo>
                  <a:pt x="20104099" y="0"/>
                </a:moveTo>
                <a:lnTo>
                  <a:pt x="0" y="0"/>
                </a:lnTo>
                <a:lnTo>
                  <a:pt x="0" y="11308556"/>
                </a:lnTo>
                <a:lnTo>
                  <a:pt x="20104099" y="11308556"/>
                </a:lnTo>
                <a:lnTo>
                  <a:pt x="20104099" y="0"/>
                </a:lnTo>
                <a:close/>
              </a:path>
            </a:pathLst>
          </a:custGeom>
          <a:solidFill>
            <a:srgbClr val="F3F3EC"/>
          </a:solidFill>
        </p:spPr>
        <p:txBody>
          <a:bodyPr wrap="square" lIns="0" tIns="0" rIns="0" bIns="0" rtlCol="0"/>
          <a:lstStyle/>
          <a:p>
            <a:pPr defTabSz="554466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" y="11191"/>
            <a:ext cx="9143999" cy="68575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554466"/>
            <a:endParaRPr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9357" y="2624773"/>
            <a:ext cx="7544522" cy="1717983"/>
          </a:xfrm>
          <a:prstGeom prst="rect">
            <a:avLst/>
          </a:prstGeom>
          <a:noFill/>
        </p:spPr>
        <p:txBody>
          <a:bodyPr wrap="square" lIns="55446" tIns="27724" rIns="55446" bIns="27724" rtlCol="0">
            <a:spAutoFit/>
          </a:bodyPr>
          <a:lstStyle/>
          <a:p>
            <a:pPr algn="ctr" defTabSz="554466"/>
            <a:r>
              <a:rPr lang="ru-RU" sz="3600" dirty="0">
                <a:solidFill>
                  <a:srgbClr val="24356B"/>
                </a:solidFill>
              </a:rPr>
              <a:t>ТЕМА</a:t>
            </a:r>
            <a:r>
              <a:rPr lang="ru-RU" sz="3600" dirty="0" smtClean="0">
                <a:solidFill>
                  <a:srgbClr val="24356B"/>
                </a:solidFill>
              </a:rPr>
              <a:t>: «Внедрение бережливых технологий в дошкольной образовательной организации</a:t>
            </a:r>
            <a:r>
              <a:rPr lang="ru-RU" sz="3600" dirty="0" smtClean="0">
                <a:solidFill>
                  <a:srgbClr val="24356B"/>
                </a:solidFill>
              </a:rPr>
              <a:t>»</a:t>
            </a:r>
            <a:endParaRPr lang="ru-RU" sz="3600" dirty="0" smtClean="0">
              <a:solidFill>
                <a:srgbClr val="24356B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737294" y="6129464"/>
            <a:ext cx="6063014" cy="348377"/>
          </a:xfrm>
          <a:prstGeom prst="rect">
            <a:avLst/>
          </a:prstGeom>
        </p:spPr>
        <p:txBody>
          <a:bodyPr wrap="square" lIns="55446" tIns="27724" rIns="55446" bIns="27724">
            <a:spAutoFit/>
          </a:bodyPr>
          <a:lstStyle/>
          <a:p>
            <a:pPr defTabSz="554466"/>
            <a:endParaRPr lang="ru-RU" sz="1900" dirty="0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737293" y="5503533"/>
            <a:ext cx="6382252" cy="302211"/>
          </a:xfrm>
          <a:prstGeom prst="rect">
            <a:avLst/>
          </a:prstGeom>
        </p:spPr>
        <p:txBody>
          <a:bodyPr wrap="square" lIns="55446" tIns="27724" rIns="55446" bIns="27724">
            <a:spAutoFit/>
          </a:bodyPr>
          <a:lstStyle/>
          <a:p>
            <a:pPr defTabSz="554466"/>
            <a:endParaRPr lang="ru-RU" sz="1600" b="1" dirty="0">
              <a:solidFill>
                <a:srgbClr val="444B79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19036" y="416174"/>
            <a:ext cx="2161535" cy="748487"/>
          </a:xfrm>
          <a:prstGeom prst="rect">
            <a:avLst/>
          </a:prstGeom>
          <a:noFill/>
        </p:spPr>
        <p:txBody>
          <a:bodyPr wrap="square" lIns="55446" tIns="27724" rIns="55446" bIns="27724" rtlCol="0">
            <a:spAutoFit/>
          </a:bodyPr>
          <a:lstStyle/>
          <a:p>
            <a:pPr algn="ctr" defTabSz="554466"/>
            <a:r>
              <a:rPr lang="ru-RU" sz="1500" dirty="0" smtClean="0">
                <a:solidFill>
                  <a:srgbClr val="24356B"/>
                </a:solidFill>
              </a:rPr>
              <a:t>МДОБУ детский сад комбинированного вида № </a:t>
            </a:r>
            <a:r>
              <a:rPr lang="ru-RU" sz="1500" dirty="0" smtClean="0">
                <a:solidFill>
                  <a:srgbClr val="24356B"/>
                </a:solidFill>
              </a:rPr>
              <a:t>34, г. Сочи</a:t>
            </a:r>
            <a:endParaRPr lang="ru-RU" sz="1500" dirty="0">
              <a:solidFill>
                <a:srgbClr val="24356B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75968" y="162381"/>
            <a:ext cx="3166948" cy="10022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446" tIns="27724" rIns="55446" bIns="27724" rtlCol="0" anchor="ctr"/>
          <a:lstStyle/>
          <a:p>
            <a:pPr algn="ctr" defTabSz="554466"/>
            <a:endParaRPr lang="ru-RU">
              <a:solidFill>
                <a:prstClr val="white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0" r="15122"/>
          <a:stretch/>
        </p:blipFill>
        <p:spPr>
          <a:xfrm>
            <a:off x="5928419" y="162381"/>
            <a:ext cx="909821" cy="95717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875968" y="5654638"/>
            <a:ext cx="2584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Автор-составитель:</a:t>
            </a:r>
          </a:p>
          <a:p>
            <a:r>
              <a:rPr lang="ru-RU" dirty="0" err="1" smtClean="0"/>
              <a:t>Зам.зав</a:t>
            </a:r>
            <a:r>
              <a:rPr lang="ru-RU" dirty="0" smtClean="0"/>
              <a:t>. </a:t>
            </a:r>
            <a:r>
              <a:rPr lang="ru-RU" dirty="0"/>
              <a:t>п</a:t>
            </a:r>
            <a:r>
              <a:rPr lang="ru-RU" dirty="0" smtClean="0"/>
              <a:t>о ВМР</a:t>
            </a:r>
          </a:p>
          <a:p>
            <a:r>
              <a:rPr lang="ru-RU" dirty="0" smtClean="0"/>
              <a:t>Прус Е.В.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287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5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52"/>
          <a:stretch/>
        </p:blipFill>
        <p:spPr bwMode="auto">
          <a:xfrm>
            <a:off x="786033" y="836712"/>
            <a:ext cx="7741729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3330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03447"/>
            <a:ext cx="4032606" cy="2693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3140968"/>
            <a:ext cx="85689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232323"/>
                </a:solidFill>
                <a:latin typeface="Arial"/>
              </a:rPr>
              <a:t>«</a:t>
            </a:r>
            <a:r>
              <a:rPr lang="ru-RU" dirty="0">
                <a:solidFill>
                  <a:srgbClr val="232323"/>
                </a:solidFill>
                <a:latin typeface="Arial"/>
              </a:rPr>
              <a:t>Очевидно, что современные, в том числе, так называемые, бережливые технологии нужно внедрять повсеместно, во всех отраслях экономики и социальной сферы», - отметил Президент РФ.</a:t>
            </a:r>
          </a:p>
          <a:p>
            <a:r>
              <a:rPr lang="ru-RU" dirty="0">
                <a:solidFill>
                  <a:srgbClr val="232323"/>
                </a:solidFill>
                <a:latin typeface="Arial"/>
              </a:rPr>
              <a:t>Большая работа по этой теме стартовала в 2019 году в рамках национального проекта «Производительность труда» на малых и средних предприятиях страны. «И результат есть, уже есть результат. Эти результаты фиксируются на национальном уровне», - считает Владимир Путин.</a:t>
            </a:r>
            <a:endParaRPr lang="ru-RU" b="0" i="0" dirty="0">
              <a:solidFill>
                <a:srgbClr val="232323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11877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80728"/>
            <a:ext cx="6538832" cy="4658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491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881063"/>
            <a:ext cx="7305675" cy="509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954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188640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0" i="0" dirty="0" smtClean="0">
                <a:solidFill>
                  <a:srgbClr val="1D2125"/>
                </a:solidFill>
                <a:effectLst/>
                <a:latin typeface="-apple-system"/>
              </a:rPr>
              <a:t>Концепция бережливого производства оперирует следующими основными </a:t>
            </a:r>
            <a:r>
              <a:rPr lang="ru-RU" b="1" i="0" dirty="0" smtClean="0">
                <a:solidFill>
                  <a:srgbClr val="1D2125"/>
                </a:solidFill>
                <a:effectLst/>
                <a:latin typeface="-apple-system"/>
              </a:rPr>
              <a:t>понятиями: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927304"/>
            <a:ext cx="8208912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/>
              </a:rPr>
              <a:t>ЗАКАЗЧИК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 - </a:t>
            </a:r>
            <a:r>
              <a:rPr lang="ru-RU" sz="1600" dirty="0" smtClean="0">
                <a:solidFill>
                  <a:srgbClr val="000000"/>
                </a:solidFill>
                <a:latin typeface="Arial"/>
              </a:rPr>
              <a:t>это </a:t>
            </a:r>
            <a:r>
              <a:rPr lang="ru-RU" sz="1600" dirty="0">
                <a:solidFill>
                  <a:srgbClr val="000000"/>
                </a:solidFill>
                <a:latin typeface="Arial"/>
              </a:rPr>
              <a:t>тот, кто заинтересован в результатах труда организации</a:t>
            </a:r>
            <a:endParaRPr lang="ru-RU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614197" y="1412776"/>
            <a:ext cx="8208912" cy="61555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latin typeface="Arial"/>
              </a:rPr>
              <a:t>ЦЕННОСТЬ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 - </a:t>
            </a:r>
            <a:r>
              <a:rPr lang="ru-RU" sz="1600" dirty="0" smtClean="0">
                <a:solidFill>
                  <a:srgbClr val="000000"/>
                </a:solidFill>
                <a:latin typeface="Arial"/>
              </a:rPr>
              <a:t>это </a:t>
            </a:r>
            <a:r>
              <a:rPr lang="ru-RU" sz="1600" dirty="0">
                <a:solidFill>
                  <a:srgbClr val="000000"/>
                </a:solidFill>
                <a:latin typeface="Arial"/>
              </a:rPr>
              <a:t>действия, качества, свойства продукта, которые являются значимыми для заказчика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606286" y="2132856"/>
            <a:ext cx="8208912" cy="86177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latin typeface="Arial"/>
              </a:rPr>
              <a:t>ВРЕМЯ СОЗДАНИЯ ЦЕННОСТИ 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- </a:t>
            </a:r>
            <a:r>
              <a:rPr lang="ru-RU" sz="1600" dirty="0" smtClean="0">
                <a:solidFill>
                  <a:srgbClr val="000000"/>
                </a:solidFill>
                <a:latin typeface="Arial"/>
              </a:rPr>
              <a:t>это </a:t>
            </a:r>
            <a:r>
              <a:rPr lang="ru-RU" sz="1600" dirty="0">
                <a:solidFill>
                  <a:srgbClr val="000000"/>
                </a:solidFill>
                <a:latin typeface="Arial"/>
              </a:rPr>
              <a:t>промежуток времени, в течение которого продукт приобретает свойства, интересующие заказчика, то есть приобретает ценность.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3140968"/>
            <a:ext cx="8206275" cy="86177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latin typeface="Arial"/>
              </a:rPr>
              <a:t>ПОТОК СОЗДАНИЯ ЦЕННОСТИ 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- </a:t>
            </a:r>
            <a:r>
              <a:rPr lang="ru-RU" sz="1600" dirty="0" smtClean="0">
                <a:solidFill>
                  <a:srgbClr val="000000"/>
                </a:solidFill>
                <a:latin typeface="Arial"/>
              </a:rPr>
              <a:t>последовательность </a:t>
            </a:r>
            <a:r>
              <a:rPr lang="ru-RU" sz="1600" dirty="0">
                <a:solidFill>
                  <a:srgbClr val="000000"/>
                </a:solidFill>
                <a:latin typeface="Arial"/>
              </a:rPr>
              <a:t>всех этапов, как добавляющих, так и не добавляющих ценность, которые необходимы, чтобы создать продукт труда и передать его потребителю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644014" y="4149080"/>
            <a:ext cx="8203638" cy="61555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/>
              </a:rPr>
              <a:t>ПОТЕРИ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 - </a:t>
            </a:r>
            <a:r>
              <a:rPr lang="ru-RU" sz="1600" dirty="0" smtClean="0">
                <a:solidFill>
                  <a:srgbClr val="000000"/>
                </a:solidFill>
                <a:latin typeface="Arial"/>
              </a:rPr>
              <a:t>любая </a:t>
            </a:r>
            <a:r>
              <a:rPr lang="ru-RU" sz="1600" dirty="0">
                <a:solidFill>
                  <a:srgbClr val="000000"/>
                </a:solidFill>
                <a:latin typeface="Arial"/>
              </a:rPr>
              <a:t>деятельность, которая потребляет ресурсы, но не создает ценности</a:t>
            </a:r>
            <a:endParaRPr lang="ru-RU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664500" y="4864354"/>
            <a:ext cx="8201001" cy="61555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/>
              </a:rPr>
              <a:t>СОВЕРШЕНСТВОВАНИЕ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 - </a:t>
            </a:r>
            <a:r>
              <a:rPr lang="ru-RU" sz="1600" dirty="0" smtClean="0">
                <a:solidFill>
                  <a:srgbClr val="000000"/>
                </a:solidFill>
                <a:latin typeface="Arial"/>
              </a:rPr>
              <a:t>непрерывное</a:t>
            </a:r>
            <a:r>
              <a:rPr lang="ru-RU" sz="1600" dirty="0">
                <a:solidFill>
                  <a:srgbClr val="000000"/>
                </a:solidFill>
                <a:latin typeface="Arial"/>
              </a:rPr>
              <a:t>, постоянное улучшение деятельности с целью увеличения ее ценности и уменьшения потерь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648611" y="5589240"/>
            <a:ext cx="8201001" cy="61555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/>
              </a:rPr>
              <a:t>ВЫТЯГИВАНИЕ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 - </a:t>
            </a:r>
            <a:r>
              <a:rPr lang="ru-RU" sz="1600" dirty="0" smtClean="0">
                <a:solidFill>
                  <a:srgbClr val="000000"/>
                </a:solidFill>
                <a:latin typeface="Arial"/>
              </a:rPr>
              <a:t>это </a:t>
            </a:r>
            <a:r>
              <a:rPr lang="ru-RU" sz="1600" dirty="0">
                <a:solidFill>
                  <a:srgbClr val="000000"/>
                </a:solidFill>
                <a:latin typeface="Arial"/>
              </a:rPr>
              <a:t>производство только по требованию заказчика необходимого количества необходимого продукта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260064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65462632"/>
              </p:ext>
            </p:extLst>
          </p:nvPr>
        </p:nvGraphicFramePr>
        <p:xfrm>
          <a:off x="827584" y="1052736"/>
          <a:ext cx="7560840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907704" y="260648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ПРОЦЕСС</a:t>
            </a:r>
            <a:endParaRPr lang="ru-RU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2688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764704"/>
            <a:ext cx="5210944" cy="5210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04571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0466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Организационные вопросы разработки и реализации оптимизационных проектов в образовательной организации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423" y="1700808"/>
            <a:ext cx="2223170" cy="2173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Выгнутая влево стрелка 2"/>
          <p:cNvSpPr/>
          <p:nvPr/>
        </p:nvSpPr>
        <p:spPr>
          <a:xfrm rot="1510601">
            <a:off x="1761525" y="2754555"/>
            <a:ext cx="1566121" cy="1312460"/>
          </a:xfrm>
          <a:prstGeom prst="curvedRightArrow">
            <a:avLst>
              <a:gd name="adj1" fmla="val 14423"/>
              <a:gd name="adj2" fmla="val 31314"/>
              <a:gd name="adj3" fmla="val 325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Выгнутая влево стрелка 4"/>
          <p:cNvSpPr/>
          <p:nvPr/>
        </p:nvSpPr>
        <p:spPr>
          <a:xfrm rot="20089399" flipH="1">
            <a:off x="5856897" y="2754556"/>
            <a:ext cx="1566121" cy="1312460"/>
          </a:xfrm>
          <a:prstGeom prst="curvedRightArrow">
            <a:avLst>
              <a:gd name="adj1" fmla="val 14423"/>
              <a:gd name="adj2" fmla="val 31314"/>
              <a:gd name="adj3" fmla="val 325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8607" y="4337797"/>
            <a:ext cx="3168352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Рабочая группа по внедрению методов и инструментов бережливого производства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292080" y="4337797"/>
            <a:ext cx="3168352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Проектная группа</a:t>
            </a:r>
          </a:p>
          <a:p>
            <a:pPr algn="ctr"/>
            <a:r>
              <a:rPr lang="ru-RU" dirty="0" smtClean="0"/>
              <a:t> для реализации конкретного проекта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6411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40768"/>
            <a:ext cx="6408712" cy="3697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4262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7" b="9015"/>
          <a:stretch/>
        </p:blipFill>
        <p:spPr bwMode="auto">
          <a:xfrm>
            <a:off x="492288" y="1340768"/>
            <a:ext cx="3960440" cy="222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74" b="6937"/>
          <a:stretch/>
        </p:blipFill>
        <p:spPr bwMode="auto">
          <a:xfrm>
            <a:off x="3635896" y="3751562"/>
            <a:ext cx="5328592" cy="2786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07704" y="476672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ПРОЕКТНАЯ КОМНАТА ОБЕЯ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227155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064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Картирование как метод выявления и устранения потерь в</a:t>
            </a:r>
          </a:p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деятельности образовательной организации</a:t>
            </a:r>
          </a:p>
        </p:txBody>
      </p:sp>
      <p:sp>
        <p:nvSpPr>
          <p:cNvPr id="3" name="Выноска со стрелкой вправо 2"/>
          <p:cNvSpPr/>
          <p:nvPr/>
        </p:nvSpPr>
        <p:spPr>
          <a:xfrm>
            <a:off x="251520" y="2863010"/>
            <a:ext cx="2952328" cy="2016224"/>
          </a:xfrm>
          <a:prstGeom prst="rightArrowCallou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Текущее состояние</a:t>
            </a:r>
          </a:p>
          <a:p>
            <a:pPr algn="ctr"/>
            <a:endParaRPr lang="ru-RU" dirty="0"/>
          </a:p>
          <a:p>
            <a:pPr algn="ctr"/>
            <a:r>
              <a:rPr lang="ru-RU" sz="1400" dirty="0" smtClean="0"/>
              <a:t>фактические показатели на рассматриваемую дату</a:t>
            </a:r>
            <a:endParaRPr lang="ru-RU" sz="1400" dirty="0"/>
          </a:p>
        </p:txBody>
      </p:sp>
      <p:sp>
        <p:nvSpPr>
          <p:cNvPr id="4" name="Выноска со стрелкой вправо 3"/>
          <p:cNvSpPr/>
          <p:nvPr/>
        </p:nvSpPr>
        <p:spPr>
          <a:xfrm>
            <a:off x="3213855" y="2524809"/>
            <a:ext cx="2952328" cy="2016224"/>
          </a:xfrm>
          <a:prstGeom prst="rightArrowCallou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Целевое состояние - </a:t>
            </a:r>
          </a:p>
          <a:p>
            <a:pPr algn="ctr"/>
            <a:r>
              <a:rPr lang="ru-RU" sz="1400" dirty="0" smtClean="0"/>
              <a:t>показатели, которые будут достигнуты после реализации мероприятий по устранению потерь</a:t>
            </a:r>
            <a:endParaRPr lang="ru-RU" sz="1400" dirty="0"/>
          </a:p>
        </p:txBody>
      </p:sp>
      <p:sp>
        <p:nvSpPr>
          <p:cNvPr id="5" name="Выноска со стрелкой вправо 4"/>
          <p:cNvSpPr/>
          <p:nvPr/>
        </p:nvSpPr>
        <p:spPr>
          <a:xfrm>
            <a:off x="6209117" y="2084377"/>
            <a:ext cx="2952328" cy="2016224"/>
          </a:xfrm>
          <a:prstGeom prst="rightArrowCallou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Идеальное состояние - </a:t>
            </a:r>
          </a:p>
          <a:p>
            <a:pPr algn="ctr"/>
            <a:r>
              <a:rPr lang="ru-RU" sz="1400" dirty="0" smtClean="0"/>
              <a:t>эталонные показатели, к которым нужно стремиться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6415953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1\YandexDisk\Скриншоты\2024-07-21_17-52-5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2" y="1195387"/>
            <a:ext cx="6429375" cy="446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332656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Карта дает наглядное представление процесса и способствует его лучшему пониманию</a:t>
            </a:r>
          </a:p>
        </p:txBody>
      </p:sp>
    </p:spTree>
    <p:extLst>
      <p:ext uri="{BB962C8B-B14F-4D97-AF65-F5344CB8AC3E}">
        <p14:creationId xmlns:p14="http://schemas.microsoft.com/office/powerpoint/2010/main" val="5610527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504" y="5851985"/>
            <a:ext cx="1800200" cy="720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Выявление </a:t>
            </a:r>
            <a:r>
              <a:rPr lang="ru-RU" sz="1200" dirty="0"/>
              <a:t>действий, которые составляют процесс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03648" y="4972526"/>
            <a:ext cx="2016224" cy="86409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Наблюдение </a:t>
            </a:r>
            <a:r>
              <a:rPr lang="ru-RU" sz="1200" dirty="0"/>
              <a:t>процесса на месте выполнения работ,</a:t>
            </a:r>
          </a:p>
          <a:p>
            <a:pPr algn="ctr"/>
            <a:r>
              <a:rPr lang="ru-RU" sz="1200" dirty="0" err="1"/>
              <a:t>хронометрирование</a:t>
            </a:r>
            <a:r>
              <a:rPr lang="ru-RU" sz="1200" dirty="0"/>
              <a:t> действий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773625" y="4180438"/>
            <a:ext cx="2160240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Построение </a:t>
            </a:r>
            <a:r>
              <a:rPr lang="ru-RU" sz="1200" dirty="0"/>
              <a:t>карты потока создания </a:t>
            </a:r>
            <a:r>
              <a:rPr lang="ru-RU" sz="1200" dirty="0" smtClean="0"/>
              <a:t>ценности текущего состояния процесса</a:t>
            </a:r>
            <a:endParaRPr lang="ru-RU" sz="1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49620" y="3388350"/>
            <a:ext cx="1872208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/>
              <a:t>Выявление проблем, присущих исследуемому процессу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610166" y="2636912"/>
            <a:ext cx="1770146" cy="76605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/>
              <a:t>Разработка комплекса мероприятий по устранению проблем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546729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 шаг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03648" y="460319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2 шаг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73625" y="378439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3 шаг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3670" y="301901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4 шаг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020272" y="1844824"/>
            <a:ext cx="1728192" cy="78279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/>
              <a:t>Построение карты целевого состояния процесса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96711" y="22675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5 шаг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020272" y="147549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6 шаг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75656" y="33265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Процесс 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составления карты</a:t>
            </a:r>
          </a:p>
        </p:txBody>
      </p:sp>
    </p:spTree>
    <p:extLst>
      <p:ext uri="{BB962C8B-B14F-4D97-AF65-F5344CB8AC3E}">
        <p14:creationId xmlns:p14="http://schemas.microsoft.com/office/powerpoint/2010/main" val="4609424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04664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МЕТОДЫ И ИНСТРУМЕНТЫ БЕРЕЖЛИВЫХ ТЕХНОЛОГИЙ, ИСПОЛЬЗУЕМЫЕ ПРИ РЕАЛИЗАЦИИ ОПТИМИЗАЦИОННЫХ ПРОЕКТОВ В ОБРАЗОВАТЕЛЬНЫХ ОРГАНИЗАЦИЯХ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5" b="8720"/>
          <a:stretch/>
        </p:blipFill>
        <p:spPr bwMode="auto">
          <a:xfrm>
            <a:off x="1547664" y="1988840"/>
            <a:ext cx="5832647" cy="3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11058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1\YandexDisk\Скриншоты\2024-07-21_18-45-2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61" y="1052736"/>
            <a:ext cx="5705475" cy="364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19872" y="515719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диаграмма </a:t>
            </a:r>
            <a:r>
              <a:rPr lang="ru-RU" dirty="0" err="1" smtClean="0"/>
              <a:t>Исикавы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7632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1\YandexDisk\Скриншоты\2024-07-21_18-52-1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725" y="1052736"/>
            <a:ext cx="5924550" cy="363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63688" y="5157192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Метод решения проблем «Одна за одной»</a:t>
            </a:r>
          </a:p>
        </p:txBody>
      </p:sp>
    </p:spTree>
    <p:extLst>
      <p:ext uri="{BB962C8B-B14F-4D97-AF65-F5344CB8AC3E}">
        <p14:creationId xmlns:p14="http://schemas.microsoft.com/office/powerpoint/2010/main" val="18110077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"/>
            <a:ext cx="9144000" cy="6857615"/>
          </a:xfrm>
          <a:custGeom>
            <a:avLst/>
            <a:gdLst/>
            <a:ahLst/>
            <a:cxnLst/>
            <a:rect l="l" t="t" r="r" b="b"/>
            <a:pathLst>
              <a:path w="20104100" h="11308715">
                <a:moveTo>
                  <a:pt x="20104099" y="0"/>
                </a:moveTo>
                <a:lnTo>
                  <a:pt x="0" y="0"/>
                </a:lnTo>
                <a:lnTo>
                  <a:pt x="0" y="11308556"/>
                </a:lnTo>
                <a:lnTo>
                  <a:pt x="20104099" y="11308556"/>
                </a:lnTo>
                <a:lnTo>
                  <a:pt x="20104099" y="0"/>
                </a:lnTo>
                <a:close/>
              </a:path>
            </a:pathLst>
          </a:custGeom>
          <a:solidFill>
            <a:srgbClr val="F3F3EC"/>
          </a:solidFill>
        </p:spPr>
        <p:txBody>
          <a:bodyPr wrap="square" lIns="0" tIns="0" rIns="0" bIns="0" rtlCol="0"/>
          <a:lstStyle/>
          <a:p>
            <a:pPr marL="0" marR="0" lvl="0" indent="0" algn="l" defTabSz="5544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" y="11191"/>
            <a:ext cx="9143999" cy="68575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544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9357" y="2624773"/>
            <a:ext cx="7544522" cy="1717983"/>
          </a:xfrm>
          <a:prstGeom prst="rect">
            <a:avLst/>
          </a:prstGeom>
          <a:noFill/>
        </p:spPr>
        <p:txBody>
          <a:bodyPr wrap="square" lIns="55446" tIns="27724" rIns="55446" bIns="27724" rtlCol="0">
            <a:spAutoFit/>
          </a:bodyPr>
          <a:lstStyle/>
          <a:p>
            <a:pPr marL="0" marR="0" lvl="0" indent="0" algn="ctr" defTabSz="5544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24356B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ТЕМА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4356B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«Внедрение бережливых технологий в дошкольной образовательной организации»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737294" y="6129464"/>
            <a:ext cx="6063014" cy="348377"/>
          </a:xfrm>
          <a:prstGeom prst="rect">
            <a:avLst/>
          </a:prstGeom>
        </p:spPr>
        <p:txBody>
          <a:bodyPr wrap="square" lIns="55446" tIns="27724" rIns="55446" bIns="27724">
            <a:spAutoFit/>
          </a:bodyPr>
          <a:lstStyle/>
          <a:p>
            <a:pPr marL="0" marR="0" lvl="0" indent="0" algn="l" defTabSz="5544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737293" y="5503533"/>
            <a:ext cx="6382252" cy="302211"/>
          </a:xfrm>
          <a:prstGeom prst="rect">
            <a:avLst/>
          </a:prstGeom>
        </p:spPr>
        <p:txBody>
          <a:bodyPr wrap="square" lIns="55446" tIns="27724" rIns="55446" bIns="27724">
            <a:spAutoFit/>
          </a:bodyPr>
          <a:lstStyle/>
          <a:p>
            <a:pPr marL="0" marR="0" lvl="0" indent="0" algn="l" defTabSz="5544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444B79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19036" y="416174"/>
            <a:ext cx="2161535" cy="748487"/>
          </a:xfrm>
          <a:prstGeom prst="rect">
            <a:avLst/>
          </a:prstGeom>
          <a:noFill/>
        </p:spPr>
        <p:txBody>
          <a:bodyPr wrap="square" lIns="55446" tIns="27724" rIns="55446" bIns="27724" rtlCol="0">
            <a:spAutoFit/>
          </a:bodyPr>
          <a:lstStyle/>
          <a:p>
            <a:pPr marL="0" marR="0" lvl="0" indent="0" algn="ctr" defTabSz="5544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4356B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МДОБУ детский сад комбинированного вида № 34, г. Сочи</a:t>
            </a:r>
            <a:endParaRPr kumimoji="0" lang="ru-RU" sz="1500" b="0" i="0" u="none" strike="noStrike" kern="1200" cap="none" spc="0" normalizeH="0" baseline="0" noProof="0" dirty="0">
              <a:ln>
                <a:noFill/>
              </a:ln>
              <a:solidFill>
                <a:srgbClr val="24356B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75968" y="162381"/>
            <a:ext cx="3166948" cy="10022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446" tIns="27724" rIns="55446" bIns="27724" rtlCol="0" anchor="ctr"/>
          <a:lstStyle/>
          <a:p>
            <a:pPr marL="0" marR="0" lvl="0" indent="0" algn="ctr" defTabSz="5544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0" r="15122"/>
          <a:stretch/>
        </p:blipFill>
        <p:spPr>
          <a:xfrm>
            <a:off x="5928419" y="162381"/>
            <a:ext cx="909821" cy="95717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875968" y="5654638"/>
            <a:ext cx="2584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Автор-составитель: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Зам.зав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 ВМР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Прус Е.В.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946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Другая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15A8C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1132</TotalTime>
  <Words>447</Words>
  <Application>Microsoft Office PowerPoint</Application>
  <PresentationFormat>Экран (4:3)</PresentationFormat>
  <Paragraphs>65</Paragraphs>
  <Slides>18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-apple-system</vt:lpstr>
      <vt:lpstr>Arial</vt:lpstr>
      <vt:lpstr>Calibri</vt:lpstr>
      <vt:lpstr>Georgia</vt:lpstr>
      <vt:lpstr>Trebuchet MS</vt:lpstr>
      <vt:lpstr>Verdana</vt:lpstr>
      <vt:lpstr>Воздушный поток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Юлия</cp:lastModifiedBy>
  <cp:revision>26</cp:revision>
  <dcterms:created xsi:type="dcterms:W3CDTF">2024-07-19T07:20:41Z</dcterms:created>
  <dcterms:modified xsi:type="dcterms:W3CDTF">2024-07-23T12:55:53Z</dcterms:modified>
</cp:coreProperties>
</file>