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78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B0B7-A493-4BFC-924E-3215EE62C6F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E1EFE-D876-41BB-AB10-6D5FF6DF6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B0B7-A493-4BFC-924E-3215EE62C6F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E1EFE-D876-41BB-AB10-6D5FF6DF6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B0B7-A493-4BFC-924E-3215EE62C6F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E1EFE-D876-41BB-AB10-6D5FF6DF6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B0B7-A493-4BFC-924E-3215EE62C6F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E1EFE-D876-41BB-AB10-6D5FF6DF6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B0B7-A493-4BFC-924E-3215EE62C6F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E1EFE-D876-41BB-AB10-6D5FF6DF6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B0B7-A493-4BFC-924E-3215EE62C6F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E1EFE-D876-41BB-AB10-6D5FF6DF6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B0B7-A493-4BFC-924E-3215EE62C6F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E1EFE-D876-41BB-AB10-6D5FF6DF6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B0B7-A493-4BFC-924E-3215EE62C6F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E1EFE-D876-41BB-AB10-6D5FF6DF6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B0B7-A493-4BFC-924E-3215EE62C6F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E1EFE-D876-41BB-AB10-6D5FF6DF6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B0B7-A493-4BFC-924E-3215EE62C6F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E1EFE-D876-41BB-AB10-6D5FF6DF6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B0B7-A493-4BFC-924E-3215EE62C6F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E1EFE-D876-41BB-AB10-6D5FF6DF6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5B0B7-A493-4BFC-924E-3215EE62C6F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6E1EFE-D876-41BB-AB10-6D5FF6DF6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Рисунок 3"/>
          <p:cNvPicPr>
            <a:picLocks noChangeAspect="1" noChangeArrowheads="1"/>
          </p:cNvPicPr>
          <p:nvPr/>
        </p:nvPicPr>
        <p:blipFill>
          <a:blip r:embed="rId2" cstate="print">
            <a:lum bright="-20000"/>
          </a:blip>
          <a:srcRect/>
          <a:stretch>
            <a:fillRect/>
          </a:stretch>
        </p:blipFill>
        <p:spPr bwMode="auto">
          <a:xfrm>
            <a:off x="-1143072" y="0"/>
            <a:ext cx="1028707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0" y="285728"/>
            <a:ext cx="4714908" cy="1129831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Georgia" pitchFamily="18" charset="0"/>
                <a:cs typeface="Arial" pitchFamily="34" charset="0"/>
              </a:rPr>
              <a:t>ГОБОУ МО КК 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Georgia" pitchFamily="18" charset="0"/>
                <a:cs typeface="Arial" pitchFamily="34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Georgia" pitchFamily="18" charset="0"/>
                <a:cs typeface="Arial" pitchFamily="34" charset="0"/>
              </a:rPr>
              <a:t>"Североморский кадетский корпус"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Georgia" pitchFamily="18" charset="0"/>
                <a:cs typeface="Arial" pitchFamily="34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Georgia" pitchFamily="18" charset="0"/>
                <a:cs typeface="Arial" pitchFamily="34" charset="0"/>
              </a:rPr>
              <a:t>6-Б морской кадетский класс.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8399997">
            <a:off x="709739" y="4846610"/>
            <a:ext cx="949889" cy="2045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1" name="WordArt 7"/>
          <p:cNvSpPr>
            <a:spLocks noChangeArrowheads="1" noChangeShapeType="1" noTextEdit="1"/>
          </p:cNvSpPr>
          <p:nvPr/>
        </p:nvSpPr>
        <p:spPr bwMode="auto">
          <a:xfrm rot="20022541">
            <a:off x="781886" y="1303429"/>
            <a:ext cx="3245542" cy="107907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b="1" kern="10" spc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000082"/>
                    </a:gs>
                    <a:gs pos="6500">
                      <a:srgbClr val="0047FF"/>
                    </a:gs>
                    <a:gs pos="14000">
                      <a:srgbClr val="000082"/>
                    </a:gs>
                    <a:gs pos="21500">
                      <a:srgbClr val="0047FF"/>
                    </a:gs>
                    <a:gs pos="29000">
                      <a:srgbClr val="000082"/>
                    </a:gs>
                    <a:gs pos="36000">
                      <a:srgbClr val="0047FF"/>
                    </a:gs>
                    <a:gs pos="43500">
                      <a:srgbClr val="000082"/>
                    </a:gs>
                    <a:gs pos="50000">
                      <a:srgbClr val="0047FF"/>
                    </a:gs>
                    <a:gs pos="56500">
                      <a:srgbClr val="000082"/>
                    </a:gs>
                    <a:gs pos="64000">
                      <a:srgbClr val="0047FF"/>
                    </a:gs>
                    <a:gs pos="71000">
                      <a:srgbClr val="000082"/>
                    </a:gs>
                    <a:gs pos="78501">
                      <a:srgbClr val="0047FF"/>
                    </a:gs>
                    <a:gs pos="86000">
                      <a:srgbClr val="000082"/>
                    </a:gs>
                    <a:gs pos="93500">
                      <a:srgbClr val="0047FF"/>
                    </a:gs>
                    <a:gs pos="100000">
                      <a:srgbClr val="000082"/>
                    </a:gs>
                  </a:gsLst>
                  <a:lin ang="4277459" scaled="1"/>
                </a:gradFill>
                <a:effectLst/>
                <a:latin typeface="Georgia"/>
              </a:rPr>
              <a:t>война</a:t>
            </a:r>
            <a:endParaRPr lang="ru-RU" sz="3600" b="1" kern="10" spc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000082"/>
                  </a:gs>
                  <a:gs pos="6500">
                    <a:srgbClr val="0047FF"/>
                  </a:gs>
                  <a:gs pos="14000">
                    <a:srgbClr val="000082"/>
                  </a:gs>
                  <a:gs pos="21500">
                    <a:srgbClr val="0047FF"/>
                  </a:gs>
                  <a:gs pos="29000">
                    <a:srgbClr val="000082"/>
                  </a:gs>
                  <a:gs pos="36000">
                    <a:srgbClr val="0047FF"/>
                  </a:gs>
                  <a:gs pos="43500">
                    <a:srgbClr val="000082"/>
                  </a:gs>
                  <a:gs pos="50000">
                    <a:srgbClr val="0047FF"/>
                  </a:gs>
                  <a:gs pos="56500">
                    <a:srgbClr val="000082"/>
                  </a:gs>
                  <a:gs pos="64000">
                    <a:srgbClr val="0047FF"/>
                  </a:gs>
                  <a:gs pos="71000">
                    <a:srgbClr val="000082"/>
                  </a:gs>
                  <a:gs pos="78501">
                    <a:srgbClr val="0047FF"/>
                  </a:gs>
                  <a:gs pos="86000">
                    <a:srgbClr val="000082"/>
                  </a:gs>
                  <a:gs pos="93500">
                    <a:srgbClr val="0047FF"/>
                  </a:gs>
                  <a:gs pos="100000">
                    <a:srgbClr val="000082"/>
                  </a:gs>
                </a:gsLst>
                <a:lin ang="4277459" scaled="1"/>
              </a:gradFill>
              <a:effectLst/>
              <a:latin typeface="Georgia"/>
            </a:endParaRPr>
          </a:p>
        </p:txBody>
      </p:sp>
      <p:sp>
        <p:nvSpPr>
          <p:cNvPr id="1032" name="WordArt 8"/>
          <p:cNvSpPr>
            <a:spLocks noChangeArrowheads="1" noChangeShapeType="1" noTextEdit="1"/>
          </p:cNvSpPr>
          <p:nvPr/>
        </p:nvSpPr>
        <p:spPr bwMode="auto">
          <a:xfrm rot="19948477">
            <a:off x="2657198" y="2382508"/>
            <a:ext cx="4238062" cy="104505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b="1" kern="10" spc="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000082"/>
                    </a:gs>
                    <a:gs pos="6500">
                      <a:srgbClr val="0047FF"/>
                    </a:gs>
                    <a:gs pos="14000">
                      <a:srgbClr val="000082"/>
                    </a:gs>
                    <a:gs pos="21500">
                      <a:srgbClr val="0047FF"/>
                    </a:gs>
                    <a:gs pos="29000">
                      <a:srgbClr val="000082"/>
                    </a:gs>
                    <a:gs pos="36000">
                      <a:srgbClr val="0047FF"/>
                    </a:gs>
                    <a:gs pos="43500">
                      <a:srgbClr val="000082"/>
                    </a:gs>
                    <a:gs pos="50000">
                      <a:srgbClr val="0047FF"/>
                    </a:gs>
                    <a:gs pos="56500">
                      <a:srgbClr val="000082"/>
                    </a:gs>
                    <a:gs pos="64000">
                      <a:srgbClr val="0047FF"/>
                    </a:gs>
                    <a:gs pos="71000">
                      <a:srgbClr val="000082"/>
                    </a:gs>
                    <a:gs pos="78501">
                      <a:srgbClr val="0047FF"/>
                    </a:gs>
                    <a:gs pos="86000">
                      <a:srgbClr val="000082"/>
                    </a:gs>
                    <a:gs pos="93500">
                      <a:srgbClr val="0047FF"/>
                    </a:gs>
                    <a:gs pos="100000">
                      <a:srgbClr val="000082"/>
                    </a:gs>
                  </a:gsLst>
                  <a:lin ang="4351523" scaled="1"/>
                </a:gradFill>
                <a:effectLst/>
                <a:latin typeface="Andantino script"/>
              </a:rPr>
              <a:t>глазами</a:t>
            </a:r>
            <a:endParaRPr lang="ru-RU" sz="3600" b="1" kern="10" spc="0" dirty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000082"/>
                  </a:gs>
                  <a:gs pos="6500">
                    <a:srgbClr val="0047FF"/>
                  </a:gs>
                  <a:gs pos="14000">
                    <a:srgbClr val="000082"/>
                  </a:gs>
                  <a:gs pos="21500">
                    <a:srgbClr val="0047FF"/>
                  </a:gs>
                  <a:gs pos="29000">
                    <a:srgbClr val="000082"/>
                  </a:gs>
                  <a:gs pos="36000">
                    <a:srgbClr val="0047FF"/>
                  </a:gs>
                  <a:gs pos="43500">
                    <a:srgbClr val="000082"/>
                  </a:gs>
                  <a:gs pos="50000">
                    <a:srgbClr val="0047FF"/>
                  </a:gs>
                  <a:gs pos="56500">
                    <a:srgbClr val="000082"/>
                  </a:gs>
                  <a:gs pos="64000">
                    <a:srgbClr val="0047FF"/>
                  </a:gs>
                  <a:gs pos="71000">
                    <a:srgbClr val="000082"/>
                  </a:gs>
                  <a:gs pos="78501">
                    <a:srgbClr val="0047FF"/>
                  </a:gs>
                  <a:gs pos="86000">
                    <a:srgbClr val="000082"/>
                  </a:gs>
                  <a:gs pos="93500">
                    <a:srgbClr val="0047FF"/>
                  </a:gs>
                  <a:gs pos="100000">
                    <a:srgbClr val="000082"/>
                  </a:gs>
                </a:gsLst>
                <a:lin ang="4351523" scaled="1"/>
              </a:gradFill>
              <a:effectLst/>
              <a:latin typeface="Andantino script"/>
            </a:endParaRPr>
          </a:p>
        </p:txBody>
      </p:sp>
      <p:sp>
        <p:nvSpPr>
          <p:cNvPr id="1033" name="WordArt 9"/>
          <p:cNvSpPr>
            <a:spLocks noChangeArrowheads="1" noChangeShapeType="1" noTextEdit="1"/>
          </p:cNvSpPr>
          <p:nvPr/>
        </p:nvSpPr>
        <p:spPr bwMode="auto">
          <a:xfrm rot="20002898">
            <a:off x="5210732" y="2983469"/>
            <a:ext cx="2985832" cy="119442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b="1" kern="10" spc="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000082"/>
                    </a:gs>
                    <a:gs pos="6500">
                      <a:srgbClr val="0047FF"/>
                    </a:gs>
                    <a:gs pos="14000">
                      <a:srgbClr val="000082"/>
                    </a:gs>
                    <a:gs pos="21500">
                      <a:srgbClr val="0047FF"/>
                    </a:gs>
                    <a:gs pos="29000">
                      <a:srgbClr val="000082"/>
                    </a:gs>
                    <a:gs pos="36000">
                      <a:srgbClr val="0047FF"/>
                    </a:gs>
                    <a:gs pos="43500">
                      <a:srgbClr val="000082"/>
                    </a:gs>
                    <a:gs pos="50000">
                      <a:srgbClr val="0047FF"/>
                    </a:gs>
                    <a:gs pos="56500">
                      <a:srgbClr val="000082"/>
                    </a:gs>
                    <a:gs pos="64000">
                      <a:srgbClr val="0047FF"/>
                    </a:gs>
                    <a:gs pos="71000">
                      <a:srgbClr val="000082"/>
                    </a:gs>
                    <a:gs pos="78501">
                      <a:srgbClr val="0047FF"/>
                    </a:gs>
                    <a:gs pos="86000">
                      <a:srgbClr val="000082"/>
                    </a:gs>
                    <a:gs pos="93500">
                      <a:srgbClr val="0047FF"/>
                    </a:gs>
                    <a:gs pos="100000">
                      <a:srgbClr val="000082"/>
                    </a:gs>
                  </a:gsLst>
                  <a:lin ang="4297102" scaled="1"/>
                </a:gradFill>
                <a:effectLst/>
                <a:latin typeface="Andantino script"/>
              </a:rPr>
              <a:t>детей</a:t>
            </a:r>
            <a:endParaRPr lang="ru-RU" sz="3600" b="1" kern="10" spc="0" dirty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000082"/>
                  </a:gs>
                  <a:gs pos="6500">
                    <a:srgbClr val="0047FF"/>
                  </a:gs>
                  <a:gs pos="14000">
                    <a:srgbClr val="000082"/>
                  </a:gs>
                  <a:gs pos="21500">
                    <a:srgbClr val="0047FF"/>
                  </a:gs>
                  <a:gs pos="29000">
                    <a:srgbClr val="000082"/>
                  </a:gs>
                  <a:gs pos="36000">
                    <a:srgbClr val="0047FF"/>
                  </a:gs>
                  <a:gs pos="43500">
                    <a:srgbClr val="000082"/>
                  </a:gs>
                  <a:gs pos="50000">
                    <a:srgbClr val="0047FF"/>
                  </a:gs>
                  <a:gs pos="56500">
                    <a:srgbClr val="000082"/>
                  </a:gs>
                  <a:gs pos="64000">
                    <a:srgbClr val="0047FF"/>
                  </a:gs>
                  <a:gs pos="71000">
                    <a:srgbClr val="000082"/>
                  </a:gs>
                  <a:gs pos="78501">
                    <a:srgbClr val="0047FF"/>
                  </a:gs>
                  <a:gs pos="86000">
                    <a:srgbClr val="000082"/>
                  </a:gs>
                  <a:gs pos="93500">
                    <a:srgbClr val="0047FF"/>
                  </a:gs>
                  <a:gs pos="100000">
                    <a:srgbClr val="000082"/>
                  </a:gs>
                </a:gsLst>
                <a:lin ang="4297102" scaled="1"/>
              </a:gradFill>
              <a:effectLst/>
              <a:latin typeface="Andantino scrip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59126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-64" y="0"/>
            <a:ext cx="914406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500034" y="214290"/>
            <a:ext cx="8001056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«Главная идея, положенная в основу проекта, заключается  в том, что мы  кадеты, те, кому сейчас  12-14 лет, увидели Великую Отечественную войну через воспоминания ветеранов, которым именно в 1941-1945 годах  тоже было 12-14 лет.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Ребята выполняли непросто корреспондентскую работу, они через свои, юношеские, переживания и видения прикасались к  героическому прошлому.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Пусть глубоким уважением к поколению военных лет будет наполнена жизнь наших детей, пусть с верой и надеждой смотрят они в завтрашний день!»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DSC_26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3429000"/>
            <a:ext cx="6429420" cy="317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3200003">
            <a:off x="631324" y="5550481"/>
            <a:ext cx="594822" cy="1338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59126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0" y="0"/>
            <a:ext cx="914406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428604"/>
            <a:ext cx="9144000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Segoe Script" pitchFamily="34" charset="0"/>
                <a:ea typeface="Calibri" pitchFamily="34" charset="0"/>
                <a:cs typeface="Times New Roman" pitchFamily="18" charset="0"/>
              </a:rPr>
              <a:t>Кадеты пишут  о войне,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Segoe Script" pitchFamily="34" charset="0"/>
                <a:ea typeface="Calibri" pitchFamily="34" charset="0"/>
                <a:cs typeface="Times New Roman" pitchFamily="18" charset="0"/>
              </a:rPr>
              <a:t>о тех годах, что</a:t>
            </a:r>
            <a:br>
              <a:rPr kumimoji="0" lang="ru-RU" sz="5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Segoe Script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5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Segoe Script" pitchFamily="34" charset="0"/>
                <a:ea typeface="Calibri" pitchFamily="34" charset="0"/>
                <a:cs typeface="Times New Roman" pitchFamily="18" charset="0"/>
              </a:rPr>
              <a:t> «пулями разорваны…»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3200003">
            <a:off x="631324" y="5550481"/>
            <a:ext cx="594822" cy="1338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59126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0" y="0"/>
            <a:ext cx="914406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Рисунок 0" descr="Изображение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85728"/>
            <a:ext cx="2214578" cy="3071834"/>
          </a:xfrm>
          <a:prstGeom prst="rect">
            <a:avLst/>
          </a:prstGeom>
          <a:noFill/>
        </p:spPr>
      </p:pic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2428860" y="214290"/>
            <a:ext cx="6500858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Коротков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Юрий Васильевич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11 февраля 1932 год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Ветеран Великой Отечественной войны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3200003">
            <a:off x="631324" y="5550481"/>
            <a:ext cx="594822" cy="1338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1285852" y="2071678"/>
            <a:ext cx="828677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Юрий Васильевич награжден</a:t>
            </a:r>
            <a:endParaRPr kumimoji="0" lang="ru-RU" sz="16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орденом Трудового Красного Знамени,</a:t>
            </a:r>
            <a:endParaRPr kumimoji="0" lang="ru-RU" sz="16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орденом Знак Почета,</a:t>
            </a:r>
            <a:endParaRPr kumimoji="0" lang="ru-RU" sz="16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имеет 18 медалей за безупречную службы </a:t>
            </a:r>
            <a:b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</a:b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и работу, юбилейные медали.</a:t>
            </a:r>
            <a:endParaRPr kumimoji="0" lang="ru-RU" sz="16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500034" y="3500438"/>
            <a:ext cx="771527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Юрий Васильевич родился в семье потомственного военного врача.  С 1956 года  служит на Северном флоте, </a:t>
            </a:r>
            <a:b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</a:b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в  Североморске. Начал службу на эсминце «Отменный», командиром электротехнической группы.  Сейчас  Юрий Васильевич капитан 1 ранга в отставке.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1670" y="5500702"/>
            <a:ext cx="6286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/>
              <a:t>На начало Великой Отечественной войны ему </a:t>
            </a:r>
            <a:r>
              <a:rPr lang="ru-RU" sz="2000" b="1" i="1" dirty="0" smtClean="0"/>
              <a:t>было</a:t>
            </a:r>
            <a:br>
              <a:rPr lang="ru-RU" sz="2000" b="1" i="1" dirty="0" smtClean="0"/>
            </a:br>
            <a:r>
              <a:rPr lang="ru-RU" sz="2000" b="1" i="1" dirty="0" smtClean="0"/>
              <a:t> </a:t>
            </a:r>
            <a:r>
              <a:rPr lang="ru-RU" sz="2000" b="1" i="1" dirty="0"/>
              <a:t>8 лет…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59126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0" y="0"/>
            <a:ext cx="914406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Рисунок 8" descr="100_0629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0"/>
            <a:ext cx="2395525" cy="3019424"/>
          </a:xfrm>
          <a:prstGeom prst="rect">
            <a:avLst/>
          </a:prstGeom>
          <a:noFill/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2571736" y="285728"/>
            <a:ext cx="64293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Лачинкова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Анна Васильевна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2357390" y="1428736"/>
            <a:ext cx="678661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3 августа 1925 год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Ветеран Великой Отечественной войны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571472" y="2643182"/>
            <a:ext cx="842968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Анна Васильевна  награждена медалями: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«50 лет Победы в Великой Отечественной </a:t>
            </a:r>
            <a:b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</a:b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войне1941-1945 г.г.»,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«За доблестный труд в Великой Отечественной войне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1941 – 1945г.г.»,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«60 лет Победы в Великой Отечественной войне»,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«За Победу над Германией в Великой Отечественной войне»,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 «65 лет Победы в Великой Отечественной войне»,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 «Ветеран труда».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3200003">
            <a:off x="631324" y="5550481"/>
            <a:ext cx="594822" cy="1338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1428728" y="5929330"/>
            <a:ext cx="743023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На начало Великой Отечественной войны ей было </a:t>
            </a:r>
            <a:b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</a:b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15 лет…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59126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0" y="0"/>
            <a:ext cx="914406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3200003">
            <a:off x="631324" y="5550481"/>
            <a:ext cx="594822" cy="1338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3" name="Picture 1" descr="IMAGE015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2055813" cy="3038475"/>
          </a:xfrm>
          <a:prstGeom prst="rect">
            <a:avLst/>
          </a:prstGeom>
          <a:noFill/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357290" y="50004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Мустафина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Галия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Искандеровна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2071670" y="1357298"/>
            <a:ext cx="7429520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22 апреля 1927 год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Ветеран Великой Отечественной войны.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1915739" y="2428868"/>
            <a:ext cx="7228261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Галия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  </a:t>
            </a:r>
            <a:r>
              <a:rPr kumimoji="0" lang="ru-RU" sz="1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Искандеровна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  награждена медалями: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«50 лет Победы в Великой Отечественной войне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1941-1945 г.г.»,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« За доблестный труд в Великой Отечественной войне </a:t>
            </a:r>
            <a:b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</a:b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1941–1945г.г.»,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«60 лет Победы в Великой Отечественной войне»,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отмечена  грамотами и благодарностями за </a:t>
            </a:r>
            <a:b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</a:b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безупречный </a:t>
            </a:r>
            <a:r>
              <a:rPr lang="ru-RU" b="1" i="1" dirty="0" smtClean="0">
                <a:latin typeface="Gungsuh" pitchFamily="18" charset="-127"/>
                <a:ea typeface="Gungsuh" pitchFamily="18" charset="-127"/>
                <a:cs typeface="Arial" pitchFamily="34" charset="0"/>
              </a:rPr>
              <a:t> 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трудна благо Родины.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528638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На начало Великой Отечественной войны ей было</a:t>
            </a:r>
            <a:b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</a:b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Arial" pitchFamily="34" charset="0"/>
              </a:rPr>
              <a:t> 14лет…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9126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-64" y="0"/>
            <a:ext cx="914406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Рисунок 1" descr="C:\Documents and Settings\Учитель\Local Settings\Temporary Internet Files\Content.Word\DSC001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57166"/>
            <a:ext cx="2259013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3143240" y="571480"/>
            <a:ext cx="642942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Перовская (Кравченко)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Александра Иосифовна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2428860" y="1928802"/>
            <a:ext cx="6929486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26 июня 1927 год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Ветеран Великой Отечественной Войны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0" y="3214686"/>
            <a:ext cx="914400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Александра Иосифовна награждена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орденом «Труженик Тыла»,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медалями: «Ветерана труда»,   «За оборону»,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«50 лет Победы  в Великой Отечественной Войны 1941-1945г.г.»,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«60 лет Победы  в Великой Отечественной Войны 1941-1945г.г.»,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отмечена  грамотами и благодарностями за безупречный труд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на благо Родины.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3200003">
            <a:off x="631324" y="5550481"/>
            <a:ext cx="594822" cy="1338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214282" y="585789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На начало Великой Отечественной войны ей было </a:t>
            </a:r>
            <a:b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</a:b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14 лет…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9126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-64" y="0"/>
            <a:ext cx="914406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3200003">
            <a:off x="631324" y="5550481"/>
            <a:ext cx="594822" cy="1338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DSC0065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357166"/>
            <a:ext cx="1831959" cy="2175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3357554" y="285728"/>
            <a:ext cx="524694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Попков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Евгений Яковлевич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2214546" y="1500174"/>
            <a:ext cx="76438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4 ноября 1928 год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Ветеран Великой Отечественной войны.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285720" y="2571744"/>
            <a:ext cx="8429652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Евгений Яковлевич награжден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орденом «Труженик тыла», медалями: «Ветеран труда», </a:t>
            </a:r>
            <a:b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</a:b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«50 лет Победы в Великой Отечественной войне 1941 – 1945г.г.», </a:t>
            </a:r>
            <a:b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</a:b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«60 лет Победы в Великой Отечественной войне 1941 – 1945 г.г.», </a:t>
            </a:r>
            <a:b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</a:b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отмечен  грамотами и благодарностями за безупречный труд </a:t>
            </a:r>
            <a:b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</a:b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на благо Родины.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Попков Евгений Яковлевич прошел жизненный путь. На его долю выпало страшное испытание – Великая Отечественная война. Эти годы навсегда оставили рубец в памяти.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91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142844" y="5715016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На начало Великой Отечественной войны ему было </a:t>
            </a:r>
            <a:b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</a:b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12 лет...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59126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-64" y="0"/>
            <a:ext cx="914406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3200003">
            <a:off x="631324" y="5550481"/>
            <a:ext cx="594822" cy="1338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2" descr="SL27373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57166"/>
            <a:ext cx="2136762" cy="2383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3143240" y="500042"/>
            <a:ext cx="543931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Юрченко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Мария Степановна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0" y="5286388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На начало Великой Отечественной войны ей было </a:t>
            </a:r>
            <a:b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</a:b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7 лет…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14678" y="18573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atin typeface="Gungsuh" pitchFamily="18" charset="-127"/>
                <a:ea typeface="Gungsuh" pitchFamily="18" charset="-127"/>
                <a:cs typeface="Times New Roman" pitchFamily="18" charset="0"/>
              </a:rPr>
              <a:t>1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ungsuh" pitchFamily="18" charset="-127"/>
                <a:ea typeface="Gungsuh" pitchFamily="18" charset="-127"/>
                <a:cs typeface="Times New Roman" pitchFamily="18" charset="0"/>
              </a:rPr>
              <a:t> января 1934 год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42910" y="2643182"/>
            <a:ext cx="80010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Gungsuh" pitchFamily="18" charset="-127"/>
                <a:ea typeface="Gungsuh" pitchFamily="18" charset="-127"/>
                <a:cs typeface="Times New Roman" pitchFamily="18" charset="0"/>
              </a:rPr>
              <a:t>Мария Степановна награждена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>
                <a:latin typeface="Gungsuh" pitchFamily="18" charset="-127"/>
                <a:ea typeface="Gungsuh" pitchFamily="18" charset="-127"/>
                <a:cs typeface="Times New Roman" pitchFamily="18" charset="0"/>
              </a:rPr>
              <a:t>орденом «Труженик тыла», медалями: «Ветеран труда», </a:t>
            </a:r>
            <a:br>
              <a:rPr lang="ru-RU" b="1" i="1" dirty="0">
                <a:latin typeface="Gungsuh" pitchFamily="18" charset="-127"/>
                <a:ea typeface="Gungsuh" pitchFamily="18" charset="-127"/>
                <a:cs typeface="Times New Roman" pitchFamily="18" charset="0"/>
              </a:rPr>
            </a:br>
            <a:r>
              <a:rPr lang="ru-RU" b="1" i="1" dirty="0" smtClean="0">
                <a:latin typeface="Gungsuh" pitchFamily="18" charset="-127"/>
                <a:ea typeface="Gungsuh" pitchFamily="18" charset="-127"/>
                <a:cs typeface="Times New Roman" pitchFamily="18" charset="0"/>
              </a:rPr>
              <a:t>отмечена  </a:t>
            </a:r>
            <a:r>
              <a:rPr lang="ru-RU" b="1" i="1" dirty="0">
                <a:latin typeface="Gungsuh" pitchFamily="18" charset="-127"/>
                <a:ea typeface="Gungsuh" pitchFamily="18" charset="-127"/>
                <a:cs typeface="Times New Roman" pitchFamily="18" charset="0"/>
              </a:rPr>
              <a:t>грамотами и благодарностями за безупречный труд </a:t>
            </a:r>
            <a:r>
              <a:rPr lang="ru-RU" b="1" i="1" dirty="0" smtClean="0">
                <a:latin typeface="Gungsuh" pitchFamily="18" charset="-127"/>
                <a:ea typeface="Gungsuh" pitchFamily="18" charset="-127"/>
                <a:cs typeface="Times New Roman" pitchFamily="18" charset="0"/>
              </a:rPr>
              <a:t> на </a:t>
            </a:r>
            <a:r>
              <a:rPr lang="ru-RU" b="1" i="1" dirty="0">
                <a:latin typeface="Gungsuh" pitchFamily="18" charset="-127"/>
                <a:ea typeface="Gungsuh" pitchFamily="18" charset="-127"/>
                <a:cs typeface="Times New Roman" pitchFamily="18" charset="0"/>
              </a:rPr>
              <a:t>благо </a:t>
            </a:r>
            <a:r>
              <a:rPr lang="ru-RU" b="1" i="1" dirty="0" smtClean="0">
                <a:latin typeface="Gungsuh" pitchFamily="18" charset="-127"/>
                <a:ea typeface="Gungsuh" pitchFamily="18" charset="-127"/>
                <a:cs typeface="Times New Roman" pitchFamily="18" charset="0"/>
              </a:rPr>
              <a:t>Родины. </a:t>
            </a:r>
          </a:p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i="1" dirty="0">
              <a:latin typeface="Gungsuh" pitchFamily="18" charset="-127"/>
              <a:ea typeface="Gungsuh" pitchFamily="18" charset="-127"/>
              <a:cs typeface="Times New Roman" pitchFamily="18" charset="0"/>
            </a:endParaRPr>
          </a:p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Gungsuh" pitchFamily="18" charset="-127"/>
                <a:ea typeface="Gungsuh" pitchFamily="18" charset="-127"/>
                <a:cs typeface="Times New Roman" pitchFamily="18" charset="0"/>
              </a:rPr>
              <a:t>Мария Степановна более 40 лет  работает в нашем  учреждении  оператором стиральных  машин. </a:t>
            </a:r>
            <a:br>
              <a:rPr lang="ru-RU" b="1" i="1" dirty="0" smtClean="0">
                <a:latin typeface="Gungsuh" pitchFamily="18" charset="-127"/>
                <a:ea typeface="Gungsuh" pitchFamily="18" charset="-127"/>
                <a:cs typeface="Times New Roman" pitchFamily="18" charset="0"/>
              </a:rPr>
            </a:br>
            <a:r>
              <a:rPr lang="ru-RU" b="1" i="1" dirty="0" smtClean="0">
                <a:latin typeface="Gungsuh" pitchFamily="18" charset="-127"/>
                <a:ea typeface="Gungsuh" pitchFamily="18" charset="-127"/>
                <a:cs typeface="Times New Roman" pitchFamily="18" charset="0"/>
              </a:rPr>
              <a:t>Это самый дорогой для нас человек.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59126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0" y="0"/>
            <a:ext cx="914406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285720" y="285728"/>
            <a:ext cx="8715436" cy="5339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nabelle" pitchFamily="66" charset="0"/>
                <a:ea typeface="Calibri" pitchFamily="34" charset="0"/>
                <a:cs typeface="Times New Roman" pitchFamily="18" charset="0"/>
              </a:rPr>
              <a:t>Здравствуй, дорогой Вадим!</a:t>
            </a:r>
            <a:endParaRPr kumimoji="0" lang="ru-RU" sz="1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nabelle" pitchFamily="66" charset="0"/>
                <a:ea typeface="Calibri" pitchFamily="34" charset="0"/>
                <a:cs typeface="Times New Roman" pitchFamily="18" charset="0"/>
              </a:rPr>
              <a:t>Спасибо тебе за весточку. Спешу ответить.</a:t>
            </a:r>
            <a:endParaRPr kumimoji="0" lang="ru-RU" sz="1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nabelle" pitchFamily="66" charset="0"/>
                <a:ea typeface="Calibri" pitchFamily="34" charset="0"/>
                <a:cs typeface="Times New Roman" pitchFamily="18" charset="0"/>
              </a:rPr>
              <a:t>В нашем полку прибыло. Поступили три новые самолета «У –2» и четыре симпатичные летчика, вернее, летчицы. Правда, обмундирование им не смогли подобрать по размеру, поэтому без улыбки на них смотреть нельзя. Девчонки отважные, рвутся в бой.  Наш </a:t>
            </a:r>
            <a:r>
              <a:rPr kumimoji="0" lang="ru-RU" sz="19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nnabelle" pitchFamily="66" charset="0"/>
                <a:ea typeface="Calibri" pitchFamily="34" charset="0"/>
                <a:cs typeface="Times New Roman" pitchFamily="18" charset="0"/>
              </a:rPr>
              <a:t>комэска</a:t>
            </a:r>
            <a:r>
              <a:rPr kumimoji="0" lang="ru-RU" sz="1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nabelle" pitchFamily="66" charset="0"/>
                <a:ea typeface="Calibri" pitchFamily="34" charset="0"/>
                <a:cs typeface="Times New Roman" pitchFamily="18" charset="0"/>
              </a:rPr>
              <a:t> говорит, чтоб они присмотрелись,  </a:t>
            </a:r>
            <a:r>
              <a:rPr kumimoji="0" lang="ru-RU" sz="19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nnabelle" pitchFamily="66" charset="0"/>
                <a:ea typeface="Calibri" pitchFamily="34" charset="0"/>
                <a:cs typeface="Times New Roman" pitchFamily="18" charset="0"/>
              </a:rPr>
              <a:t>пообвыклись</a:t>
            </a:r>
            <a:r>
              <a:rPr kumimoji="0" lang="ru-RU" sz="1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nabelle" pitchFamily="66" charset="0"/>
                <a:ea typeface="Calibri" pitchFamily="34" charset="0"/>
                <a:cs typeface="Times New Roman" pitchFamily="18" charset="0"/>
              </a:rPr>
              <a:t>,  ведь не скажет же им, что в бой пока ходят одни «старики».</a:t>
            </a:r>
            <a:endParaRPr kumimoji="0" lang="ru-RU" sz="1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nabelle" pitchFamily="66" charset="0"/>
                <a:ea typeface="Calibri" pitchFamily="34" charset="0"/>
                <a:cs typeface="Times New Roman" pitchFamily="18" charset="0"/>
              </a:rPr>
              <a:t>Позавчера на аэродром не вернулся Гриша Орлов. Ждали до последнего. Потом разведка сообщила, что он пошёл на таран эшелона с «Тиграми». Много фашистов уничтожил. Ну, и сам.… Только стали его в лётной столовой поминать, а командир кричит: « Всем выйти на полосу к машинам – и на задания».</a:t>
            </a:r>
            <a:endParaRPr kumimoji="0" lang="ru-RU" sz="1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nabelle" pitchFamily="66" charset="0"/>
                <a:ea typeface="Calibri" pitchFamily="34" charset="0"/>
                <a:cs typeface="Times New Roman" pitchFamily="18" charset="0"/>
              </a:rPr>
              <a:t>Вернулись все. Меня подбили, но я дотянул. Когда садился, то самолет завалился на крыло. Теперь вот механик </a:t>
            </a:r>
            <a:r>
              <a:rPr kumimoji="0" lang="ru-RU" sz="19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nnabelle" pitchFamily="66" charset="0"/>
                <a:ea typeface="Calibri" pitchFamily="34" charset="0"/>
                <a:cs typeface="Times New Roman" pitchFamily="18" charset="0"/>
              </a:rPr>
              <a:t>Михеич</a:t>
            </a:r>
            <a:r>
              <a:rPr kumimoji="0" lang="ru-RU" sz="1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nabelle" pitchFamily="66" charset="0"/>
                <a:ea typeface="Calibri" pitchFamily="34" charset="0"/>
                <a:cs typeface="Times New Roman" pitchFamily="18" charset="0"/>
              </a:rPr>
              <a:t> чинит мою « Ушку».</a:t>
            </a:r>
            <a:endParaRPr kumimoji="0" lang="ru-RU" sz="1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nabelle" pitchFamily="66" charset="0"/>
                <a:ea typeface="Calibri" pitchFamily="34" charset="0"/>
                <a:cs typeface="Times New Roman" pitchFamily="18" charset="0"/>
              </a:rPr>
              <a:t>Что нового у тебя, разведка? Пиши. Крепко жму твою мужественную руку. Хотелось бы, до встречи, ну, а там как Бог даст.</a:t>
            </a:r>
            <a:endParaRPr kumimoji="0" lang="ru-RU" sz="1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214282" y="5500702"/>
            <a:ext cx="892971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nabelle" pitchFamily="66" charset="0"/>
                <a:ea typeface="Calibri" pitchFamily="34" charset="0"/>
                <a:cs typeface="Times New Roman" pitchFamily="18" charset="0"/>
              </a:rPr>
              <a:t>P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nabelle" pitchFamily="66" charset="0"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nabelle" pitchFamily="66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nabelle" pitchFamily="66" charset="0"/>
                <a:ea typeface="Calibri" pitchFamily="34" charset="0"/>
                <a:cs typeface="Times New Roman" pitchFamily="18" charset="0"/>
              </a:rPr>
              <a:t>.  Тебе надо жить, ведь сынишка у тебя, уже годик, ты мне сообщал.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nabelle" pitchFamily="66" charset="0"/>
                <a:ea typeface="Calibri" pitchFamily="34" charset="0"/>
                <a:cs typeface="Times New Roman" pitchFamily="18" charset="0"/>
              </a:rPr>
              <a:t>							Держись, старина.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nabelle" pitchFamily="66" charset="0"/>
                <a:ea typeface="Calibri" pitchFamily="34" charset="0"/>
                <a:cs typeface="Times New Roman" pitchFamily="18" charset="0"/>
              </a:rPr>
              <a:t>6 декабря 1944г.                Твой друг – Дмитрий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ston" pitchFamily="66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(автор письма: кадет Соловьев Дмитрий  6-Бкл.)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3200003">
            <a:off x="631324" y="5550481"/>
            <a:ext cx="594822" cy="1338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9126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-64" y="0"/>
            <a:ext cx="914406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3200003">
            <a:off x="631324" y="5550481"/>
            <a:ext cx="594822" cy="1338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WordArt 3"/>
          <p:cNvSpPr>
            <a:spLocks noChangeArrowheads="1" noChangeShapeType="1" noTextEdit="1"/>
          </p:cNvSpPr>
          <p:nvPr/>
        </p:nvSpPr>
        <p:spPr bwMode="auto">
          <a:xfrm>
            <a:off x="1971675" y="381000"/>
            <a:ext cx="5848350" cy="819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dist" rtl="0"/>
            <a:r>
              <a:rPr lang="ru-RU" sz="20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107763" dir="18900000" algn="ctr" rotWithShape="0">
                    <a:srgbClr val="C0C0C0">
                      <a:alpha val="50000"/>
                    </a:srgbClr>
                  </a:outerShdw>
                </a:effectLst>
                <a:latin typeface="Impact"/>
              </a:rPr>
              <a:t>Я выжил! Победил!</a:t>
            </a:r>
            <a:endParaRPr lang="ru-RU" sz="2000" kern="10" spc="0" dirty="0">
              <a:ln w="9525">
                <a:noFill/>
                <a:round/>
                <a:headEnd/>
                <a:tailEnd/>
              </a:ln>
              <a:solidFill>
                <a:srgbClr val="C00000"/>
              </a:solidFill>
              <a:effectLst>
                <a:outerShdw dist="107763" dir="18900000" algn="ctr" rotWithShape="0">
                  <a:srgbClr val="C0C0C0">
                    <a:alpha val="50000"/>
                  </a:srgbClr>
                </a:outerShdw>
              </a:effectLst>
              <a:latin typeface="Impact"/>
            </a:endParaRPr>
          </a:p>
        </p:txBody>
      </p:sp>
      <p:pic>
        <p:nvPicPr>
          <p:cNvPr id="22532" name="Рисунок 1" descr="C:\Documents and Settings\yakimenko\Рабочий стол\великая отечественная\6.jp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163" y="1525588"/>
            <a:ext cx="2492375" cy="3663950"/>
          </a:xfrm>
          <a:prstGeom prst="rect">
            <a:avLst/>
          </a:prstGeom>
          <a:noFill/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3000364" y="1142984"/>
          <a:ext cx="5572164" cy="4786346"/>
        </p:xfrm>
        <a:graphic>
          <a:graphicData uri="http://schemas.openxmlformats.org/drawingml/2006/table">
            <a:tbl>
              <a:tblPr/>
              <a:tblGrid>
                <a:gridCol w="2677500"/>
                <a:gridCol w="2894664"/>
              </a:tblGrid>
              <a:tr h="4786346">
                <a:tc>
                  <a:txBody>
                    <a:bodyPr/>
                    <a:lstStyle/>
                    <a:p>
                      <a:pPr marL="2159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159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Monotype Corsiva"/>
                          <a:ea typeface="Times New Roman"/>
                          <a:cs typeface="Times New Roman"/>
                        </a:rPr>
                        <a:t>Мальчишка в первый бой идет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159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Monotype Corsiva"/>
                          <a:ea typeface="Times New Roman"/>
                          <a:cs typeface="Times New Roman"/>
                        </a:rPr>
                        <a:t>Ему 17 лет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159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Monotype Corsiva"/>
                          <a:ea typeface="Times New Roman"/>
                          <a:cs typeface="Times New Roman"/>
                        </a:rPr>
                        <a:t>А в сердце боль кипит ключом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159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Monotype Corsiva"/>
                          <a:ea typeface="Times New Roman"/>
                          <a:cs typeface="Times New Roman"/>
                        </a:rPr>
                        <a:t>Ее сильнее нет.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159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Monotype Corsiva"/>
                          <a:ea typeface="Times New Roman"/>
                          <a:cs typeface="Times New Roman"/>
                        </a:rPr>
                        <a:t>Фашист спалил его село,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159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Monotype Corsiva"/>
                          <a:ea typeface="Times New Roman"/>
                          <a:cs typeface="Times New Roman"/>
                        </a:rPr>
                        <a:t>Родную мать убил,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159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Monotype Corsiva"/>
                          <a:ea typeface="Times New Roman"/>
                          <a:cs typeface="Times New Roman"/>
                        </a:rPr>
                        <a:t>братишку младшего взял в плен,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159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Monotype Corsiva"/>
                          <a:ea typeface="Times New Roman"/>
                          <a:cs typeface="Times New Roman"/>
                        </a:rPr>
                        <a:t>Сестричку застрелил…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159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Monotype Corsiva"/>
                          <a:ea typeface="Times New Roman"/>
                          <a:cs typeface="Times New Roman"/>
                        </a:rPr>
                        <a:t>С ожесточением, без слез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159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Monotype Corsiva"/>
                          <a:ea typeface="Times New Roman"/>
                          <a:cs typeface="Times New Roman"/>
                        </a:rPr>
                        <a:t>Мальчишка бил врага.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159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Monotype Corsiva"/>
                          <a:ea typeface="Times New Roman"/>
                          <a:cs typeface="Times New Roman"/>
                        </a:rPr>
                        <a:t>Своей он жизни не щадил,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159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Monotype Corsiva"/>
                          <a:ea typeface="Times New Roman"/>
                          <a:cs typeface="Times New Roman"/>
                        </a:rPr>
                        <a:t>Ни пули, ни свинца.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159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Monotype Corsiva"/>
                          <a:ea typeface="Times New Roman"/>
                          <a:cs typeface="Times New Roman"/>
                        </a:rPr>
                        <a:t>Четыре года шла война,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159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Monotype Corsiva"/>
                          <a:ea typeface="Times New Roman"/>
                          <a:cs typeface="Times New Roman"/>
                        </a:rPr>
                        <a:t>Но с боем взят Берлин!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159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Monotype Corsiva"/>
                          <a:ea typeface="Times New Roman"/>
                          <a:cs typeface="Times New Roman"/>
                        </a:rPr>
                        <a:t>И на Рейхстаге написал: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159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Monotype Corsiva"/>
                          <a:ea typeface="Times New Roman"/>
                          <a:cs typeface="Times New Roman"/>
                        </a:rPr>
                        <a:t>«Я выжил! Победил!»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Monotype Corsiva"/>
                          <a:ea typeface="Times New Roman"/>
                          <a:cs typeface="Times New Roman"/>
                        </a:rPr>
                        <a:t>Идет с победой эшелон 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latin typeface="Monotype Corsiva"/>
                          <a:ea typeface="Times New Roman"/>
                          <a:cs typeface="Times New Roman"/>
                        </a:rPr>
                        <a:t>Спешит он на Восток.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Monotype Corsiva"/>
                          <a:ea typeface="Times New Roman"/>
                          <a:cs typeface="Times New Roman"/>
                        </a:rPr>
                        <a:t>И едет наш солдат домой,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Monotype Corsiva"/>
                          <a:ea typeface="Times New Roman"/>
                          <a:cs typeface="Times New Roman"/>
                        </a:rPr>
                        <a:t>Окончен службы срок.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Monotype Corsiva"/>
                          <a:ea typeface="Times New Roman"/>
                          <a:cs typeface="Times New Roman"/>
                        </a:rPr>
                        <a:t>Грустит  солдат, тоска-змея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Monotype Corsiva"/>
                          <a:ea typeface="Times New Roman"/>
                          <a:cs typeface="Times New Roman"/>
                        </a:rPr>
                        <a:t>Его сдавила грудь: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Monotype Corsiva"/>
                          <a:ea typeface="Times New Roman"/>
                          <a:cs typeface="Times New Roman"/>
                        </a:rPr>
                        <a:t>«К родным могилам прикоснусь,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Monotype Corsiva"/>
                          <a:ea typeface="Times New Roman"/>
                          <a:cs typeface="Times New Roman"/>
                        </a:rPr>
                        <a:t>Курганам поклонюсь…»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Monotype Corsiva"/>
                          <a:ea typeface="Times New Roman"/>
                          <a:cs typeface="Times New Roman"/>
                        </a:rPr>
                        <a:t>Пришел солдат, пришел домой,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Monotype Corsiva"/>
                          <a:ea typeface="Times New Roman"/>
                          <a:cs typeface="Times New Roman"/>
                        </a:rPr>
                        <a:t>Припал к земле сырой.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Monotype Corsiva"/>
                          <a:ea typeface="Times New Roman"/>
                          <a:cs typeface="Times New Roman"/>
                        </a:rPr>
                        <a:t>Над ним склонились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Monotype Corsiva"/>
                          <a:ea typeface="Times New Roman"/>
                          <a:cs typeface="Times New Roman"/>
                        </a:rPr>
                        <a:t>Дед седой и юноша худой.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Monotype Corsiva"/>
                          <a:ea typeface="Times New Roman"/>
                          <a:cs typeface="Times New Roman"/>
                        </a:rPr>
                        <a:t>Сквозь слезы смотрит наш солдат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Monotype Corsiva"/>
                          <a:ea typeface="Times New Roman"/>
                          <a:cs typeface="Times New Roman"/>
                        </a:rPr>
                        <a:t>И в них он узнает: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Monotype Corsiva"/>
                          <a:ea typeface="Times New Roman"/>
                          <a:cs typeface="Times New Roman"/>
                        </a:rPr>
                        <a:t>Седой – отец его стоит,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Monotype Corsiva"/>
                          <a:ea typeface="Times New Roman"/>
                          <a:cs typeface="Times New Roman"/>
                        </a:rPr>
                        <a:t>А рядом брат меньшой.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Monotype Corsiva"/>
                          <a:ea typeface="Times New Roman"/>
                          <a:cs typeface="Times New Roman"/>
                        </a:rPr>
                        <a:t>И поднялся с колен солдат,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Monotype Corsiva"/>
                          <a:ea typeface="Times New Roman"/>
                          <a:cs typeface="Times New Roman"/>
                        </a:rPr>
                        <a:t>Обнял своих родных,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Monotype Corsiva"/>
                          <a:ea typeface="Times New Roman"/>
                          <a:cs typeface="Times New Roman"/>
                        </a:rPr>
                        <a:t>И искра радости зажглась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latin typeface="Monotype Corsiva"/>
                          <a:ea typeface="Times New Roman"/>
                          <a:cs typeface="Times New Roman"/>
                        </a:rPr>
                        <a:t>В глазах у всех троих…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5286380" y="6143644"/>
            <a:ext cx="38373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Кадет </a:t>
            </a:r>
            <a:r>
              <a:rPr lang="ru-RU" dirty="0" err="1" smtClean="0"/>
              <a:t>Дресвянин</a:t>
            </a:r>
            <a:r>
              <a:rPr lang="ru-RU" dirty="0" smtClean="0"/>
              <a:t> Дмитрий- </a:t>
            </a:r>
            <a:r>
              <a:rPr lang="ru-RU" dirty="0"/>
              <a:t>6-Б класс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770</Words>
  <Application>Microsoft Office PowerPoint</Application>
  <PresentationFormat>Экран (4:3)</PresentationFormat>
  <Paragraphs>123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Учитель</dc:creator>
  <cp:lastModifiedBy>Учитель</cp:lastModifiedBy>
  <cp:revision>7</cp:revision>
  <dcterms:created xsi:type="dcterms:W3CDTF">2017-04-05T14:32:03Z</dcterms:created>
  <dcterms:modified xsi:type="dcterms:W3CDTF">2021-12-13T11:16:29Z</dcterms:modified>
</cp:coreProperties>
</file>