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767" r:id="rId1"/>
  </p:sldMasterIdLst>
  <p:notesMasterIdLst>
    <p:notesMasterId r:id="rId2"/>
  </p:notesMasterIdLst>
  <p:sldIdLst>
    <p:sldId id="34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3" r:id="rId58"/>
    <p:sldId id="311" r:id="rId59"/>
    <p:sldId id="312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</p:sldIdLst>
  <p:sldSz cx="12192000" cy="6858000"/>
  <p:notesSz cx="6858000" cy="9144000"/>
  <p:custDataLst>
    <p:tags r:id="rId8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slide" Target="slides/slide80.xml" /><Relationship Id="rId83" Type="http://schemas.openxmlformats.org/officeDocument/2006/relationships/slide" Target="slides/slide81.xml" /><Relationship Id="rId84" Type="http://schemas.openxmlformats.org/officeDocument/2006/relationships/slide" Target="slides/slide82.xml" /><Relationship Id="rId85" Type="http://schemas.openxmlformats.org/officeDocument/2006/relationships/slide" Target="slides/slide83.xml" /><Relationship Id="rId86" Type="http://schemas.openxmlformats.org/officeDocument/2006/relationships/slide" Target="slides/slide84.xml" /><Relationship Id="rId87" Type="http://schemas.openxmlformats.org/officeDocument/2006/relationships/slide" Target="slides/slide85.xml" /><Relationship Id="rId88" Type="http://schemas.openxmlformats.org/officeDocument/2006/relationships/slide" Target="slides/slide86.xml" /><Relationship Id="rId89" Type="http://schemas.openxmlformats.org/officeDocument/2006/relationships/tags" Target="tags/tag1.xml" /><Relationship Id="rId9" Type="http://schemas.openxmlformats.org/officeDocument/2006/relationships/slide" Target="slides/slide7.xml" /><Relationship Id="rId90" Type="http://schemas.openxmlformats.org/officeDocument/2006/relationships/presProps" Target="presProps.xml" /><Relationship Id="rId91" Type="http://schemas.openxmlformats.org/officeDocument/2006/relationships/viewProps" Target="viewProps.xml" /><Relationship Id="rId92" Type="http://schemas.openxmlformats.org/officeDocument/2006/relationships/theme" Target="theme/theme1.xml" /><Relationship Id="rId93" Type="http://schemas.openxmlformats.org/officeDocument/2006/relationships/tableStyles" Target="tableStyles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0A3DC-3CF5-46A5-9D82-78EA2A23CC31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B774B-CE25-42F2-91A9-EF53062627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491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B774B-CE25-42F2-91A9-EF53062627BA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591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B774B-CE25-42F2-91A9-EF53062627BA}" type="slidenum">
              <a:rPr lang="ru-RU" smtClean="0"/>
              <a:t>84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80585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4AEB3-864E-406C-8A27-5F8C473C27C4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176679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4AEB3-864E-406C-8A27-5F8C473C27C4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43111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4AEB3-864E-406C-8A27-5F8C473C27C4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66326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rect l="0" t="0" r="r" b="b"/>
              <a:pathLst>
                <a:path w="140" h="503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rect l="0" t="0" r="r" b="b"/>
              <a:pathLst>
                <a:path w="41" h="221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/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rect l="0" t="0" r="r" b="b"/>
              <a:pathLst>
                <a:path w="90" h="206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rect l="0" t="0" r="r" b="b"/>
              <a:pathLst>
                <a:path w="25" h="52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rect l="0" t="0" r="r" b="b"/>
              <a:pathLst>
                <a:path w="28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rect l="0" t="0" r="r" b="b"/>
              <a:pathLst>
                <a:path w="44" h="11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/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4AEB3-864E-406C-8A27-5F8C473C27C4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7625A00-9D5F-4442-8DD5-32170EEF18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391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1" r:id="rId2"/>
    <p:sldLayoutId id="2147483774" r:id="rId3"/>
  </p:sldLayoutIdLst>
  <p:transition/>
  <p:timing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ct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slide" Target="slide33.xml" TargetMode="Internal" /><Relationship Id="rId11" Type="http://schemas.openxmlformats.org/officeDocument/2006/relationships/slide" Target="slide47.xml" TargetMode="Internal" /><Relationship Id="rId12" Type="http://schemas.openxmlformats.org/officeDocument/2006/relationships/slide" Target="slide75.xml" TargetMode="Internal" /><Relationship Id="rId13" Type="http://schemas.openxmlformats.org/officeDocument/2006/relationships/slide" Target="slide61.xml" TargetMode="Internal" /><Relationship Id="rId14" Type="http://schemas.openxmlformats.org/officeDocument/2006/relationships/slide" Target="slide7.xml" TargetMode="Internal" /><Relationship Id="rId15" Type="http://schemas.openxmlformats.org/officeDocument/2006/relationships/slide" Target="slide21.xml" TargetMode="Internal" /><Relationship Id="rId16" Type="http://schemas.openxmlformats.org/officeDocument/2006/relationships/slide" Target="slide35.xml" TargetMode="Internal" /><Relationship Id="rId17" Type="http://schemas.openxmlformats.org/officeDocument/2006/relationships/slide" Target="slide49.xml" TargetMode="Internal" /><Relationship Id="rId18" Type="http://schemas.openxmlformats.org/officeDocument/2006/relationships/slide" Target="slide77.xml" TargetMode="Internal" /><Relationship Id="rId19" Type="http://schemas.openxmlformats.org/officeDocument/2006/relationships/slide" Target="slide63.xml" TargetMode="Internal" /><Relationship Id="rId2" Type="http://schemas.openxmlformats.org/officeDocument/2006/relationships/slide" Target="slide3.xml" TargetMode="Internal" /><Relationship Id="rId20" Type="http://schemas.openxmlformats.org/officeDocument/2006/relationships/slide" Target="slide9.xml" TargetMode="Internal" /><Relationship Id="rId21" Type="http://schemas.openxmlformats.org/officeDocument/2006/relationships/slide" Target="slide23.xml" TargetMode="Internal" /><Relationship Id="rId22" Type="http://schemas.openxmlformats.org/officeDocument/2006/relationships/slide" Target="slide37.xml" TargetMode="Internal" /><Relationship Id="rId23" Type="http://schemas.openxmlformats.org/officeDocument/2006/relationships/slide" Target="slide51.xml" TargetMode="Internal" /><Relationship Id="rId24" Type="http://schemas.openxmlformats.org/officeDocument/2006/relationships/slide" Target="slide79.xml" TargetMode="Internal" /><Relationship Id="rId25" Type="http://schemas.openxmlformats.org/officeDocument/2006/relationships/slide" Target="slide65.xml" TargetMode="Internal" /><Relationship Id="rId26" Type="http://schemas.openxmlformats.org/officeDocument/2006/relationships/slide" Target="slide11.xml" TargetMode="Internal" /><Relationship Id="rId27" Type="http://schemas.openxmlformats.org/officeDocument/2006/relationships/slide" Target="slide25.xml" TargetMode="Internal" /><Relationship Id="rId28" Type="http://schemas.openxmlformats.org/officeDocument/2006/relationships/slide" Target="slide39.xml" TargetMode="Internal" /><Relationship Id="rId29" Type="http://schemas.openxmlformats.org/officeDocument/2006/relationships/slide" Target="slide53.xml" TargetMode="Internal" /><Relationship Id="rId3" Type="http://schemas.openxmlformats.org/officeDocument/2006/relationships/slide" Target="slide17.xml" TargetMode="Internal" /><Relationship Id="rId30" Type="http://schemas.openxmlformats.org/officeDocument/2006/relationships/slide" Target="slide81.xml" TargetMode="Internal" /><Relationship Id="rId31" Type="http://schemas.openxmlformats.org/officeDocument/2006/relationships/slide" Target="slide67.xml" TargetMode="Internal" /><Relationship Id="rId32" Type="http://schemas.openxmlformats.org/officeDocument/2006/relationships/slide" Target="slide13.xml" TargetMode="Internal" /><Relationship Id="rId33" Type="http://schemas.openxmlformats.org/officeDocument/2006/relationships/slide" Target="slide27.xml" TargetMode="Internal" /><Relationship Id="rId34" Type="http://schemas.openxmlformats.org/officeDocument/2006/relationships/slide" Target="slide41.xml" TargetMode="Internal" /><Relationship Id="rId35" Type="http://schemas.openxmlformats.org/officeDocument/2006/relationships/slide" Target="slide55.xml" TargetMode="Internal" /><Relationship Id="rId36" Type="http://schemas.openxmlformats.org/officeDocument/2006/relationships/slide" Target="slide83.xml" TargetMode="Internal" /><Relationship Id="rId37" Type="http://schemas.openxmlformats.org/officeDocument/2006/relationships/slide" Target="slide69.xml" TargetMode="Internal" /><Relationship Id="rId38" Type="http://schemas.openxmlformats.org/officeDocument/2006/relationships/slide" Target="slide15.xml" TargetMode="Internal" /><Relationship Id="rId39" Type="http://schemas.openxmlformats.org/officeDocument/2006/relationships/slide" Target="slide29.xml" TargetMode="Internal" /><Relationship Id="rId4" Type="http://schemas.openxmlformats.org/officeDocument/2006/relationships/slide" Target="slide31.xml" TargetMode="Internal" /><Relationship Id="rId40" Type="http://schemas.openxmlformats.org/officeDocument/2006/relationships/slide" Target="slide43.xml" TargetMode="Internal" /><Relationship Id="rId41" Type="http://schemas.openxmlformats.org/officeDocument/2006/relationships/slide" Target="slide57.xml" TargetMode="Internal" /><Relationship Id="rId42" Type="http://schemas.openxmlformats.org/officeDocument/2006/relationships/slide" Target="slide85.xml" TargetMode="Internal" /><Relationship Id="rId43" Type="http://schemas.openxmlformats.org/officeDocument/2006/relationships/slide" Target="slide71.xml" TargetMode="Internal" /><Relationship Id="rId5" Type="http://schemas.openxmlformats.org/officeDocument/2006/relationships/slide" Target="slide45.xml" TargetMode="Internal" /><Relationship Id="rId6" Type="http://schemas.openxmlformats.org/officeDocument/2006/relationships/slide" Target="slide73.xml" TargetMode="Internal" /><Relationship Id="rId7" Type="http://schemas.openxmlformats.org/officeDocument/2006/relationships/slide" Target="slide59.xml" TargetMode="Internal" /><Relationship Id="rId8" Type="http://schemas.openxmlformats.org/officeDocument/2006/relationships/slide" Target="slide5.xml" TargetMode="Internal" /><Relationship Id="rId9" Type="http://schemas.openxmlformats.org/officeDocument/2006/relationships/slide" Target="slide19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.xml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slide" Target="slide2.xml" TargetMode="Internal" /><Relationship Id="rId4" Type="http://schemas.openxmlformats.org/officeDocument/2006/relationships/image" Target="../media/image3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0.xml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4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2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4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6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6.xml" TargetMode="In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18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0.xml" TargetMode="In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9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2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0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4.xml" TargetMode="Interna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1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6.xml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28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2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0.xml" TargetMode="Interna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3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2.xml" TargetMode="Interna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4.jpe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4.xml" TargetMode="Interna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5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6.xml" TargetMode="Interna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6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38.xml" TargetMode="Interna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7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0.xml" TargetMode="Interna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8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2.xml" TargetMode="Interna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19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4.xml" TargetMode="Interna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0.jpe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6.xml" TargetMode="Interna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1.jpe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48.xml" TargetMode="Interna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2.jpe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0.xml" TargetMode="Interna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3.jpe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2.xml" TargetMode="Interna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4.jpe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4.xml" TargetMode="Interna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5.jpe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6.xml" TargetMode="Interna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6.jpe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58.xml" TargetMode="Interna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0.xml" TargetMode="Interna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7.jpeg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2.xml" TargetMode="Interna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8.jpeg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4.xml" TargetMode="Interna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29.jpeg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6.xml" TargetMode="Interna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0.jpeg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68.xml" TargetMode="Interna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1.jpeg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0.xml" TargetMode="Interna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2.jpeg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2.xml" TargetMode="Interna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3.jpeg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4.xml" TargetMode="Interna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4.jpeg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6.xml" TargetMode="Interna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5.jpeg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78.xml" TargetMode="Interna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0.xml" TargetMode="Interna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2.xml" TargetMode="Interna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6.jpeg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4.xml" TargetMode="Internal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slide" Target="slide2.xml" TargetMode="Internal" /><Relationship Id="rId4" Type="http://schemas.openxmlformats.org/officeDocument/2006/relationships/image" Target="../media/image37.jpeg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" Target="slide86.xml" TargetMode="Internal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2.xml" TargetMode="Internal" /><Relationship Id="rId3" Type="http://schemas.openxmlformats.org/officeDocument/2006/relationships/image" Target="../media/image38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7200"/>
              <a:t>Своя игра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534" y="2052918"/>
            <a:ext cx="11996382" cy="4702724"/>
          </a:xfrm>
        </p:spPr>
        <p:txBody>
          <a:bodyPr>
            <a:normAutofit fontScale="92500" lnSpcReduction="10000"/>
          </a:bodyPr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4300"/>
              <a:t>История России: </a:t>
            </a:r>
          </a:p>
          <a:p>
            <a:pPr marL="0" indent="0" algn="ctr">
              <a:buNone/>
            </a:pPr>
            <a:r>
              <a:rPr lang="ru-RU" sz="4300"/>
              <a:t>Иван </a:t>
            </a:r>
            <a:r>
              <a:rPr lang="en-US" sz="4300"/>
              <a:t>IV</a:t>
            </a:r>
            <a:endParaRPr lang="ru-RU" sz="4300"/>
          </a:p>
          <a:p>
            <a:pPr marL="0" indent="0" algn="r">
              <a:buNone/>
            </a:pPr>
            <a:endParaRPr lang="ru-RU" sz="4000"/>
          </a:p>
          <a:p>
            <a:pPr marL="0" indent="0" algn="ctr">
              <a:buNone/>
            </a:pPr>
            <a:r>
              <a:rPr lang="ru-RU"/>
              <a:t>                                                             Выполнил: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        Березин А.С.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              Учитель истории 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                      МБОУ «Лицей №188»</a:t>
            </a:r>
          </a:p>
          <a:p>
            <a:pPr marL="0" indent="0" algn="ctr">
              <a:buNone/>
            </a:pPr>
            <a:r>
              <a:rPr lang="ru-RU"/>
              <a:t>                                                           г. Казань </a:t>
            </a:r>
          </a:p>
        </p:txBody>
      </p:sp>
    </p:spTree>
    <p:extLst>
      <p:ext uri="{BB962C8B-B14F-4D97-AF65-F5344CB8AC3E}">
        <p14:creationId xmlns:p14="http://schemas.microsoft.com/office/powerpoint/2010/main" val="18124615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84993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/>
                        <a:t>Детство 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600" baseline="0"/>
                        <a:t>Избранная Рада</a:t>
                      </a:r>
                      <a:r>
                        <a:rPr lang="ru-RU" sz="1600"/>
                        <a:t> </a:t>
                      </a:r>
                      <a:endParaRPr lang="ru-RU" sz="16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800"/>
                        <a:t>Внешняя политика 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800" baseline="0"/>
                        <a:t>Ливонская война </a:t>
                      </a:r>
                      <a:endParaRPr lang="ru-RU" sz="1800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800"/>
                        <a:t>Опричнина </a:t>
                      </a:r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 sz="1800"/>
                        <a:t>Итоги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5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6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7" action="ppaction://hlinksldjump"/>
                        </a:rPr>
                        <a:t>10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8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9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0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1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2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3" action="ppaction://hlinksldjump"/>
                        </a:rPr>
                        <a:t>20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4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5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6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7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8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19" action="ppaction://hlinksldjump"/>
                        </a:rPr>
                        <a:t>30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0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1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2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3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4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5" action="ppaction://hlinksldjump"/>
                        </a:rPr>
                        <a:t>40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6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7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8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29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0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1" action="ppaction://hlinksldjump"/>
                        </a:rPr>
                        <a:t>50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2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3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4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5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6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7" action="ppaction://hlinksldjump"/>
                        </a:rPr>
                        <a:t>60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7250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8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39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0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1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2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ru-RU">
                          <a:hlinkClick r:id="rId43" action="ppaction://hlinksldjump"/>
                        </a:rPr>
                        <a:t>70</a:t>
                      </a:r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17254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4000"/>
              <a:t>Назовите отца Ивана </a:t>
            </a:r>
            <a:r>
              <a:rPr lang="en-US" sz="4000"/>
              <a:t>IV</a:t>
            </a:r>
            <a:endParaRPr lang="ru-RU" sz="400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057536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Василий </a:t>
            </a:r>
            <a:r>
              <a:rPr lang="en-US" sz="3600"/>
              <a:t>III</a:t>
            </a:r>
            <a:endParaRPr lang="ru-RU" sz="360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607F14D9-A9A7-41FE-B8FF-C5E17335E1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696059" y="2125663"/>
            <a:ext cx="3303869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6141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Кто стал регентом при малолетнем Иване?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667377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Елена Глинская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97E92907-8045-4BF5-985B-8AD015DCE10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720985" y="2125663"/>
            <a:ext cx="3254017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055577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endParaRPr lang="ru-RU" sz="3600"/>
          </a:p>
          <a:p>
            <a:pPr algn="ctr"/>
            <a:r>
              <a:rPr lang="ru-RU" sz="3600"/>
              <a:t>В результате денежной реформы появился?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796145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200"/>
              <a:t>Московский рубль</a:t>
            </a: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7AD6D79-91E5-40E5-84D4-60937F9B8F7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362707" y="2125663"/>
            <a:ext cx="3970574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89933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Иван </a:t>
            </a:r>
            <a:r>
              <a:rPr lang="en-US" sz="3600"/>
              <a:t>IV</a:t>
            </a:r>
            <a:r>
              <a:rPr lang="ru-RU" sz="3600"/>
              <a:t> был хорошим оратором, он ссылался на этих древних авторов этой территории (страны)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022817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4000"/>
              <a:t>Римской истории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16C5ED1E-1929-45B7-8762-F8DFFE4FDE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801690"/>
            <a:ext cx="4313238" cy="242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92130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38484" y="1451211"/>
            <a:ext cx="9134215" cy="4458269"/>
          </a:xfrm>
        </p:spPr>
        <p:txBody>
          <a:bodyPr>
            <a:noAutofit/>
          </a:bodyPr>
          <a:lstStyle/>
          <a:p>
            <a:endParaRPr lang="ru-RU" sz="3600"/>
          </a:p>
          <a:p>
            <a:endParaRPr lang="ru-RU" sz="3600"/>
          </a:p>
          <a:p>
            <a:pPr algn="ctr"/>
            <a:r>
              <a:rPr lang="ru-RU" sz="3600"/>
              <a:t>Назовите имя младшего брата Ивана </a:t>
            </a:r>
            <a:r>
              <a:rPr lang="en-US" sz="3600"/>
              <a:t>IV</a:t>
            </a:r>
            <a:r>
              <a:rPr lang="ru-RU" sz="3600"/>
              <a:t> родившегося в 1533 году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187400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38233" y="2017039"/>
            <a:ext cx="4258101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4000"/>
          </a:p>
          <a:p>
            <a:pPr marL="0" indent="0">
              <a:buNone/>
            </a:pPr>
            <a:endParaRPr lang="ru-RU" sz="4000"/>
          </a:p>
          <a:p>
            <a:pPr marL="0" indent="0" algn="ctr">
              <a:buNone/>
            </a:pPr>
            <a:r>
              <a:rPr lang="ru-RU" sz="4000"/>
              <a:t>Юрий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5FF1D18C-E9E0-4C03-B9F9-C4D561EB9B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635629" y="2125663"/>
            <a:ext cx="3424729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0628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algn="ctr"/>
            <a:r>
              <a:rPr lang="ru-RU" sz="3600"/>
              <a:t>Назовите период боярского правления при Иване </a:t>
            </a:r>
            <a:r>
              <a:rPr lang="en-US" sz="3600"/>
              <a:t>IV</a:t>
            </a:r>
            <a:endParaRPr lang="ru-RU" sz="360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058336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5663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en-US" sz="3600"/>
              <a:t>1538</a:t>
            </a:r>
            <a:r>
              <a:rPr lang="ru-RU" sz="3600"/>
              <a:t> – </a:t>
            </a:r>
            <a:r>
              <a:rPr lang="en-US" sz="3600"/>
              <a:t>1547 </a:t>
            </a:r>
            <a:r>
              <a:rPr lang="ru-RU" sz="3600"/>
              <a:t>гг.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A710BB2B-D384-4656-9851-DD37D6D81B5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087087" y="2125663"/>
            <a:ext cx="2521814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50626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Когда и кто венчал Ивана </a:t>
            </a:r>
            <a:r>
              <a:rPr lang="en-US" sz="3600"/>
              <a:t>IV</a:t>
            </a:r>
            <a:r>
              <a:rPr lang="ru-RU" sz="3600"/>
              <a:t> на царство?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917186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94772" y="2126222"/>
            <a:ext cx="4271749" cy="3777622"/>
          </a:xfrm>
        </p:spPr>
        <p:txBody>
          <a:bodyPr>
            <a:normAutofit/>
          </a:bodyPr>
          <a:lstStyle/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1547 год митрополит Макарий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2BDD137D-3AE9-468C-B931-D501CCC9C46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724879" y="2125663"/>
            <a:ext cx="3246229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59495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algn="ctr"/>
            <a:r>
              <a:rPr lang="ru-RU" sz="3600"/>
              <a:t>Как назывался совещательный орган при Иване </a:t>
            </a:r>
            <a:r>
              <a:rPr lang="en-US" sz="3600"/>
              <a:t>IV</a:t>
            </a:r>
            <a:r>
              <a:rPr lang="ru-RU" sz="3600"/>
              <a:t>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363355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Избранная Рада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2803EDF-98BC-4649-940E-395127022F9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50581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Кто возглавил совет приближенных?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969813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Адашев 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37B6AC47-C50D-4108-8D44-74A1839FA6F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9430"/>
            <a:ext cx="4313238" cy="323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57480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 назывался сословно представительский орган появившейся при Иване </a:t>
            </a:r>
            <a:r>
              <a:rPr lang="en-US" sz="3600"/>
              <a:t>IV</a:t>
            </a:r>
            <a:r>
              <a:rPr lang="ru-RU" sz="3600"/>
              <a:t>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752414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>
            <a:normAutofit/>
          </a:bodyPr>
          <a:lstStyle/>
          <a:p>
            <a:endParaRPr lang="ru-RU" sz="3600"/>
          </a:p>
          <a:p>
            <a:pPr marL="0" indent="0">
              <a:buNone/>
            </a:pPr>
            <a:endParaRPr lang="ru-RU"/>
          </a:p>
          <a:p>
            <a:pPr marL="0" indent="0" algn="ctr">
              <a:buNone/>
            </a:pPr>
            <a:r>
              <a:rPr lang="ru-RU" sz="4000"/>
              <a:t>Земский </a:t>
            </a:r>
          </a:p>
          <a:p>
            <a:pPr marL="0" indent="0" algn="ctr">
              <a:buNone/>
            </a:pPr>
            <a:r>
              <a:rPr lang="ru-RU" sz="4000"/>
              <a:t>собор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00BF93E-840F-4AC0-9CC9-E2E54AD8460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801690"/>
            <a:ext cx="4313238" cy="242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17240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>
                <a:solidFill>
                  <a:prstClr val="black">
                    <a:lumMod val="75000"/>
                    <a:lumOff val="25000"/>
                  </a:prstClr>
                </a:solidFill>
              </a:rPr>
              <a:t>Как назывался день, когда один крестьянин мог перейти от одного помещика к другому</a:t>
            </a:r>
            <a:r>
              <a:rPr lang="ru-RU" sz="3600"/>
              <a:t>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824665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marL="0" indent="0" algn="ctr">
              <a:buNone/>
            </a:pPr>
            <a:r>
              <a:rPr lang="ru-RU" sz="3600"/>
              <a:t>Юрьев день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2A8F003F-D65B-49D0-A40C-4DA5C9011B9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50337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4000"/>
              <a:t>Почему стоглавый собор получил такое название?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994891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2538484" y="928048"/>
            <a:ext cx="8488907" cy="4402590"/>
          </a:xfrm>
        </p:spPr>
        <p:txBody>
          <a:bodyPr>
            <a:noAutofit/>
          </a:bodyPr>
          <a:lstStyle/>
          <a:p>
            <a:endParaRPr lang="ru-RU" sz="3600"/>
          </a:p>
          <a:p>
            <a:endParaRPr lang="ru-RU" sz="3600"/>
          </a:p>
          <a:p>
            <a:pPr algn="ctr"/>
            <a:r>
              <a:rPr lang="ru-RU" sz="3600"/>
              <a:t>Сборник документов, которые принял собор, состоял из ста глав!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009707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 называется вооруженное войско появившееся при Иване </a:t>
            </a:r>
            <a:r>
              <a:rPr lang="en-US" sz="3600"/>
              <a:t>IV</a:t>
            </a:r>
            <a:r>
              <a:rPr lang="ru-RU" sz="3600"/>
              <a:t>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224273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1468058"/>
            <a:ext cx="3915582" cy="4195763"/>
          </a:xfrm>
        </p:spPr>
        <p:txBody>
          <a:bodyPr>
            <a:normAutofit/>
          </a:bodyPr>
          <a:lstStyle/>
          <a:p>
            <a:endParaRPr lang="ru-RU"/>
          </a:p>
          <a:p>
            <a:pPr algn="ctr"/>
            <a:endParaRPr lang="ru-RU" sz="3200"/>
          </a:p>
          <a:p>
            <a:pPr algn="ctr"/>
            <a:endParaRPr lang="ru-RU" sz="3200"/>
          </a:p>
          <a:p>
            <a:pPr algn="ctr"/>
            <a:r>
              <a:rPr lang="ru-RU" sz="3200"/>
              <a:t>Стрельцы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B3C6085-0685-451E-B246-C1D6CECED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0597" y="1689010"/>
            <a:ext cx="4646023" cy="347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723233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pPr algn="ctr"/>
            <a:r>
              <a:rPr lang="ru-RU" sz="3600"/>
              <a:t>Как назывались жалобы, подаваемые на имя царя?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648811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5" y="1886199"/>
            <a:ext cx="3853438" cy="3546935"/>
          </a:xfrm>
        </p:spPr>
        <p:txBody>
          <a:bodyPr>
            <a:normAutofit/>
          </a:bodyPr>
          <a:lstStyle/>
          <a:p>
            <a:pPr algn="ctr"/>
            <a:endParaRPr lang="ru-RU" sz="3200"/>
          </a:p>
          <a:p>
            <a:pPr marL="0" indent="0" algn="ctr">
              <a:buNone/>
            </a:pPr>
            <a:endParaRPr lang="ru-RU" sz="3200"/>
          </a:p>
          <a:p>
            <a:pPr algn="ctr"/>
            <a:r>
              <a:rPr lang="ru-RU" sz="3200"/>
              <a:t>Челобитная </a:t>
            </a:r>
            <a:endParaRPr lang="ru-RU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DCAC9EB-4E33-40EC-B9D3-8F04B1A78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159" y="1821587"/>
            <a:ext cx="4361447" cy="321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1646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Когда Иван </a:t>
            </a:r>
            <a:r>
              <a:rPr lang="en-US" sz="3600"/>
              <a:t>IV</a:t>
            </a:r>
            <a:r>
              <a:rPr lang="ru-RU" sz="3600"/>
              <a:t> присоединил к России Казань?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93078"/>
      </p:ext>
    </p:extLst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1552 год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115EE402-491D-4C7E-A9D3-D7369F0276E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550084"/>
            <a:ext cx="4313238" cy="2929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31315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Когда Иван IV присоединил к России Астрахань?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278292"/>
      </p:ext>
    </p:extLst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1556 год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2C43F634-34DD-4903-A1B5-11350163124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559245"/>
      </p:ext>
    </p:extLst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 называлась крепость построенная летом 1551 года?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511810"/>
      </p:ext>
    </p:extLst>
  </p:cSld>
  <p:clrMapOvr>
    <a:masterClrMapping/>
  </p:clrMapOvr>
  <p:transition/>
  <p:timing/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Свияжск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10637900-53CC-4722-8372-CE5798BDCFD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801690"/>
            <a:ext cx="4313238" cy="242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007826"/>
      </p:ext>
    </p:extLst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Что такое засечная черта?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320216"/>
      </p:ext>
    </p:extLst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988711" y="2133600"/>
            <a:ext cx="4002658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 algn="ctr">
              <a:buNone/>
            </a:pPr>
            <a:r>
              <a:rPr lang="ru-RU" sz="4000"/>
              <a:t>Участки естественных заграждений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9E5BB5F3-284D-44E7-B51D-774DAF4B0AB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486525" y="2316361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809421"/>
      </p:ext>
    </p:extLst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Что такое ясак?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96028"/>
      </p:ext>
    </p:extLst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466631" y="2125663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Налог мехами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22771D63-78A8-4B12-B215-874C80D9B1E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801690"/>
            <a:ext cx="4313238" cy="242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48609"/>
      </p:ext>
    </p:extLst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Какой казачий атаман возглавил поход в Сибирь?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894035"/>
      </p:ext>
    </p:extLst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1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Ермак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AF96BE83-C1F1-4EDB-A198-EE8B326E5C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891834" y="2125663"/>
            <a:ext cx="2912320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918117"/>
      </p:ext>
    </p:extLst>
  </p:cSld>
  <p:clrMapOvr>
    <a:masterClrMapping/>
  </p:clrMapOvr>
  <p:transition/>
  <p:timing/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Назовите столицу Сибирского ханства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105395"/>
      </p:ext>
    </p:extLst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97289" y="2006222"/>
            <a:ext cx="4244454" cy="3990882"/>
          </a:xfrm>
        </p:spPr>
        <p:txBody>
          <a:bodyPr>
            <a:normAutofit/>
          </a:bodyPr>
          <a:lstStyle/>
          <a:p>
            <a:endParaRPr lang="ru-RU" sz="2800"/>
          </a:p>
          <a:p>
            <a:endParaRPr lang="ru-RU" sz="2800"/>
          </a:p>
          <a:p>
            <a:endParaRPr lang="ru-RU" sz="2800"/>
          </a:p>
          <a:p>
            <a:pPr algn="ctr"/>
            <a:r>
              <a:rPr lang="ru-RU" sz="4000" err="1"/>
              <a:t>Кашлык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B4544D33-7EBC-4398-B88B-CE76A032EA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33267"/>
            <a:ext cx="4313238" cy="316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11293"/>
      </p:ext>
    </p:extLst>
  </p:cSld>
  <p:clrMapOvr>
    <a:masterClrMapping/>
  </p:clrMapOvr>
  <p:transition/>
  <p:timing/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Назовите хронологические рамки Ливонской войны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475234"/>
      </p:ext>
    </p:extLst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1558 – 1583 гг.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8E9A494-078F-4620-8CD7-0F607C08086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9430"/>
            <a:ext cx="4313238" cy="323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13026"/>
      </p:ext>
    </p:extLst>
  </p:cSld>
  <p:clrMapOvr>
    <a:masterClrMapping/>
  </p:clrMapOvr>
  <p:transition/>
  <p:timing/>
</p:sld>
</file>

<file path=ppt/slides/slide4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Ливонский орден должен был выплачивать дань России за этот город, назовите его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138699"/>
      </p:ext>
    </p:extLst>
  </p:cSld>
  <p:clrMapOvr>
    <a:masterClrMapping/>
  </p:clrMapOvr>
  <p:transition/>
  <p:timing/>
</p:sld>
</file>

<file path=ppt/slides/slide4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Юрьев (Дерпт)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9BE1EFAA-7BF2-4FA0-A496-27B3ECDF360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136453"/>
      </p:ext>
    </p:extLst>
  </p:cSld>
  <p:clrMapOvr>
    <a:masterClrMapping/>
  </p:clrMapOvr>
  <p:transition/>
  <p:timing/>
</p:sld>
</file>

<file path=ppt/slides/slide4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Какое государство появилось в 1569 году?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297386"/>
      </p:ext>
    </p:extLst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>
            <a:normAutofit/>
          </a:bodyPr>
          <a:lstStyle/>
          <a:p>
            <a:endParaRPr lang="ru-RU"/>
          </a:p>
          <a:p>
            <a:pPr algn="ctr"/>
            <a:endParaRPr lang="ru-RU" sz="3200"/>
          </a:p>
          <a:p>
            <a:pPr algn="ctr"/>
            <a:endParaRPr lang="ru-RU" sz="3200"/>
          </a:p>
          <a:p>
            <a:pPr algn="ctr"/>
            <a:r>
              <a:rPr lang="ru-RU" sz="3200"/>
              <a:t>Речь Посполитая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3E115ADD-6D12-4B29-8970-44007F58999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803856" y="2125663"/>
            <a:ext cx="3088276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18879"/>
      </p:ext>
    </p:extLst>
  </p:cSld>
  <p:clrMapOvr>
    <a:masterClrMapping/>
  </p:clrMapOvr>
  <p:transition/>
  <p:timing/>
</p:sld>
</file>

<file path=ppt/slides/slide5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Кто возглавил объединённое государство Литвы и Польши в 1576 году?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577679"/>
      </p:ext>
    </p:extLst>
  </p:cSld>
  <p:clrMapOvr>
    <a:masterClrMapping/>
  </p:clrMapOvr>
  <p:transition/>
  <p:timing/>
</p:sld>
</file>

<file path=ppt/slides/slide5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 algn="ctr">
              <a:buNone/>
            </a:pPr>
            <a:endParaRPr lang="ru-RU" sz="3600"/>
          </a:p>
          <a:p>
            <a:pPr algn="ctr"/>
            <a:r>
              <a:rPr lang="ru-RU" sz="3600"/>
              <a:t>Стефан Баторий </a:t>
            </a:r>
          </a:p>
          <a:p>
            <a:pPr marL="0" indent="0" algn="ctr">
              <a:buNone/>
            </a:pPr>
            <a:endParaRPr lang="ru-RU" sz="360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C8DC2C2E-E2DC-4ADC-9906-84A7A2C1593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898200" y="2125663"/>
            <a:ext cx="2899587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926918"/>
      </p:ext>
    </p:extLst>
  </p:cSld>
  <p:clrMapOvr>
    <a:masterClrMapping/>
  </p:clrMapOvr>
  <p:transition/>
  <p:timing/>
</p:sld>
</file>

<file path=ppt/slides/slide5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Кто сбежал в Литву в 1564 году?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638819"/>
      </p:ext>
    </p:extLst>
  </p:cSld>
  <p:clrMapOvr>
    <a:masterClrMapping/>
  </p:clrMapOvr>
  <p:transition/>
  <p:timing/>
</p:sld>
</file>

<file path=ppt/slides/slide5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32764" y="2126221"/>
            <a:ext cx="4366887" cy="3777623"/>
          </a:xfrm>
        </p:spPr>
        <p:txBody>
          <a:bodyPr/>
          <a:lstStyle/>
          <a:p>
            <a:endParaRPr lang="ru-RU"/>
          </a:p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396840" y="1540189"/>
            <a:ext cx="3493429" cy="3777622"/>
          </a:xfrm>
        </p:spPr>
        <p:txBody>
          <a:bodyPr/>
          <a:lstStyle/>
          <a:p>
            <a:endParaRPr lang="ru-RU"/>
          </a:p>
          <a:p>
            <a:pPr algn="ctr"/>
            <a:endParaRPr lang="ru-RU" sz="3600"/>
          </a:p>
          <a:p>
            <a:pPr algn="ctr"/>
            <a:r>
              <a:rPr lang="ru-RU" sz="3600"/>
              <a:t>Андрей Курбский </a:t>
            </a:r>
          </a:p>
          <a:p>
            <a:pPr marL="0" indent="0">
              <a:buNone/>
            </a:pPr>
            <a:endParaRPr lang="ru-RU" sz="360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21D8AE0-F36D-48F6-B3CF-A37642AFB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355" y="1063110"/>
            <a:ext cx="3548834" cy="4731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78243"/>
      </p:ext>
    </p:extLst>
  </p:cSld>
  <p:clrMapOvr>
    <a:masterClrMapping/>
  </p:clrMapOvr>
  <p:transition/>
  <p:timing/>
</p:sld>
</file>

<file path=ppt/slides/slide5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Какая основная задача стояла перед Россией в ходе Ливонской войны?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275176"/>
      </p:ext>
    </p:extLst>
  </p:cSld>
  <p:clrMapOvr>
    <a:masterClrMapping/>
  </p:clrMapOvr>
  <p:transition/>
  <p:timing/>
</p:sld>
</file>

<file path=ppt/slides/slide5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90C2CBB9-0E0C-4246-AD3C-2698267ED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5845" y="1540188"/>
            <a:ext cx="4033530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Выход к побережью Балтийского моря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BA4E232-0EEE-413F-8036-A0DC16DC83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9972" y="767918"/>
            <a:ext cx="3523951" cy="5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5588"/>
      </p:ext>
    </p:extLst>
  </p:cSld>
  <p:clrMapOvr>
    <a:masterClrMapping/>
  </p:clrMapOvr>
  <p:transition/>
  <p:timing/>
</p:sld>
</file>

<file path=ppt/slides/slide5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Какие перемирия были заключены Россией с ее противниками?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221475"/>
      </p:ext>
    </p:extLst>
  </p:cSld>
  <p:clrMapOvr>
    <a:masterClrMapping/>
  </p:clrMapOvr>
  <p:transition/>
  <p:timing/>
</p:sld>
</file>

<file path=ppt/slides/slide5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972827" y="1827241"/>
            <a:ext cx="6987919" cy="3203518"/>
          </a:xfrm>
        </p:spPr>
        <p:txBody>
          <a:bodyPr/>
          <a:lstStyle/>
          <a:p>
            <a:pPr marL="0" indent="0">
              <a:buNone/>
            </a:pPr>
            <a:endParaRPr lang="ru-RU" sz="3200"/>
          </a:p>
          <a:p>
            <a:pPr algn="ctr"/>
            <a:r>
              <a:rPr lang="ru-RU" sz="4000"/>
              <a:t>Ям – Запольское в 1582 году </a:t>
            </a: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353535"/>
              </a:buClr>
              <a:buSzTx/>
              <a:buFont typeface="Wingdings 3" charset="2"/>
              <a:buChar char=""/>
              <a:defRPr/>
            </a:pPr>
            <a:r>
              <a:rPr kumimoji="0" lang="ru-RU" sz="4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Плюсское в 1583 году</a:t>
            </a:r>
          </a:p>
          <a:p>
            <a:pPr algn="ctr"/>
            <a:endParaRPr lang="ru-RU" sz="400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518785"/>
      </p:ext>
    </p:extLst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Назовите год смерти Ивана </a:t>
            </a:r>
            <a:r>
              <a:rPr lang="en-US" sz="3600"/>
              <a:t>IV</a:t>
            </a:r>
            <a:endParaRPr lang="ru-RU" sz="360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368957"/>
      </p:ext>
    </p:extLst>
  </p:cSld>
  <p:clrMapOvr>
    <a:masterClrMapping/>
  </p:clrMapOvr>
  <p:transition/>
  <p:timing/>
</p:sld>
</file>

<file path=ppt/slides/slide6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1</a:t>
            </a:r>
            <a:r>
              <a:rPr lang="en-US" sz="3600"/>
              <a:t>584 </a:t>
            </a:r>
            <a:r>
              <a:rPr lang="ru-RU" sz="3600"/>
              <a:t>год 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6268248F-ACFD-4A1A-95A0-0F8649C8D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582521" y="2125663"/>
            <a:ext cx="3530946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734737"/>
      </p:ext>
    </p:extLst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Кто стал править после Ивана </a:t>
            </a:r>
            <a:r>
              <a:rPr lang="en-US" sz="3600"/>
              <a:t>IV</a:t>
            </a:r>
            <a:r>
              <a:rPr lang="ru-RU" sz="3600"/>
              <a:t>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397298"/>
      </p:ext>
    </p:extLst>
  </p:cSld>
  <p:clrMapOvr>
    <a:masterClrMapping/>
  </p:clrMapOvr>
  <p:transition/>
  <p:timing/>
</p:sld>
</file>

<file path=ppt/slides/slide6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Федор Иоаннович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A86BF79-283F-4DA0-A496-F83F66217F6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9430"/>
            <a:ext cx="4313238" cy="323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968226"/>
      </p:ext>
    </p:extLst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В каком году в России учредили патриаршество?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258696"/>
      </p:ext>
    </p:extLst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1589 год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05C54DC7-BA3D-4D42-80E4-72366EF44C5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400089"/>
            <a:ext cx="4313238" cy="3229398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70C4F24-F342-409F-8A9E-C1151BF03AE1}"/>
              </a:ext>
            </a:extLst>
          </p:cNvPr>
          <p:cNvSpPr/>
          <p:nvPr/>
        </p:nvSpPr>
        <p:spPr>
          <a:xfrm>
            <a:off x="7332955" y="5335480"/>
            <a:ext cx="1154097" cy="1864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40F3789-C8B7-4D47-BFC7-F920B3A766F6}"/>
              </a:ext>
            </a:extLst>
          </p:cNvPr>
          <p:cNvSpPr/>
          <p:nvPr/>
        </p:nvSpPr>
        <p:spPr>
          <a:xfrm>
            <a:off x="9898602" y="5069150"/>
            <a:ext cx="443883" cy="2041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254773"/>
      </p:ext>
    </p:extLst>
  </p:cSld>
  <p:clrMapOvr>
    <a:masterClrMapping/>
  </p:clrMapOvr>
  <p:transition/>
  <p:timing/>
</p:sld>
</file>

<file path=ppt/slides/slide6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Кто стал первым патриархом?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664343"/>
      </p:ext>
    </p:extLst>
  </p:cSld>
  <p:clrMapOvr>
    <a:masterClrMapping/>
  </p:clrMapOvr>
  <p:transition/>
  <p:timing/>
</p:sld>
</file>

<file path=ppt/slides/slide6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 sz="3200"/>
          </a:p>
          <a:p>
            <a:pPr marL="0" indent="0">
              <a:buNone/>
            </a:pPr>
            <a:endParaRPr lang="ru-RU" sz="3200"/>
          </a:p>
          <a:p>
            <a:pPr algn="ctr"/>
            <a:r>
              <a:rPr lang="ru-RU" sz="3200"/>
              <a:t>Иов </a:t>
            </a:r>
          </a:p>
          <a:p>
            <a:pPr marL="0" indent="0">
              <a:buNone/>
            </a:pPr>
            <a:endParaRPr lang="ru-RU" sz="320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50F568E0-08B2-4356-869C-3FE331F18DB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27338"/>
      </p:ext>
    </p:extLst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Когда и при каких обстоятельствах погиб Дмитрий Угличский?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653005"/>
      </p:ext>
    </p:extLst>
  </p:cSld>
  <p:clrMapOvr>
    <a:masterClrMapping/>
  </p:clrMapOvr>
  <p:transition/>
  <p:timing/>
</p:sld>
</file>

<file path=ppt/slides/slide6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200"/>
          </a:p>
          <a:p>
            <a:pPr marL="0" indent="0" algn="ctr">
              <a:buNone/>
            </a:pPr>
            <a:endParaRPr lang="ru-RU" sz="3200"/>
          </a:p>
          <a:p>
            <a:pPr algn="ctr"/>
            <a:r>
              <a:rPr lang="ru-RU" sz="3200"/>
              <a:t>1591 год от приступа  эпилепсии 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8D710AD4-8752-4CCE-917A-7DBA0F6933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7324"/>
            <a:ext cx="4313238" cy="3234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03942"/>
      </p:ext>
    </p:extLst>
  </p:cSld>
  <p:clrMapOvr>
    <a:masterClrMapping/>
  </p:clrMapOvr>
  <p:transition/>
  <p:timing/>
</p:sld>
</file>

<file path=ppt/slides/slide6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Кто управлял государством от имени царя?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4104"/>
      </p:ext>
    </p:extLst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9DC0CDC4-F31C-49B0-AE38-3CC64B5E2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1356" y="1540189"/>
            <a:ext cx="4077918" cy="3777622"/>
          </a:xfrm>
        </p:spPr>
        <p:txBody>
          <a:bodyPr>
            <a:normAutofit/>
          </a:bodyPr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Борис Годунов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4B3C849-0415-436E-BB63-EFD2A9D5D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2658" y="770094"/>
            <a:ext cx="4254249" cy="5317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74243"/>
      </p:ext>
    </p:extLst>
  </p:cSld>
  <p:clrMapOvr>
    <a:masterClrMapping/>
  </p:clrMapOvr>
  <p:transition/>
  <p:timing/>
</p:sld>
</file>

<file path=ppt/slides/slide7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В каком году пресеклась династия Рюриковичей?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594774"/>
      </p:ext>
    </p:extLst>
  </p:cSld>
  <p:clrMapOvr>
    <a:masterClrMapping/>
  </p:clrMapOvr>
  <p:transition/>
  <p:timing/>
</p:sld>
</file>

<file path=ppt/slides/slide7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078957" y="1784192"/>
            <a:ext cx="4142182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/>
          </a:p>
          <a:p>
            <a:pPr algn="ctr"/>
            <a:endParaRPr lang="ru-RU" sz="4000"/>
          </a:p>
          <a:p>
            <a:pPr algn="ctr"/>
            <a:r>
              <a:rPr lang="ru-RU" sz="4000"/>
              <a:t>1598 год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EA94027-AE12-41C1-8BB3-FF672C205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1139" y="1682186"/>
            <a:ext cx="5315768" cy="398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604538"/>
      </p:ext>
    </p:extLst>
  </p:cSld>
  <p:clrMapOvr>
    <a:masterClrMapping/>
  </p:clrMapOvr>
  <p:transition/>
  <p:timing/>
</p:sld>
</file>

<file path=ppt/slides/slide7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Назовите хронологические рамки опричнины 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15152"/>
      </p:ext>
    </p:extLst>
  </p:cSld>
  <p:clrMapOvr>
    <a:masterClrMapping/>
  </p:clrMapOvr>
  <p:transition/>
  <p:timing/>
</p:sld>
</file>

<file path=ppt/slides/slide7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1565 – 1572 гг.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FD16A919-4741-427F-9839-40AD1177FF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399430"/>
            <a:ext cx="4313238" cy="323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6696"/>
      </p:ext>
    </p:extLst>
  </p:cSld>
  <p:clrMapOvr>
    <a:masterClrMapping/>
  </p:clrMapOvr>
  <p:transition/>
  <p:timing/>
</p:sld>
</file>

<file path=ppt/slides/slide7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Куда уехал Иван </a:t>
            </a:r>
            <a:r>
              <a:rPr lang="en-US" sz="3600"/>
              <a:t>IV</a:t>
            </a:r>
            <a:r>
              <a:rPr lang="ru-RU" sz="3600"/>
              <a:t> в декабре 1564 года?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173414"/>
      </p:ext>
    </p:extLst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9292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Александрова слобода</a:t>
            </a: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AE70C32E-D76D-4430-AE48-DC4B5AD96D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91375" y="2505155"/>
            <a:ext cx="4313238" cy="301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92291"/>
      </p:ext>
    </p:extLst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Сколько писем и кому направил Иван </a:t>
            </a:r>
            <a:r>
              <a:rPr lang="en-US" sz="3600"/>
              <a:t>IV</a:t>
            </a:r>
            <a:r>
              <a:rPr lang="ru-RU" sz="3600"/>
              <a:t> в Москву?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010700"/>
      </p:ext>
    </p:extLst>
  </p:cSld>
  <p:clrMapOvr>
    <a:masterClrMapping/>
  </p:clrMapOvr>
  <p:transition/>
  <p:timing/>
</p:sld>
</file>

<file path=ppt/slides/slide7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38484" y="2126222"/>
            <a:ext cx="4313864" cy="3777622"/>
          </a:xfrm>
        </p:spPr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Два письма </a:t>
            </a:r>
          </a:p>
          <a:p>
            <a:endParaRPr lang="ru-RU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6361E08A-162B-4808-985B-A15E7C9539B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3600"/>
          </a:p>
          <a:p>
            <a:pPr algn="ctr"/>
            <a:r>
              <a:rPr lang="ru-RU" sz="4000"/>
              <a:t>Боярам и крестьянам </a:t>
            </a:r>
          </a:p>
        </p:txBody>
      </p:sp>
    </p:spTree>
    <p:extLst>
      <p:ext uri="{BB962C8B-B14F-4D97-AF65-F5344CB8AC3E}">
        <p14:creationId xmlns:p14="http://schemas.microsoft.com/office/powerpoint/2010/main" val="2600196864"/>
      </p:ext>
    </p:extLst>
  </p:cSld>
  <p:clrMapOvr>
    <a:masterClrMapping/>
  </p:clrMapOvr>
  <p:transition/>
  <p:timing/>
</p:sld>
</file>

<file path=ppt/slides/slide7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Опричнина предусматривала разделение все территории государства на две части, какие?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36182"/>
      </p:ext>
    </p:extLst>
  </p:cSld>
  <p:clrMapOvr>
    <a:masterClrMapping/>
  </p:clrMapOvr>
  <p:transition/>
  <p:timing/>
</p:sld>
</file>

<file path=ppt/slides/slide8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2538484" y="1078173"/>
            <a:ext cx="8966127" cy="4375295"/>
          </a:xfrm>
        </p:spPr>
        <p:txBody>
          <a:bodyPr>
            <a:noAutofit/>
          </a:bodyPr>
          <a:lstStyle/>
          <a:p>
            <a:pPr algn="ctr"/>
            <a:endParaRPr lang="ru-RU" sz="4000"/>
          </a:p>
          <a:p>
            <a:pPr marL="0" indent="0" algn="ctr">
              <a:buNone/>
            </a:pPr>
            <a:endParaRPr lang="ru-RU" sz="4000"/>
          </a:p>
          <a:p>
            <a:pPr algn="ctr"/>
            <a:r>
              <a:rPr lang="ru-RU" sz="4000"/>
              <a:t>Опричнина - Земщина</a:t>
            </a:r>
          </a:p>
        </p:txBody>
      </p:sp>
    </p:spTree>
    <p:extLst>
      <p:ext uri="{BB962C8B-B14F-4D97-AF65-F5344CB8AC3E}">
        <p14:creationId xmlns:p14="http://schemas.microsoft.com/office/powerpoint/2010/main" val="2406814584"/>
      </p:ext>
    </p:extLst>
  </p:cSld>
  <p:clrMapOvr>
    <a:masterClrMapping/>
  </p:clrMapOvr>
  <p:transition/>
  <p:timing/>
</p:sld>
</file>

<file path=ppt/slides/slide8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Назовите видного деятеля опричнины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30664"/>
      </p:ext>
    </p:extLst>
  </p:cSld>
  <p:clrMapOvr>
    <a:masterClrMapping/>
  </p:clrMapOvr>
  <p:transition/>
  <p:timing/>
</p:sld>
</file>

<file path=ppt/slides/slide8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17720" y="1462914"/>
            <a:ext cx="4031655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600"/>
          </a:p>
          <a:p>
            <a:pPr marL="0" indent="0">
              <a:buNone/>
            </a:pPr>
            <a:endParaRPr lang="ru-RU" sz="3600"/>
          </a:p>
          <a:p>
            <a:pPr algn="ctr"/>
            <a:r>
              <a:rPr lang="ru-RU" sz="3600"/>
              <a:t>Малюта Скуратов</a:t>
            </a:r>
          </a:p>
          <a:p>
            <a:pPr marL="0" indent="0">
              <a:buNone/>
            </a:pPr>
            <a:endParaRPr lang="ru-RU" sz="3600"/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C0517D8-0B7B-4772-B59E-5EFA658AF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7433" y="1471068"/>
            <a:ext cx="5091119" cy="376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624184"/>
      </p:ext>
    </p:extLst>
  </p:cSld>
  <p:clrMapOvr>
    <a:masterClrMapping/>
  </p:clrMapOvr>
  <p:transition/>
  <p:timing/>
</p:sld>
</file>

<file path=ppt/slides/slide8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pPr marL="0" indent="0">
              <a:buNone/>
            </a:pPr>
            <a:endParaRPr lang="ru-RU"/>
          </a:p>
          <a:p>
            <a:pPr algn="ctr"/>
            <a:r>
              <a:rPr lang="ru-RU" sz="3600"/>
              <a:t>Как выглядел опричник?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892281"/>
      </p:ext>
    </p:extLst>
  </p:cSld>
  <p:clrMapOvr>
    <a:masterClrMapping/>
  </p:clrMapOvr>
  <p:transition/>
  <p:timing/>
</p:sld>
</file>

<file path=ppt/slides/slide8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70848" y="1743840"/>
            <a:ext cx="9188806" cy="3777622"/>
          </a:xfrm>
        </p:spPr>
        <p:txBody>
          <a:bodyPr/>
          <a:lstStyle/>
          <a:p>
            <a:pPr marL="0" indent="0">
              <a:buNone/>
            </a:pPr>
            <a:endParaRPr lang="ru-RU" sz="3600"/>
          </a:p>
          <a:p>
            <a:endParaRPr lang="ru-RU"/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25049E5-5BF7-4636-AB7F-6F7C183405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8484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33454"/>
      </p:ext>
    </p:extLst>
  </p:cSld>
  <p:clrMapOvr>
    <a:masterClrMapping/>
  </p:clrMapOvr>
  <p:transition/>
  <p:timing/>
</p:sld>
</file>

<file path=ppt/slides/slide8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  <a:p>
            <a:endParaRPr lang="ru-RU"/>
          </a:p>
          <a:p>
            <a:endParaRPr lang="ru-RU"/>
          </a:p>
          <a:p>
            <a:pPr algn="ctr"/>
            <a:r>
              <a:rPr lang="ru-RU" sz="3600"/>
              <a:t>Каким событием завершилась опричнина?</a:t>
            </a: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009770"/>
      </p:ext>
    </p:extLst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>
            <a:off x="655093" y="5663821"/>
            <a:ext cx="1883391" cy="102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ъект 3"/>
          <p:cNvSpPr>
            <a:spLocks noGrp="1"/>
          </p:cNvSpPr>
          <p:nvPr>
            <p:ph sz="half" idx="2"/>
          </p:nvPr>
        </p:nvSpPr>
        <p:spPr>
          <a:xfrm>
            <a:off x="2079662" y="1119117"/>
            <a:ext cx="4016338" cy="4323740"/>
          </a:xfrm>
        </p:spPr>
        <p:txBody>
          <a:bodyPr>
            <a:normAutofit/>
          </a:bodyPr>
          <a:lstStyle/>
          <a:p>
            <a:endParaRPr lang="ru-RU"/>
          </a:p>
          <a:p>
            <a:pPr algn="ctr"/>
            <a:endParaRPr lang="ru-RU" sz="3200"/>
          </a:p>
          <a:p>
            <a:pPr algn="ctr"/>
            <a:endParaRPr lang="ru-RU" sz="3200"/>
          </a:p>
          <a:p>
            <a:pPr algn="ctr"/>
            <a:r>
              <a:rPr lang="ru-RU" sz="3200"/>
              <a:t>Битва при Молодях 1572 год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37545C9-848E-49B1-BF35-FDDE5706AC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2489" y="597711"/>
            <a:ext cx="3999113" cy="536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731940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Arial"/>
        <a:cs typeface="Arial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Wisp</Template>
  <Company/>
  <PresentationFormat>Широкоэкранный</PresentationFormat>
  <Paragraphs>94</Paragraphs>
  <Slides>86</Slides>
  <Notes>2</Notes>
  <TotalTime>1214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86</vt:i4>
      </vt:variant>
    </vt:vector>
  </HeadingPairs>
  <TitlesOfParts>
    <vt:vector baseType="lpstr" size="92">
      <vt:lpstr>Arial</vt:lpstr>
      <vt:lpstr>Century Gothic</vt:lpstr>
      <vt:lpstr>Wingdings 3</vt:lpstr>
      <vt:lpstr>Calibri Light</vt:lpstr>
      <vt:lpstr>Calibri</vt:lpstr>
      <vt:lpstr>Легкий дым</vt:lpstr>
      <vt:lpstr>Своя игра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Учитель</dc:creator>
  <cp:lastModifiedBy>325</cp:lastModifiedBy>
  <cp:revision>102</cp:revision>
  <dcterms:created xsi:type="dcterms:W3CDTF">2017-10-23T13:13:56Z</dcterms:created>
  <dcterms:modified xsi:type="dcterms:W3CDTF">2024-08-22T08:36:51Z</dcterms:modified>
</cp:coreProperties>
</file>