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3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58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66CC"/>
    <a:srgbClr val="3366CC"/>
    <a:srgbClr val="3366FF"/>
    <a:srgbClr val="6699FF"/>
    <a:srgbClr val="0066FF"/>
    <a:srgbClr val="0099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07" autoAdjust="0"/>
    <p:restoredTop sz="94660"/>
  </p:normalViewPr>
  <p:slideViewPr>
    <p:cSldViewPr snapToGrid="0">
      <p:cViewPr varScale="1">
        <p:scale>
          <a:sx n="88" d="100"/>
          <a:sy n="88" d="100"/>
        </p:scale>
        <p:origin x="53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2022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725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6792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2971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5104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2550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4671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8654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098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1876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8609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40072-0E85-4F7F-870C-9D5447D777C5}" type="datetimeFigureOut">
              <a:rPr lang="ru-RU" smtClean="0"/>
              <a:t>18.03.2025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78FC7F-340C-44DD-8311-3357D398CD1B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1671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13" Type="http://schemas.openxmlformats.org/officeDocument/2006/relationships/slide" Target="slide23.xml"/><Relationship Id="rId18" Type="http://schemas.openxmlformats.org/officeDocument/2006/relationships/slide" Target="slide20.xml"/><Relationship Id="rId3" Type="http://schemas.openxmlformats.org/officeDocument/2006/relationships/slide" Target="slide4.xml"/><Relationship Id="rId21" Type="http://schemas.openxmlformats.org/officeDocument/2006/relationships/slide" Target="slide12.xml"/><Relationship Id="rId7" Type="http://schemas.openxmlformats.org/officeDocument/2006/relationships/slide" Target="slide15.xml"/><Relationship Id="rId12" Type="http://schemas.openxmlformats.org/officeDocument/2006/relationships/slide" Target="slide18.xml"/><Relationship Id="rId17" Type="http://schemas.openxmlformats.org/officeDocument/2006/relationships/slide" Target="slide9.xml"/><Relationship Id="rId25" Type="http://schemas.openxmlformats.org/officeDocument/2006/relationships/audio" Target="../media/audio2.wav"/><Relationship Id="rId2" Type="http://schemas.openxmlformats.org/officeDocument/2006/relationships/slide" Target="slide5.xml"/><Relationship Id="rId16" Type="http://schemas.openxmlformats.org/officeDocument/2006/relationships/slide" Target="slide24.xml"/><Relationship Id="rId20" Type="http://schemas.openxmlformats.org/officeDocument/2006/relationships/slide" Target="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11" Type="http://schemas.openxmlformats.org/officeDocument/2006/relationships/slide" Target="slide11.xml"/><Relationship Id="rId24" Type="http://schemas.openxmlformats.org/officeDocument/2006/relationships/slide" Target="slide3.xml"/><Relationship Id="rId5" Type="http://schemas.openxmlformats.org/officeDocument/2006/relationships/slide" Target="slide13.xml"/><Relationship Id="rId15" Type="http://schemas.openxmlformats.org/officeDocument/2006/relationships/slide" Target="slide19.xml"/><Relationship Id="rId23" Type="http://schemas.openxmlformats.org/officeDocument/2006/relationships/slide" Target="slide10.xml"/><Relationship Id="rId10" Type="http://schemas.openxmlformats.org/officeDocument/2006/relationships/slide" Target="slide16.xml"/><Relationship Id="rId19" Type="http://schemas.openxmlformats.org/officeDocument/2006/relationships/slide" Target="slide7.xml"/><Relationship Id="rId4" Type="http://schemas.openxmlformats.org/officeDocument/2006/relationships/audio" Target="../media/audio1.wav"/><Relationship Id="rId9" Type="http://schemas.openxmlformats.org/officeDocument/2006/relationships/slide" Target="slide22.xml"/><Relationship Id="rId14" Type="http://schemas.openxmlformats.org/officeDocument/2006/relationships/slide" Target="slide17.xml"/><Relationship Id="rId22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slide" Target="slide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5" Type="http://schemas.openxmlformats.org/officeDocument/2006/relationships/slide" Target="slide8.xml"/><Relationship Id="rId4" Type="http://schemas.openxmlformats.org/officeDocument/2006/relationships/slide" Target="slide10.xml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85143" y="4339771"/>
            <a:ext cx="7329714" cy="83099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4800" b="1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75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941084"/>
              </p:ext>
            </p:extLst>
          </p:nvPr>
        </p:nvGraphicFramePr>
        <p:xfrm>
          <a:off x="535583" y="457206"/>
          <a:ext cx="10972797" cy="58390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7527">
                  <a:extLst>
                    <a:ext uri="{9D8B030D-6E8A-4147-A177-3AD203B41FA5}">
                      <a16:colId xmlns:a16="http://schemas.microsoft.com/office/drawing/2014/main" val="3109357745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3869686330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196897618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4213369033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2919373801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853995012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2415261774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2856265244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1813956707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2489344297"/>
                    </a:ext>
                  </a:extLst>
                </a:gridCol>
                <a:gridCol w="997527">
                  <a:extLst>
                    <a:ext uri="{9D8B030D-6E8A-4147-A177-3AD203B41FA5}">
                      <a16:colId xmlns:a16="http://schemas.microsoft.com/office/drawing/2014/main" val="754544971"/>
                    </a:ext>
                  </a:extLst>
                </a:gridCol>
              </a:tblGrid>
              <a:tr h="53082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А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Б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В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Г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Д</a:t>
                      </a:r>
                      <a:r>
                        <a:rPr lang="ru-RU" sz="2000" b="1" baseline="0" dirty="0" smtClean="0">
                          <a:solidFill>
                            <a:srgbClr val="FFC000"/>
                          </a:solidFill>
                        </a:rPr>
                        <a:t>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Е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Ж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З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И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К 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424342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1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2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5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6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7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9910723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2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8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3762534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3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9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0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1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2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0773370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4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4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5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7470541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5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6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7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8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7530823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6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973621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7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3909848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8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19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20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0961656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9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21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770493"/>
                  </a:ext>
                </a:extLst>
              </a:tr>
              <a:tr h="530827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C000"/>
                          </a:solidFill>
                        </a:rPr>
                        <a:t>10</a:t>
                      </a:r>
                      <a:endParaRPr lang="ru-RU" sz="20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>
                            <a:snd r:embed="rId4" name="explode.wav"/>
                          </a:hlinkClick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22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2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hlinkClick r:id="rId3" action="ppaction://hlinksldjump"/>
                        </a:rPr>
                        <a:t>о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2229176"/>
                  </a:ext>
                </a:extLst>
              </a:tr>
            </a:tbl>
          </a:graphicData>
        </a:graphic>
      </p:graphicFrame>
      <p:sp>
        <p:nvSpPr>
          <p:cNvPr id="2" name="Пятно 1 1">
            <a:hlinkClick r:id="rId24" action="ppaction://hlinksldjump">
              <a:snd r:embed="rId25" name="drumroll.wav"/>
            </a:hlinkClick>
          </p:cNvPr>
          <p:cNvSpPr/>
          <p:nvPr/>
        </p:nvSpPr>
        <p:spPr>
          <a:xfrm>
            <a:off x="11730446" y="6191794"/>
            <a:ext cx="461554" cy="431075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5005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385584"/>
              </p:ext>
            </p:extLst>
          </p:nvPr>
        </p:nvGraphicFramePr>
        <p:xfrm>
          <a:off x="665263" y="274551"/>
          <a:ext cx="10435766" cy="61105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48706">
                  <a:extLst>
                    <a:ext uri="{9D8B030D-6E8A-4147-A177-3AD203B41FA5}">
                      <a16:colId xmlns:a16="http://schemas.microsoft.com/office/drawing/2014/main" val="3557857941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2393305285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2804687617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3269999606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4077521360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131336093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1574194662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2583844574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3256483053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2301986029"/>
                    </a:ext>
                  </a:extLst>
                </a:gridCol>
                <a:gridCol w="948706">
                  <a:extLst>
                    <a:ext uri="{9D8B030D-6E8A-4147-A177-3AD203B41FA5}">
                      <a16:colId xmlns:a16="http://schemas.microsoft.com/office/drawing/2014/main" val="2956301776"/>
                    </a:ext>
                  </a:extLst>
                </a:gridCol>
              </a:tblGrid>
              <a:tr h="55550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А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Б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В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Г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Д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Е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Ж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З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И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К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0593204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1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279518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2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6519114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3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6213942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4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3756211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5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320065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6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4426419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7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2298186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8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663534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9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339366"/>
                  </a:ext>
                </a:extLst>
              </a:tr>
              <a:tr h="55550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rgbClr val="FFC000"/>
                          </a:solidFill>
                        </a:rPr>
                        <a:t>10</a:t>
                      </a:r>
                      <a:endParaRPr lang="ru-RU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67456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492" y="848049"/>
            <a:ext cx="814616" cy="4706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418" y="1423540"/>
            <a:ext cx="816935" cy="46943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418" y="2004113"/>
            <a:ext cx="816935" cy="4694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417" y="2535231"/>
            <a:ext cx="816935" cy="4694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417" y="3065006"/>
            <a:ext cx="816935" cy="4694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1464" y="807822"/>
            <a:ext cx="816935" cy="46943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1706" y="3065006"/>
            <a:ext cx="816935" cy="46943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4574" y="820054"/>
            <a:ext cx="816935" cy="46943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652" y="845558"/>
            <a:ext cx="816935" cy="469433"/>
          </a:xfrm>
          <a:prstGeom prst="rect">
            <a:avLst/>
          </a:prstGeom>
        </p:spPr>
      </p:pic>
      <p:pic>
        <p:nvPicPr>
          <p:cNvPr id="12" name="Рисунок 1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1664" y="5842215"/>
            <a:ext cx="816935" cy="469433"/>
          </a:xfrm>
          <a:prstGeom prst="rect">
            <a:avLst/>
          </a:prstGeom>
        </p:spPr>
      </p:pic>
      <p:pic>
        <p:nvPicPr>
          <p:cNvPr id="13" name="Рисунок 1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9416" y="5842214"/>
            <a:ext cx="816935" cy="46943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4671" y="4667483"/>
            <a:ext cx="816935" cy="46943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3173" y="4667483"/>
            <a:ext cx="816935" cy="46943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3772" y="2535231"/>
            <a:ext cx="816935" cy="46943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1706" y="2004113"/>
            <a:ext cx="816935" cy="46943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1462" y="2473546"/>
            <a:ext cx="816935" cy="46943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1463" y="1957146"/>
            <a:ext cx="816935" cy="469433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9661" y="1892973"/>
            <a:ext cx="816935" cy="469433"/>
          </a:xfrm>
          <a:prstGeom prst="rect">
            <a:avLst/>
          </a:prstGeom>
        </p:spPr>
      </p:pic>
      <p:pic>
        <p:nvPicPr>
          <p:cNvPr id="21" name="Рисунок 2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7589" y="3119326"/>
            <a:ext cx="816935" cy="46943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813" y="5306326"/>
            <a:ext cx="816935" cy="469433"/>
          </a:xfrm>
          <a:prstGeom prst="rect">
            <a:avLst/>
          </a:prstGeom>
        </p:spPr>
      </p:pic>
      <p:pic>
        <p:nvPicPr>
          <p:cNvPr id="23" name="Рисунок 22">
            <a:hlinkClick r:id="rId7" action="ppaction://hlinksldjump"/>
          </p:cNvPr>
          <p:cNvPicPr>
            <a:picLocks noChangeAspect="1"/>
          </p:cNvPicPr>
          <p:nvPr/>
        </p:nvPicPr>
        <p:blipFill rotWithShape="1">
          <a:blip r:embed="rId8"/>
          <a:srcRect l="30820" r="18291" b="-3681"/>
          <a:stretch/>
        </p:blipFill>
        <p:spPr>
          <a:xfrm>
            <a:off x="1774997" y="1423540"/>
            <a:ext cx="493285" cy="439695"/>
          </a:xfrm>
          <a:prstGeom prst="rect">
            <a:avLst/>
          </a:prstGeom>
        </p:spPr>
      </p:pic>
      <p:pic>
        <p:nvPicPr>
          <p:cNvPr id="24" name="Рисунок 2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4463" y="1972387"/>
            <a:ext cx="493819" cy="438950"/>
          </a:xfrm>
          <a:prstGeom prst="rect">
            <a:avLst/>
          </a:prstGeom>
        </p:spPr>
      </p:pic>
      <p:pic>
        <p:nvPicPr>
          <p:cNvPr id="25" name="Рисунок 2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92024" y="2516906"/>
            <a:ext cx="493819" cy="438950"/>
          </a:xfrm>
          <a:prstGeom prst="rect">
            <a:avLst/>
          </a:prstGeom>
        </p:spPr>
      </p:pic>
      <p:pic>
        <p:nvPicPr>
          <p:cNvPr id="26" name="Рисунок 2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36678" y="3035771"/>
            <a:ext cx="493819" cy="438950"/>
          </a:xfrm>
          <a:prstGeom prst="rect">
            <a:avLst/>
          </a:prstGeom>
        </p:spPr>
      </p:pic>
      <p:pic>
        <p:nvPicPr>
          <p:cNvPr id="27" name="Рисунок 2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4462" y="3618708"/>
            <a:ext cx="493819" cy="438950"/>
          </a:xfrm>
          <a:prstGeom prst="rect">
            <a:avLst/>
          </a:prstGeom>
        </p:spPr>
      </p:pic>
      <p:pic>
        <p:nvPicPr>
          <p:cNvPr id="28" name="Рисунок 2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36678" y="4148618"/>
            <a:ext cx="493819" cy="43895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36677" y="5287592"/>
            <a:ext cx="493819" cy="43895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66031" y="5817330"/>
            <a:ext cx="493819" cy="43895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6228" y="5300880"/>
            <a:ext cx="493819" cy="438950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4461" y="5842214"/>
            <a:ext cx="493819" cy="438950"/>
          </a:xfrm>
          <a:prstGeom prst="rect">
            <a:avLst/>
          </a:prstGeom>
        </p:spPr>
      </p:pic>
      <p:pic>
        <p:nvPicPr>
          <p:cNvPr id="33" name="Рисунок 3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2565" y="807822"/>
            <a:ext cx="493819" cy="438950"/>
          </a:xfrm>
          <a:prstGeom prst="rect">
            <a:avLst/>
          </a:prstGeom>
        </p:spPr>
      </p:pic>
      <p:pic>
        <p:nvPicPr>
          <p:cNvPr id="34" name="Рисунок 3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6228" y="1488236"/>
            <a:ext cx="493819" cy="438950"/>
          </a:xfrm>
          <a:prstGeom prst="rect">
            <a:avLst/>
          </a:prstGeom>
        </p:spPr>
      </p:pic>
      <p:pic>
        <p:nvPicPr>
          <p:cNvPr id="35" name="Рисунок 3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39080" y="2004113"/>
            <a:ext cx="493819" cy="438950"/>
          </a:xfrm>
          <a:prstGeom prst="rect">
            <a:avLst/>
          </a:prstGeom>
        </p:spPr>
      </p:pic>
      <p:pic>
        <p:nvPicPr>
          <p:cNvPr id="36" name="Рисунок 3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58810" y="3652190"/>
            <a:ext cx="493819" cy="438950"/>
          </a:xfrm>
          <a:prstGeom prst="rect">
            <a:avLst/>
          </a:prstGeom>
        </p:spPr>
      </p:pic>
      <p:pic>
        <p:nvPicPr>
          <p:cNvPr id="37" name="Рисунок 3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54679" y="3075848"/>
            <a:ext cx="493819" cy="438950"/>
          </a:xfrm>
          <a:prstGeom prst="rect">
            <a:avLst/>
          </a:prstGeom>
        </p:spPr>
      </p:pic>
      <p:pic>
        <p:nvPicPr>
          <p:cNvPr id="38" name="Рисунок 3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6228" y="2470612"/>
            <a:ext cx="493819" cy="531538"/>
          </a:xfrm>
          <a:prstGeom prst="rect">
            <a:avLst/>
          </a:prstGeom>
        </p:spPr>
      </p:pic>
      <p:pic>
        <p:nvPicPr>
          <p:cNvPr id="39" name="Рисунок 3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6227" y="4199249"/>
            <a:ext cx="493819" cy="438950"/>
          </a:xfrm>
          <a:prstGeom prst="rect">
            <a:avLst/>
          </a:prstGeom>
        </p:spPr>
      </p:pic>
      <p:pic>
        <p:nvPicPr>
          <p:cNvPr id="40" name="Рисунок 3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87956" y="3700960"/>
            <a:ext cx="493819" cy="438950"/>
          </a:xfrm>
          <a:prstGeom prst="rect">
            <a:avLst/>
          </a:prstGeom>
        </p:spPr>
      </p:pic>
      <p:pic>
        <p:nvPicPr>
          <p:cNvPr id="41" name="Рисунок 40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13568" y="905691"/>
            <a:ext cx="493819" cy="438950"/>
          </a:xfrm>
          <a:prstGeom prst="rect">
            <a:avLst/>
          </a:prstGeom>
        </p:spPr>
      </p:pic>
      <p:pic>
        <p:nvPicPr>
          <p:cNvPr id="42" name="Рисунок 4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17648" y="823063"/>
            <a:ext cx="493819" cy="438950"/>
          </a:xfrm>
          <a:prstGeom prst="rect">
            <a:avLst/>
          </a:prstGeom>
        </p:spPr>
      </p:pic>
      <p:pic>
        <p:nvPicPr>
          <p:cNvPr id="43" name="Рисунок 4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27881" y="1454023"/>
            <a:ext cx="493819" cy="438950"/>
          </a:xfrm>
          <a:prstGeom prst="rect">
            <a:avLst/>
          </a:prstGeom>
        </p:spPr>
      </p:pic>
      <p:pic>
        <p:nvPicPr>
          <p:cNvPr id="44" name="Рисунок 4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17648" y="1957146"/>
            <a:ext cx="493819" cy="438950"/>
          </a:xfrm>
          <a:prstGeom prst="rect">
            <a:avLst/>
          </a:prstGeom>
        </p:spPr>
      </p:pic>
      <p:pic>
        <p:nvPicPr>
          <p:cNvPr id="45" name="Рисунок 4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25722" y="2530156"/>
            <a:ext cx="493819" cy="438950"/>
          </a:xfrm>
          <a:prstGeom prst="rect">
            <a:avLst/>
          </a:prstGeom>
        </p:spPr>
      </p:pic>
      <p:pic>
        <p:nvPicPr>
          <p:cNvPr id="46" name="Рисунок 4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17647" y="3091229"/>
            <a:ext cx="493819" cy="438950"/>
          </a:xfrm>
          <a:prstGeom prst="rect">
            <a:avLst/>
          </a:prstGeom>
        </p:spPr>
      </p:pic>
      <p:pic>
        <p:nvPicPr>
          <p:cNvPr id="47" name="Рисунок 4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50063" y="3680206"/>
            <a:ext cx="493819" cy="438950"/>
          </a:xfrm>
          <a:prstGeom prst="rect">
            <a:avLst/>
          </a:prstGeom>
        </p:spPr>
      </p:pic>
      <p:pic>
        <p:nvPicPr>
          <p:cNvPr id="48" name="Рисунок 4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36237" y="3096473"/>
            <a:ext cx="493819" cy="438950"/>
          </a:xfrm>
          <a:prstGeom prst="rect">
            <a:avLst/>
          </a:prstGeom>
        </p:spPr>
      </p:pic>
      <p:pic>
        <p:nvPicPr>
          <p:cNvPr id="49" name="Рисунок 4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26750" y="3652190"/>
            <a:ext cx="493819" cy="438950"/>
          </a:xfrm>
          <a:prstGeom prst="rect">
            <a:avLst/>
          </a:prstGeom>
        </p:spPr>
      </p:pic>
      <p:pic>
        <p:nvPicPr>
          <p:cNvPr id="50" name="Рисунок 4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50063" y="4183453"/>
            <a:ext cx="493819" cy="438950"/>
          </a:xfrm>
          <a:prstGeom prst="rect">
            <a:avLst/>
          </a:prstGeom>
        </p:spPr>
      </p:pic>
      <p:pic>
        <p:nvPicPr>
          <p:cNvPr id="51" name="Рисунок 50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0426" y="4280166"/>
            <a:ext cx="493819" cy="438950"/>
          </a:xfrm>
          <a:prstGeom prst="rect">
            <a:avLst/>
          </a:prstGeom>
        </p:spPr>
      </p:pic>
      <p:pic>
        <p:nvPicPr>
          <p:cNvPr id="52" name="Рисунок 5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93228" y="1380589"/>
            <a:ext cx="493819" cy="438950"/>
          </a:xfrm>
          <a:prstGeom prst="rect">
            <a:avLst/>
          </a:prstGeom>
        </p:spPr>
      </p:pic>
      <p:pic>
        <p:nvPicPr>
          <p:cNvPr id="53" name="Рисунок 5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3057" y="1471441"/>
            <a:ext cx="493819" cy="438950"/>
          </a:xfrm>
          <a:prstGeom prst="rect">
            <a:avLst/>
          </a:prstGeom>
        </p:spPr>
      </p:pic>
      <p:pic>
        <p:nvPicPr>
          <p:cNvPr id="54" name="Рисунок 5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12139" y="1940874"/>
            <a:ext cx="493819" cy="438950"/>
          </a:xfrm>
          <a:prstGeom prst="rect">
            <a:avLst/>
          </a:prstGeom>
        </p:spPr>
      </p:pic>
      <p:pic>
        <p:nvPicPr>
          <p:cNvPr id="55" name="Рисунок 5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9363" y="1371880"/>
            <a:ext cx="493819" cy="438950"/>
          </a:xfrm>
          <a:prstGeom prst="rect">
            <a:avLst/>
          </a:prstGeom>
        </p:spPr>
      </p:pic>
      <p:pic>
        <p:nvPicPr>
          <p:cNvPr id="56" name="Рисунок 5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14701" y="1904890"/>
            <a:ext cx="493819" cy="438950"/>
          </a:xfrm>
          <a:prstGeom prst="rect">
            <a:avLst/>
          </a:prstGeom>
        </p:spPr>
      </p:pic>
      <p:pic>
        <p:nvPicPr>
          <p:cNvPr id="57" name="Рисунок 5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0705" y="2504029"/>
            <a:ext cx="493819" cy="438950"/>
          </a:xfrm>
          <a:prstGeom prst="rect">
            <a:avLst/>
          </a:prstGeom>
        </p:spPr>
      </p:pic>
      <p:pic>
        <p:nvPicPr>
          <p:cNvPr id="58" name="Рисунок 5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26558" y="2504029"/>
            <a:ext cx="493819" cy="438950"/>
          </a:xfrm>
          <a:prstGeom prst="rect">
            <a:avLst/>
          </a:prstGeom>
        </p:spPr>
      </p:pic>
      <p:pic>
        <p:nvPicPr>
          <p:cNvPr id="59" name="Рисунок 5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12138" y="3149809"/>
            <a:ext cx="493819" cy="438950"/>
          </a:xfrm>
          <a:prstGeom prst="rect">
            <a:avLst/>
          </a:prstGeom>
        </p:spPr>
      </p:pic>
      <p:pic>
        <p:nvPicPr>
          <p:cNvPr id="60" name="Рисунок 5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3875" y="3680206"/>
            <a:ext cx="493819" cy="438950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33961" y="4771587"/>
            <a:ext cx="493819" cy="438950"/>
          </a:xfrm>
          <a:prstGeom prst="rect">
            <a:avLst/>
          </a:prstGeom>
        </p:spPr>
      </p:pic>
      <p:pic>
        <p:nvPicPr>
          <p:cNvPr id="62" name="Рисунок 6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96624" y="4280167"/>
            <a:ext cx="493819" cy="438950"/>
          </a:xfrm>
          <a:prstGeom prst="rect">
            <a:avLst/>
          </a:prstGeom>
        </p:spPr>
      </p:pic>
      <p:pic>
        <p:nvPicPr>
          <p:cNvPr id="63" name="Рисунок 6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3631" y="4261603"/>
            <a:ext cx="493819" cy="438950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26031" y="5300880"/>
            <a:ext cx="493819" cy="438950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29257" y="4795024"/>
            <a:ext cx="493819" cy="438950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38228" y="5348000"/>
            <a:ext cx="493819" cy="438950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36237" y="5325923"/>
            <a:ext cx="493819" cy="438950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93019" y="4736640"/>
            <a:ext cx="493819" cy="517939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93019" y="5817330"/>
            <a:ext cx="493819" cy="438950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3178" y="4768739"/>
            <a:ext cx="493819" cy="438950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32354" y="5321567"/>
            <a:ext cx="493819" cy="438950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8207" y="5882018"/>
            <a:ext cx="493819" cy="438950"/>
          </a:xfrm>
          <a:prstGeom prst="rect">
            <a:avLst/>
          </a:prstGeom>
        </p:spPr>
      </p:pic>
      <p:pic>
        <p:nvPicPr>
          <p:cNvPr id="73" name="Рисунок 7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9146" y="3644917"/>
            <a:ext cx="493819" cy="438950"/>
          </a:xfrm>
          <a:prstGeom prst="rect">
            <a:avLst/>
          </a:prstGeom>
        </p:spPr>
      </p:pic>
      <p:pic>
        <p:nvPicPr>
          <p:cNvPr id="74" name="Рисунок 7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9984" y="4199250"/>
            <a:ext cx="493819" cy="438950"/>
          </a:xfrm>
          <a:prstGeom prst="rect">
            <a:avLst/>
          </a:prstGeom>
        </p:spPr>
      </p:pic>
      <p:pic>
        <p:nvPicPr>
          <p:cNvPr id="75" name="Рисунок 7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99007" y="4755816"/>
            <a:ext cx="493819" cy="438950"/>
          </a:xfrm>
          <a:prstGeom prst="rect">
            <a:avLst/>
          </a:prstGeom>
        </p:spPr>
      </p:pic>
      <p:pic>
        <p:nvPicPr>
          <p:cNvPr id="76" name="Рисунок 7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28471" y="5378380"/>
            <a:ext cx="493819" cy="438950"/>
          </a:xfrm>
          <a:prstGeom prst="rect">
            <a:avLst/>
          </a:prstGeom>
        </p:spPr>
      </p:pic>
      <p:pic>
        <p:nvPicPr>
          <p:cNvPr id="77" name="Рисунок 7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99140" y="5822214"/>
            <a:ext cx="493819" cy="438950"/>
          </a:xfrm>
          <a:prstGeom prst="rect">
            <a:avLst/>
          </a:prstGeom>
        </p:spPr>
      </p:pic>
      <p:pic>
        <p:nvPicPr>
          <p:cNvPr id="78" name="Рисунок 7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3929" y="834840"/>
            <a:ext cx="493819" cy="438950"/>
          </a:xfrm>
          <a:prstGeom prst="rect">
            <a:avLst/>
          </a:prstGeom>
        </p:spPr>
      </p:pic>
      <p:pic>
        <p:nvPicPr>
          <p:cNvPr id="79" name="Рисунок 7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13263" y="1418090"/>
            <a:ext cx="493819" cy="438950"/>
          </a:xfrm>
          <a:prstGeom prst="rect">
            <a:avLst/>
          </a:prstGeom>
        </p:spPr>
      </p:pic>
      <p:pic>
        <p:nvPicPr>
          <p:cNvPr id="80" name="Рисунок 7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86043" y="819005"/>
            <a:ext cx="493819" cy="438950"/>
          </a:xfrm>
          <a:prstGeom prst="rect">
            <a:avLst/>
          </a:prstGeom>
        </p:spPr>
      </p:pic>
      <p:pic>
        <p:nvPicPr>
          <p:cNvPr id="81" name="Рисунок 80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29986" y="844214"/>
            <a:ext cx="493819" cy="438950"/>
          </a:xfrm>
          <a:prstGeom prst="rect">
            <a:avLst/>
          </a:prstGeom>
        </p:spPr>
      </p:pic>
      <p:pic>
        <p:nvPicPr>
          <p:cNvPr id="82" name="Рисунок 8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93693" y="1937552"/>
            <a:ext cx="493819" cy="438950"/>
          </a:xfrm>
          <a:prstGeom prst="rect">
            <a:avLst/>
          </a:prstGeom>
        </p:spPr>
      </p:pic>
      <p:pic>
        <p:nvPicPr>
          <p:cNvPr id="83" name="Рисунок 8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22511" y="1380589"/>
            <a:ext cx="493819" cy="438950"/>
          </a:xfrm>
          <a:prstGeom prst="rect">
            <a:avLst/>
          </a:prstGeom>
        </p:spPr>
      </p:pic>
      <p:pic>
        <p:nvPicPr>
          <p:cNvPr id="84" name="Рисунок 8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24965" y="1383282"/>
            <a:ext cx="493819" cy="438950"/>
          </a:xfrm>
          <a:prstGeom prst="rect">
            <a:avLst/>
          </a:prstGeom>
        </p:spPr>
      </p:pic>
      <p:pic>
        <p:nvPicPr>
          <p:cNvPr id="85" name="Рисунок 8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93692" y="2463339"/>
            <a:ext cx="493819" cy="438950"/>
          </a:xfrm>
          <a:prstGeom prst="rect">
            <a:avLst/>
          </a:prstGeom>
        </p:spPr>
      </p:pic>
      <p:pic>
        <p:nvPicPr>
          <p:cNvPr id="86" name="Рисунок 8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56434" y="2470612"/>
            <a:ext cx="493819" cy="438950"/>
          </a:xfrm>
          <a:prstGeom prst="rect">
            <a:avLst/>
          </a:prstGeom>
        </p:spPr>
      </p:pic>
      <p:pic>
        <p:nvPicPr>
          <p:cNvPr id="87" name="Рисунок 8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72034" y="3075895"/>
            <a:ext cx="493819" cy="438950"/>
          </a:xfrm>
          <a:prstGeom prst="rect">
            <a:avLst/>
          </a:prstGeom>
        </p:spPr>
      </p:pic>
      <p:pic>
        <p:nvPicPr>
          <p:cNvPr id="88" name="Рисунок 8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78002" y="3034115"/>
            <a:ext cx="493819" cy="438950"/>
          </a:xfrm>
          <a:prstGeom prst="rect">
            <a:avLst/>
          </a:prstGeom>
        </p:spPr>
      </p:pic>
      <p:pic>
        <p:nvPicPr>
          <p:cNvPr id="89" name="Рисунок 8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21450" y="3630203"/>
            <a:ext cx="493819" cy="438950"/>
          </a:xfrm>
          <a:prstGeom prst="rect">
            <a:avLst/>
          </a:prstGeom>
        </p:spPr>
      </p:pic>
      <p:pic>
        <p:nvPicPr>
          <p:cNvPr id="90" name="Рисунок 8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91747" y="3588548"/>
            <a:ext cx="493819" cy="438950"/>
          </a:xfrm>
          <a:prstGeom prst="rect">
            <a:avLst/>
          </a:prstGeom>
        </p:spPr>
      </p:pic>
      <p:pic>
        <p:nvPicPr>
          <p:cNvPr id="91" name="Рисунок 90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40668" y="3628920"/>
            <a:ext cx="493819" cy="438950"/>
          </a:xfrm>
          <a:prstGeom prst="rect">
            <a:avLst/>
          </a:prstGeom>
        </p:spPr>
      </p:pic>
      <p:pic>
        <p:nvPicPr>
          <p:cNvPr id="92" name="Рисунок 9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81880" y="4178009"/>
            <a:ext cx="493819" cy="438950"/>
          </a:xfrm>
          <a:prstGeom prst="rect">
            <a:avLst/>
          </a:prstGeom>
        </p:spPr>
      </p:pic>
      <p:pic>
        <p:nvPicPr>
          <p:cNvPr id="93" name="Рисунок 92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75781" y="4181968"/>
            <a:ext cx="493819" cy="438950"/>
          </a:xfrm>
          <a:prstGeom prst="rect">
            <a:avLst/>
          </a:prstGeom>
        </p:spPr>
      </p:pic>
      <p:pic>
        <p:nvPicPr>
          <p:cNvPr id="94" name="Рисунок 9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93808" y="4823406"/>
            <a:ext cx="493819" cy="438950"/>
          </a:xfrm>
          <a:prstGeom prst="rect">
            <a:avLst/>
          </a:prstGeom>
        </p:spPr>
      </p:pic>
      <p:pic>
        <p:nvPicPr>
          <p:cNvPr id="95" name="Рисунок 9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81343" y="4800194"/>
            <a:ext cx="493819" cy="438950"/>
          </a:xfrm>
          <a:prstGeom prst="rect">
            <a:avLst/>
          </a:prstGeom>
        </p:spPr>
      </p:pic>
      <p:pic>
        <p:nvPicPr>
          <p:cNvPr id="96" name="Рисунок 9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61649" y="5895197"/>
            <a:ext cx="493819" cy="438950"/>
          </a:xfrm>
          <a:prstGeom prst="rect">
            <a:avLst/>
          </a:prstGeom>
        </p:spPr>
      </p:pic>
      <p:pic>
        <p:nvPicPr>
          <p:cNvPr id="97" name="Рисунок 9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56433" y="4755816"/>
            <a:ext cx="493819" cy="438950"/>
          </a:xfrm>
          <a:prstGeom prst="rect">
            <a:avLst/>
          </a:prstGeom>
        </p:spPr>
      </p:pic>
      <p:pic>
        <p:nvPicPr>
          <p:cNvPr id="98" name="Рисунок 9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30856" y="4181968"/>
            <a:ext cx="493819" cy="438950"/>
          </a:xfrm>
          <a:prstGeom prst="rect">
            <a:avLst/>
          </a:prstGeom>
        </p:spPr>
      </p:pic>
      <p:pic>
        <p:nvPicPr>
          <p:cNvPr id="99" name="Рисунок 9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42403" y="5348000"/>
            <a:ext cx="493819" cy="438950"/>
          </a:xfrm>
          <a:prstGeom prst="rect">
            <a:avLst/>
          </a:prstGeom>
        </p:spPr>
      </p:pic>
      <p:pic>
        <p:nvPicPr>
          <p:cNvPr id="100" name="Рисунок 9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12729" y="5255083"/>
            <a:ext cx="493819" cy="438950"/>
          </a:xfrm>
          <a:prstGeom prst="rect">
            <a:avLst/>
          </a:prstGeom>
        </p:spPr>
      </p:pic>
      <p:pic>
        <p:nvPicPr>
          <p:cNvPr id="101" name="Рисунок 10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397345" y="5953853"/>
            <a:ext cx="493819" cy="438950"/>
          </a:xfrm>
          <a:prstGeom prst="rect">
            <a:avLst/>
          </a:prstGeom>
        </p:spPr>
      </p:pic>
      <p:pic>
        <p:nvPicPr>
          <p:cNvPr id="102" name="Рисунок 10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33041" y="5872697"/>
            <a:ext cx="493819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17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155371" y="1554480"/>
            <a:ext cx="79814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600" dirty="0" smtClean="0">
                <a:solidFill>
                  <a:srgbClr val="FFC000"/>
                </a:solidFill>
              </a:rPr>
              <a:t>Мимо!</a:t>
            </a:r>
            <a:endParaRPr lang="ru-RU" sz="9600" dirty="0">
              <a:solidFill>
                <a:srgbClr val="FFC000"/>
              </a:solidFill>
            </a:endParaRP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287383" y="5891349"/>
            <a:ext cx="744583" cy="44413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580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290286" y="362857"/>
            <a:ext cx="1001485" cy="8708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C000"/>
                </a:solidFill>
              </a:rPr>
              <a:t>А 1</a:t>
            </a:r>
            <a:endParaRPr lang="ru-RU" sz="2000" b="1" dirty="0">
              <a:solidFill>
                <a:srgbClr val="FFC000"/>
              </a:solidFill>
            </a:endParaRPr>
          </a:p>
        </p:txBody>
      </p:sp>
      <p:sp>
        <p:nvSpPr>
          <p:cNvPr id="7" name="Стрелка влево 6">
            <a:hlinkClick r:id="rId2" action="ppaction://hlinksldjump"/>
          </p:cNvPr>
          <p:cNvSpPr/>
          <p:nvPr/>
        </p:nvSpPr>
        <p:spPr>
          <a:xfrm>
            <a:off x="290285" y="6066971"/>
            <a:ext cx="793931" cy="53702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905794" y="5003074"/>
            <a:ext cx="3108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4000" dirty="0">
              <a:solidFill>
                <a:srgbClr val="FFC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880" t="26563" r="1573" b="11541"/>
          <a:stretch/>
        </p:blipFill>
        <p:spPr>
          <a:xfrm>
            <a:off x="2039188" y="1911531"/>
            <a:ext cx="8212183" cy="41801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r="77401"/>
          <a:stretch/>
        </p:blipFill>
        <p:spPr>
          <a:xfrm>
            <a:off x="1925976" y="290802"/>
            <a:ext cx="1870961" cy="1469263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412273" y="3387634"/>
            <a:ext cx="1297577" cy="12279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905794" y="3387634"/>
            <a:ext cx="1301932" cy="1097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333897" y="2029097"/>
            <a:ext cx="1463040" cy="12070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40927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08000" y="406400"/>
            <a:ext cx="899886" cy="7692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C000"/>
                </a:solidFill>
              </a:rPr>
              <a:t>Б8</a:t>
            </a:r>
            <a:endParaRPr lang="ru-RU" sz="2000" b="1" dirty="0">
              <a:solidFill>
                <a:srgbClr val="FFC000"/>
              </a:solidFill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275771" y="6168571"/>
            <a:ext cx="725715" cy="42091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367" t="27302" r="1164" b="11239"/>
          <a:stretch/>
        </p:blipFill>
        <p:spPr>
          <a:xfrm>
            <a:off x="1907177" y="1872343"/>
            <a:ext cx="8290559" cy="42149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l="21947" t="6857" r="58907" b="71936"/>
          <a:stretch/>
        </p:blipFill>
        <p:spPr>
          <a:xfrm>
            <a:off x="2072639" y="191589"/>
            <a:ext cx="1628504" cy="145433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897189" y="3335383"/>
            <a:ext cx="1341120" cy="1193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779520" y="4624251"/>
            <a:ext cx="1419497" cy="1288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438606" y="1959429"/>
            <a:ext cx="1375954" cy="11843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2736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22960" y="391885"/>
            <a:ext cx="757645" cy="6792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C000"/>
                </a:solidFill>
              </a:rPr>
              <a:t>А 8</a:t>
            </a:r>
            <a:endParaRPr lang="ru-RU" sz="2000" b="1" dirty="0">
              <a:solidFill>
                <a:srgbClr val="FFC000"/>
              </a:solidFill>
            </a:endParaRPr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470263" y="5969726"/>
            <a:ext cx="574766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40441" t="5714" r="40106" b="72191"/>
          <a:stretch/>
        </p:blipFill>
        <p:spPr>
          <a:xfrm>
            <a:off x="2072641" y="457385"/>
            <a:ext cx="1654627" cy="1515291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000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sz="4000" dirty="0" smtClean="0">
              <a:solidFill>
                <a:srgbClr val="FFC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5965" y="2119727"/>
            <a:ext cx="8212024" cy="418221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5294811" y="3648891"/>
            <a:ext cx="1454332" cy="11059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438606" y="2255520"/>
            <a:ext cx="1367245" cy="11669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294811" y="4998720"/>
            <a:ext cx="1454332" cy="11146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3623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rgbClr val="FFC000"/>
                </a:solidFill>
              </a:rPr>
              <a:t>Найди </a:t>
            </a:r>
            <a:r>
              <a:rPr lang="ru-RU" b="1" dirty="0" smtClean="0">
                <a:solidFill>
                  <a:srgbClr val="FFC000"/>
                </a:solidFill>
              </a:rPr>
              <a:t>3 </a:t>
            </a:r>
            <a:r>
              <a:rPr lang="ru-RU" b="1" dirty="0">
                <a:solidFill>
                  <a:srgbClr val="FFC000"/>
                </a:solidFill>
              </a:rPr>
              <a:t>ошибки допущенные при нанесении размеров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0662" t="25009" r="-708" b="1182"/>
          <a:stretch/>
        </p:blipFill>
        <p:spPr>
          <a:xfrm>
            <a:off x="3526972" y="1690688"/>
            <a:ext cx="5548434" cy="51084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34632" t="5179" r="10847" b="8023"/>
          <a:stretch/>
        </p:blipFill>
        <p:spPr>
          <a:xfrm>
            <a:off x="3208381" y="1629813"/>
            <a:ext cx="5775238" cy="5169360"/>
          </a:xfrm>
          <a:prstGeom prst="rect">
            <a:avLst/>
          </a:prstGeom>
        </p:spPr>
      </p:pic>
      <p:sp>
        <p:nvSpPr>
          <p:cNvPr id="9" name="Стрелка влево 8">
            <a:hlinkClick r:id="rId4" action="ppaction://hlinksldjump"/>
          </p:cNvPr>
          <p:cNvSpPr/>
          <p:nvPr/>
        </p:nvSpPr>
        <p:spPr>
          <a:xfrm>
            <a:off x="261256" y="6230983"/>
            <a:ext cx="576943" cy="39188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261257" y="143692"/>
            <a:ext cx="809897" cy="6490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В10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106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60064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/>
            </a:r>
            <a:br>
              <a:rPr lang="ru-RU" b="1" dirty="0" smtClean="0">
                <a:solidFill>
                  <a:srgbClr val="FFC000"/>
                </a:solidFill>
              </a:rPr>
            </a:br>
            <a:r>
              <a:rPr lang="ru-RU" b="1" dirty="0" smtClean="0">
                <a:solidFill>
                  <a:srgbClr val="FFC000"/>
                </a:solidFill>
              </a:rPr>
              <a:t>Как называется изображение выполненное </a:t>
            </a:r>
            <a:r>
              <a:rPr lang="ru-RU" b="1" dirty="0">
                <a:solidFill>
                  <a:srgbClr val="FFC000"/>
                </a:solidFill>
              </a:rPr>
              <a:t>от руки с указанием </a:t>
            </a:r>
            <a:r>
              <a:rPr lang="ru-RU" b="1" dirty="0" smtClean="0">
                <a:solidFill>
                  <a:srgbClr val="FFC000"/>
                </a:solidFill>
              </a:rPr>
              <a:t>размеров?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40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endParaRPr lang="ru-RU" sz="4000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ru-RU" sz="4000" dirty="0" smtClean="0">
                <a:solidFill>
                  <a:srgbClr val="FFC000"/>
                </a:solidFill>
              </a:rPr>
              <a:t>Эскиз </a:t>
            </a:r>
            <a:endParaRPr lang="ru-RU" sz="4000" dirty="0">
              <a:solidFill>
                <a:srgbClr val="FFC000"/>
              </a:solidFill>
            </a:endParaRPr>
          </a:p>
        </p:txBody>
      </p:sp>
      <p:sp>
        <p:nvSpPr>
          <p:cNvPr id="4" name="Стрелка влево 3">
            <a:hlinkClick r:id="rId2" action="ppaction://hlinksldjump"/>
          </p:cNvPr>
          <p:cNvSpPr/>
          <p:nvPr/>
        </p:nvSpPr>
        <p:spPr>
          <a:xfrm>
            <a:off x="404949" y="5930537"/>
            <a:ext cx="875211" cy="5225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Овал 4"/>
          <p:cNvSpPr/>
          <p:nvPr/>
        </p:nvSpPr>
        <p:spPr>
          <a:xfrm>
            <a:off x="182879" y="169816"/>
            <a:ext cx="809897" cy="6792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Ж 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055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235131" y="261256"/>
            <a:ext cx="849086" cy="70539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Г10</a:t>
            </a:r>
            <a:endParaRPr lang="ru-RU" dirty="0"/>
          </a:p>
        </p:txBody>
      </p:sp>
      <p:sp>
        <p:nvSpPr>
          <p:cNvPr id="7" name="Стрелка влево 6">
            <a:hlinkClick r:id="rId2" action="ppaction://hlinksldjump"/>
          </p:cNvPr>
          <p:cNvSpPr/>
          <p:nvPr/>
        </p:nvSpPr>
        <p:spPr>
          <a:xfrm>
            <a:off x="391886" y="6087291"/>
            <a:ext cx="783771" cy="5486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6113" y="1773320"/>
            <a:ext cx="8212024" cy="418221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/>
          <a:srcRect l="31368" r="32830"/>
          <a:stretch/>
        </p:blipFill>
        <p:spPr>
          <a:xfrm>
            <a:off x="2133601" y="141012"/>
            <a:ext cx="1706880" cy="151193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508274" y="4606834"/>
            <a:ext cx="1410789" cy="11930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577943" y="3239589"/>
            <a:ext cx="1193074" cy="12017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64480" y="1863634"/>
            <a:ext cx="1463040" cy="12540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1727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22514" y="365760"/>
            <a:ext cx="653143" cy="5617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 3</a:t>
            </a:r>
          </a:p>
          <a:p>
            <a:pPr algn="ctr"/>
            <a:endParaRPr lang="ru-RU" dirty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274320" y="6178731"/>
            <a:ext cx="574765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2239" y="1883302"/>
            <a:ext cx="8212024" cy="41822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48134"/>
          <a:stretch/>
        </p:blipFill>
        <p:spPr>
          <a:xfrm>
            <a:off x="2211978" y="171493"/>
            <a:ext cx="1694828" cy="151193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005943" y="2081349"/>
            <a:ext cx="1079863" cy="114082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360023" y="4720046"/>
            <a:ext cx="1402080" cy="12279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966857" y="4693920"/>
            <a:ext cx="1419497" cy="11669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234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600891" y="431074"/>
            <a:ext cx="653143" cy="6139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 9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248194" y="6048103"/>
            <a:ext cx="705395" cy="4963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254034" y="365125"/>
            <a:ext cx="9945189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>Что обозначает масштаб М 2:1?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C000"/>
                </a:solidFill>
              </a:rPr>
              <a:t>Изображение уменьшено в 2 раза</a:t>
            </a:r>
            <a:endParaRPr lang="ru-RU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25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48640" y="509451"/>
            <a:ext cx="640080" cy="5355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Д1</a:t>
            </a:r>
            <a:endParaRPr lang="ru-RU" dirty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287383" y="6048103"/>
            <a:ext cx="783771" cy="4702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665" t="27771" r="3167" b="11537"/>
          <a:stretch/>
        </p:blipFill>
        <p:spPr>
          <a:xfrm>
            <a:off x="1850578" y="1958848"/>
            <a:ext cx="8508259" cy="43902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r="77926" b="74108"/>
          <a:stretch/>
        </p:blipFill>
        <p:spPr>
          <a:xfrm>
            <a:off x="2203269" y="391886"/>
            <a:ext cx="1995118" cy="161761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477691" y="4911634"/>
            <a:ext cx="1262743" cy="11364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408023" y="3570514"/>
            <a:ext cx="1393371" cy="11669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966857" y="2229393"/>
            <a:ext cx="1306286" cy="106244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395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48640" y="339634"/>
            <a:ext cx="705394" cy="6270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Е1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483326" y="6191794"/>
            <a:ext cx="561703" cy="4310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696" y="2063932"/>
            <a:ext cx="8693315" cy="44849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21736" r="58864"/>
          <a:stretch/>
        </p:blipFill>
        <p:spPr>
          <a:xfrm>
            <a:off x="2010033" y="264711"/>
            <a:ext cx="1839155" cy="168255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159726" y="2177144"/>
            <a:ext cx="1436914" cy="119307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865326" y="2229394"/>
            <a:ext cx="1341120" cy="122790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123611" y="5077097"/>
            <a:ext cx="1541418" cy="12975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1779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600891" y="431074"/>
            <a:ext cx="731520" cy="56170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Ж1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470263" y="6126480"/>
            <a:ext cx="653143" cy="47026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616" y="2089883"/>
            <a:ext cx="8735854" cy="45068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39805" r="40137"/>
          <a:stretch/>
        </p:blipFill>
        <p:spPr>
          <a:xfrm>
            <a:off x="1992616" y="78634"/>
            <a:ext cx="2055223" cy="182828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281646" y="3648891"/>
            <a:ext cx="1471748" cy="124532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8961120" y="5172891"/>
            <a:ext cx="1323703" cy="11887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573486" y="3648891"/>
            <a:ext cx="1532708" cy="1341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212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692331" y="404949"/>
            <a:ext cx="692332" cy="6139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Д3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00446" y="6048103"/>
            <a:ext cx="600891" cy="57476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1028" y="1976847"/>
            <a:ext cx="8684876" cy="44805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32286" r="33981"/>
          <a:stretch/>
        </p:blipFill>
        <p:spPr>
          <a:xfrm>
            <a:off x="1801028" y="137630"/>
            <a:ext cx="1959429" cy="176254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760457" y="4998720"/>
            <a:ext cx="1482103" cy="13367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097486" y="3553097"/>
            <a:ext cx="1210491" cy="1288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760457" y="2072640"/>
            <a:ext cx="1482103" cy="12888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9749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574766" y="300446"/>
            <a:ext cx="705394" cy="5225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Д4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235131" y="6165669"/>
            <a:ext cx="770709" cy="43107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616" y="2002971"/>
            <a:ext cx="8718977" cy="44981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64087" r="1"/>
          <a:stretch/>
        </p:blipFill>
        <p:spPr>
          <a:xfrm>
            <a:off x="1992616" y="111427"/>
            <a:ext cx="2177142" cy="181328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255520" y="4972594"/>
            <a:ext cx="1550126" cy="1341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944983" y="3648891"/>
            <a:ext cx="1419497" cy="11843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599611" y="2133599"/>
            <a:ext cx="1393372" cy="129757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8472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18011" y="313509"/>
            <a:ext cx="849086" cy="6400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К3</a:t>
            </a:r>
            <a:endParaRPr lang="ru-RU" dirty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300446" y="6178731"/>
            <a:ext cx="744583" cy="4441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4147" y="290807"/>
            <a:ext cx="10086703" cy="132556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C000"/>
                </a:solidFill>
              </a:rPr>
              <a:t>Какой тип линии используется для обозначения невидимого контура на чертеже?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endParaRPr lang="ru-RU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C000"/>
                </a:solidFill>
              </a:rPr>
              <a:t>Штриховая </a:t>
            </a:r>
            <a:endParaRPr lang="ru-RU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351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83326" y="300446"/>
            <a:ext cx="666205" cy="6270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к4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274320" y="6191794"/>
            <a:ext cx="679269" cy="49638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42001" t="9525" r="41713" b="71428"/>
          <a:stretch/>
        </p:blipFill>
        <p:spPr>
          <a:xfrm>
            <a:off x="8046720" y="2438400"/>
            <a:ext cx="3374747" cy="296030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10190" t="29333" r="74382" b="52000"/>
          <a:stretch/>
        </p:blipFill>
        <p:spPr>
          <a:xfrm>
            <a:off x="3735976" y="2516776"/>
            <a:ext cx="3032719" cy="2751909"/>
          </a:xfrm>
          <a:prstGeom prst="rect">
            <a:avLst/>
          </a:prstGeom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1375954" y="365125"/>
            <a:ext cx="9977846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/>
            </a:r>
            <a:br>
              <a:rPr lang="ru-RU" b="1" dirty="0" smtClean="0">
                <a:solidFill>
                  <a:srgbClr val="FFC000"/>
                </a:solidFill>
              </a:rPr>
            </a:br>
            <a:r>
              <a:rPr lang="ru-RU" b="1" dirty="0" smtClean="0">
                <a:solidFill>
                  <a:srgbClr val="FFC000"/>
                </a:solidFill>
              </a:rPr>
              <a:t>Назовите </a:t>
            </a:r>
            <a:r>
              <a:rPr lang="ru-RU" b="1" dirty="0">
                <a:solidFill>
                  <a:srgbClr val="FFC000"/>
                </a:solidFill>
              </a:rPr>
              <a:t>вид, изображенный на рисунке, по наглядному изображению детали</a:t>
            </a:r>
            <a:br>
              <a:rPr lang="ru-RU" b="1" dirty="0">
                <a:solidFill>
                  <a:srgbClr val="FFC000"/>
                </a:solidFill>
              </a:rPr>
            </a:b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b="1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C000"/>
                </a:solidFill>
              </a:rPr>
              <a:t>Вид сверху</a:t>
            </a:r>
            <a:endParaRPr lang="ru-RU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61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26571" y="274320"/>
            <a:ext cx="783772" cy="6139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К5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509451" y="6165669"/>
            <a:ext cx="770709" cy="49638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81947" t="16106" b="32171"/>
          <a:stretch/>
        </p:blipFill>
        <p:spPr>
          <a:xfrm>
            <a:off x="4963886" y="2048206"/>
            <a:ext cx="2689044" cy="3099470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1280160" y="388771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>В чем ошибка?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794657" y="1814331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C000"/>
                </a:solidFill>
              </a:rPr>
              <a:t>Диаметр на чертеже  </a:t>
            </a:r>
            <a:r>
              <a:rPr lang="ru-RU" b="1" dirty="0">
                <a:solidFill>
                  <a:srgbClr val="FFC000"/>
                </a:solidFill>
              </a:rPr>
              <a:t>обозначается                   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8118" y="5117919"/>
            <a:ext cx="847725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21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418011" y="365760"/>
            <a:ext cx="679269" cy="58782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В2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13509" y="6087291"/>
            <a:ext cx="783771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41120" y="365125"/>
            <a:ext cx="1001268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C000"/>
                </a:solidFill>
              </a:rPr>
              <a:t>Назовите вид, изображенный на рисунке, по наглядному изображению детали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969506" y="2694455"/>
            <a:ext cx="2682472" cy="270076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0598" y="2828578"/>
            <a:ext cx="2938527" cy="243251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971109" y="5765074"/>
            <a:ext cx="32594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C000"/>
                </a:solidFill>
              </a:rPr>
              <a:t>Вид слева</a:t>
            </a:r>
            <a:endParaRPr lang="ru-RU" sz="28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84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52697" y="300446"/>
            <a:ext cx="679269" cy="6531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В3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52697" y="6087291"/>
            <a:ext cx="679269" cy="5094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9658" t="55371" r="43943" b="5010"/>
          <a:stretch/>
        </p:blipFill>
        <p:spPr>
          <a:xfrm>
            <a:off x="3317966" y="2508068"/>
            <a:ext cx="4868090" cy="3117498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031966" y="365125"/>
            <a:ext cx="10321834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>Найди 2 ошибки допущенные при нанесении размеров</a:t>
            </a:r>
            <a:endParaRPr lang="ru-RU" b="1" dirty="0">
              <a:solidFill>
                <a:srgbClr val="FFC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062651" y="3117668"/>
            <a:ext cx="627017" cy="173300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5634446" y="4127863"/>
            <a:ext cx="269965" cy="304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623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65760" y="326571"/>
            <a:ext cx="770709" cy="627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В4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365760" y="6113417"/>
            <a:ext cx="653143" cy="5225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89167" y="757646"/>
            <a:ext cx="101629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rgbClr val="FFC000"/>
                </a:solidFill>
              </a:rPr>
              <a:t>Назовите вид, изображенный </a:t>
            </a:r>
            <a:r>
              <a:rPr lang="ru-RU" sz="4000" dirty="0">
                <a:solidFill>
                  <a:srgbClr val="FFC000"/>
                </a:solidFill>
              </a:rPr>
              <a:t>на </a:t>
            </a:r>
            <a:r>
              <a:rPr lang="ru-RU" sz="4000" dirty="0" smtClean="0">
                <a:solidFill>
                  <a:srgbClr val="FFC000"/>
                </a:solidFill>
              </a:rPr>
              <a:t>рисунке, по наглядному изображению детали</a:t>
            </a:r>
            <a:endParaRPr lang="ru-RU" sz="4000" dirty="0">
              <a:solidFill>
                <a:srgbClr val="FFC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60619" t="40952" r="1"/>
          <a:stretch/>
        </p:blipFill>
        <p:spPr>
          <a:xfrm>
            <a:off x="7809794" y="3334768"/>
            <a:ext cx="2640492" cy="2969358"/>
          </a:xfrm>
          <a:prstGeom prst="snip2Same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571" t="40511" r="70524" b="29965"/>
          <a:stretch/>
        </p:blipFill>
        <p:spPr>
          <a:xfrm>
            <a:off x="5576944" y="2282231"/>
            <a:ext cx="3017518" cy="239444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65714" y="5303520"/>
            <a:ext cx="30958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C000"/>
                </a:solidFill>
              </a:rPr>
              <a:t>Вид сверху</a:t>
            </a:r>
            <a:endParaRPr lang="ru-RU" sz="4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45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13510" y="300446"/>
            <a:ext cx="744582" cy="6662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В5</a:t>
            </a:r>
            <a:endParaRPr lang="ru-RU" dirty="0"/>
          </a:p>
        </p:txBody>
      </p:sp>
      <p:sp>
        <p:nvSpPr>
          <p:cNvPr id="3" name="Стрелка влево 2">
            <a:hlinkClick r:id="rId2" action="ppaction://hlinksldjump"/>
          </p:cNvPr>
          <p:cNvSpPr/>
          <p:nvPr/>
        </p:nvSpPr>
        <p:spPr>
          <a:xfrm>
            <a:off x="182881" y="6100354"/>
            <a:ext cx="731520" cy="57476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97576" y="300447"/>
            <a:ext cx="10319658" cy="1390242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C000"/>
                </a:solidFill>
              </a:rPr>
              <a:t>Какой тип линии используется для обозначения </a:t>
            </a:r>
            <a:r>
              <a:rPr lang="ru-RU" b="1" dirty="0" smtClean="0">
                <a:solidFill>
                  <a:srgbClr val="FFC000"/>
                </a:solidFill>
              </a:rPr>
              <a:t>симметрии на </a:t>
            </a:r>
            <a:r>
              <a:rPr lang="ru-RU" b="1" dirty="0">
                <a:solidFill>
                  <a:srgbClr val="FFC000"/>
                </a:solidFill>
              </a:rPr>
              <a:t>чертеже?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endParaRPr lang="ru-RU" b="1" dirty="0" smtClean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FFC000"/>
                </a:solidFill>
              </a:rPr>
              <a:t>Штрихпунктирная линия</a:t>
            </a:r>
            <a:endParaRPr lang="ru-RU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49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429" y="249677"/>
            <a:ext cx="8597900" cy="622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98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254</Words>
  <Application>Microsoft Office PowerPoint</Application>
  <PresentationFormat>Широкоэкранный</PresentationFormat>
  <Paragraphs>203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Найди 3 ошибки допущенные при нанесении размеров</vt:lpstr>
      <vt:lpstr> Как называется изображение выполненное от руки с указанием размеров?</vt:lpstr>
      <vt:lpstr>Презентация PowerPoint</vt:lpstr>
      <vt:lpstr>Презентация PowerPoint</vt:lpstr>
      <vt:lpstr>Что обозначает масштаб М 2:1?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Какой тип линии используется для обозначения невидимого контура на чертеже?</vt:lpstr>
      <vt:lpstr> Назовите вид, изображенный на рисунке, по наглядному изображению детали </vt:lpstr>
      <vt:lpstr>В чем ошибка?</vt:lpstr>
      <vt:lpstr>Назовите вид, изображенный на рисунке, по наглядному изображению детали</vt:lpstr>
      <vt:lpstr>Найди 2 ошибки допущенные при нанесении размеров</vt:lpstr>
      <vt:lpstr>Презентация PowerPoint</vt:lpstr>
      <vt:lpstr>Какой тип линии используется для обозначения симметрии на чертеже?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53</cp:revision>
  <dcterms:created xsi:type="dcterms:W3CDTF">2024-03-12T19:05:55Z</dcterms:created>
  <dcterms:modified xsi:type="dcterms:W3CDTF">2025-03-18T09:05:10Z</dcterms:modified>
</cp:coreProperties>
</file>