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5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76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2" d="100"/>
          <a:sy n="82" d="100"/>
        </p:scale>
        <p:origin x="691" y="62"/>
      </p:cViewPr>
      <p:guideLst>
        <p:guide orient="horz" pos="4201"/>
        <p:guide pos="76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111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937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5893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947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2921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159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979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853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075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527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257696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6784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1062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3056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2679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191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912DC-26DC-4ECA-880B-FA0B1921A376}" type="datetimeFigureOut">
              <a:rPr lang="ru-RU" smtClean="0"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EA0FA11-6A75-4997-81AE-F7AAFFF24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7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  <p:sldLayoutId id="2147483929" r:id="rId12"/>
    <p:sldLayoutId id="2147483930" r:id="rId13"/>
    <p:sldLayoutId id="2147483931" r:id="rId14"/>
    <p:sldLayoutId id="2147483932" r:id="rId15"/>
    <p:sldLayoutId id="214748393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86928" y="362309"/>
            <a:ext cx="9581072" cy="1742536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детский сад № 44 «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Сибирячок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6" y="1449238"/>
            <a:ext cx="8171771" cy="5003321"/>
          </a:xfrm>
        </p:spPr>
        <p:txBody>
          <a:bodyPr/>
          <a:lstStyle/>
          <a:p>
            <a:endParaRPr lang="ru-RU" sz="3600" dirty="0"/>
          </a:p>
          <a:p>
            <a:endParaRPr lang="ru-RU" sz="3600" dirty="0"/>
          </a:p>
          <a:p>
            <a:r>
              <a:rPr lang="ru-RU" sz="3600" b="1" dirty="0"/>
              <a:t>Ханты : быт и традиции   </a:t>
            </a:r>
            <a:endParaRPr lang="en-US" sz="3600" b="1" dirty="0"/>
          </a:p>
          <a:p>
            <a:endParaRPr lang="en-US" b="1" dirty="0"/>
          </a:p>
          <a:p>
            <a:endParaRPr lang="ru-RU" b="1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Горожанина Ольга Николаевна ,воспитатель</a:t>
            </a:r>
          </a:p>
          <a:p>
            <a:r>
              <a:rPr lang="ru-RU" dirty="0"/>
              <a:t>				</a:t>
            </a:r>
          </a:p>
        </p:txBody>
      </p:sp>
    </p:spTree>
    <p:extLst>
      <p:ext uri="{BB962C8B-B14F-4D97-AF65-F5344CB8AC3E}">
        <p14:creationId xmlns:p14="http://schemas.microsoft.com/office/powerpoint/2010/main" val="1457422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7624" y="933062"/>
            <a:ext cx="837396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последние годы процесс создания новых концепций и программ в области патриотического воспитания в дошкольном образовании заметно активизировался. Это объясняется тем, что и государственной программой «Патриотическое воспитание граждан Российской Федерации на 2020 – 2025 годы» одной из поставленных задач является «совершенствование и развитие успешно зарекомендовавших себя форм и методов работы по патриотическому воспитанию с учетом динамично меняющейся ситуации, возрастных особенностей граждан…». </a:t>
            </a:r>
          </a:p>
        </p:txBody>
      </p:sp>
    </p:spTree>
    <p:extLst>
      <p:ext uri="{BB962C8B-B14F-4D97-AF65-F5344CB8AC3E}">
        <p14:creationId xmlns:p14="http://schemas.microsoft.com/office/powerpoint/2010/main" val="4024097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8687" y="966158"/>
            <a:ext cx="923026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/>
            <a:r>
              <a:rPr lang="ru-RU" sz="28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практико-патриотический, творческий, краткосрочный (срок реализации с 28.10.2023 по 28.11.2024).</a:t>
            </a:r>
          </a:p>
          <a:p>
            <a:pPr lvl="0" defTabSz="914400"/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/>
            <a:r>
              <a:rPr lang="ru-RU" sz="28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аудитория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старшего дошкольного возраста (от 6 до 7 лет), воспитатель, родители.</a:t>
            </a:r>
          </a:p>
          <a:p>
            <a:pPr lvl="0" defTabSz="914400"/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914400"/>
            <a:r>
              <a:rPr lang="ru-RU" sz="28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Знакомство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 родным краем является одним из основных средств воспитания начал патриотических чувств у детей дошкольного возраста, а доступность краеведческого материала по форме и содержанию, является необходимым условием  понимания и возникновения интереса у детей дошкольного возраста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833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370495"/>
              </p:ext>
            </p:extLst>
          </p:nvPr>
        </p:nvGraphicFramePr>
        <p:xfrm>
          <a:off x="677862" y="457200"/>
          <a:ext cx="11242457" cy="33456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5554">
                  <a:extLst>
                    <a:ext uri="{9D8B030D-6E8A-4147-A177-3AD203B41FA5}">
                      <a16:colId xmlns:a16="http://schemas.microsoft.com/office/drawing/2014/main" val="178519891"/>
                    </a:ext>
                  </a:extLst>
                </a:gridCol>
                <a:gridCol w="8546576">
                  <a:extLst>
                    <a:ext uri="{9D8B030D-6E8A-4147-A177-3AD203B41FA5}">
                      <a16:colId xmlns:a16="http://schemas.microsoft.com/office/drawing/2014/main" val="675199559"/>
                    </a:ext>
                  </a:extLst>
                </a:gridCol>
                <a:gridCol w="2170327">
                  <a:extLst>
                    <a:ext uri="{9D8B030D-6E8A-4147-A177-3AD203B41FA5}">
                      <a16:colId xmlns:a16="http://schemas.microsoft.com/office/drawing/2014/main" val="3490799457"/>
                    </a:ext>
                  </a:extLst>
                </a:gridCol>
              </a:tblGrid>
              <a:tr h="1486378">
                <a:tc gridSpan="2">
                  <a:txBody>
                    <a:bodyPr/>
                    <a:lstStyle/>
                    <a:p>
                      <a:pPr algn="ctr"/>
                      <a:endParaRPr lang="ru-RU" sz="1400" b="1" i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600" b="1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ЭТАПЫ РЕАЛИЗАЦИИ ПРОЕКТА</a:t>
                      </a:r>
                    </a:p>
                    <a:p>
                      <a:pPr algn="ctr"/>
                      <a:r>
                        <a:rPr lang="ru-RU" sz="2600" b="1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этап:</a:t>
                      </a:r>
                      <a:r>
                        <a:rPr lang="ru-RU" sz="2600" b="1" i="0" kern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организационный</a:t>
                      </a:r>
                      <a:endParaRPr lang="ru-RU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Период проведения</a:t>
                      </a:r>
                      <a:endParaRPr lang="ru-RU" sz="2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8974196"/>
                  </a:ext>
                </a:extLst>
              </a:tr>
              <a:tr h="288452">
                <a:tc>
                  <a:txBody>
                    <a:bodyPr/>
                    <a:lstStyle/>
                    <a:p>
                      <a:pPr algn="ctr"/>
                      <a:r>
                        <a:rPr lang="ru-RU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6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Изучение материалов по изготовлению и применению </a:t>
                      </a:r>
                      <a:endParaRPr lang="ru-RU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20.10.2023 – 26.10.2023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3138819"/>
                  </a:ext>
                </a:extLst>
              </a:tr>
              <a:tr h="522819">
                <a:tc>
                  <a:txBody>
                    <a:bodyPr/>
                    <a:lstStyle/>
                    <a:p>
                      <a:pPr algn="ctr"/>
                      <a:r>
                        <a:rPr lang="ru-RU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6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Консультация для родителей «Патриотическое</a:t>
                      </a:r>
                      <a:r>
                        <a:rPr lang="ru-RU" sz="2600" b="0" i="0" kern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воспитание </a:t>
                      </a:r>
                      <a:r>
                        <a:rPr lang="ru-RU" sz="26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ребёнка»</a:t>
                      </a:r>
                      <a:endParaRPr lang="ru-RU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5562656"/>
                  </a:ext>
                </a:extLst>
              </a:tr>
              <a:tr h="288452">
                <a:tc>
                  <a:txBody>
                    <a:bodyPr/>
                    <a:lstStyle/>
                    <a:p>
                      <a:pPr algn="ctr"/>
                      <a:r>
                        <a:rPr lang="ru-RU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6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Беседы, наблюдения за детьми</a:t>
                      </a:r>
                      <a:endParaRPr lang="ru-RU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941953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482141"/>
              </p:ext>
            </p:extLst>
          </p:nvPr>
        </p:nvGraphicFramePr>
        <p:xfrm>
          <a:off x="677863" y="3958389"/>
          <a:ext cx="11242456" cy="3307080"/>
        </p:xfrm>
        <a:graphic>
          <a:graphicData uri="http://schemas.openxmlformats.org/drawingml/2006/table">
            <a:tbl>
              <a:tblPr firstRow="1" bandRow="1"/>
              <a:tblGrid>
                <a:gridCol w="574300">
                  <a:extLst>
                    <a:ext uri="{9D8B030D-6E8A-4147-A177-3AD203B41FA5}">
                      <a16:colId xmlns:a16="http://schemas.microsoft.com/office/drawing/2014/main" val="4144334459"/>
                    </a:ext>
                  </a:extLst>
                </a:gridCol>
                <a:gridCol w="9343492">
                  <a:extLst>
                    <a:ext uri="{9D8B030D-6E8A-4147-A177-3AD203B41FA5}">
                      <a16:colId xmlns:a16="http://schemas.microsoft.com/office/drawing/2014/main" val="2107498264"/>
                    </a:ext>
                  </a:extLst>
                </a:gridCol>
                <a:gridCol w="1324664">
                  <a:extLst>
                    <a:ext uri="{9D8B030D-6E8A-4147-A177-3AD203B41FA5}">
                      <a16:colId xmlns:a16="http://schemas.microsoft.com/office/drawing/2014/main" val="1837007530"/>
                    </a:ext>
                  </a:extLst>
                </a:gridCol>
              </a:tblGrid>
              <a:tr h="1011828">
                <a:tc gridSpan="2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этап: практический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5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Период проведения</a:t>
                      </a:r>
                      <a:endParaRPr lang="ru-RU" sz="2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1340105"/>
                  </a:ext>
                </a:extLst>
              </a:tr>
              <a:tr h="399734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Изготовление 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28.10.2023 – 28.11.2023</a:t>
                      </a:r>
                    </a:p>
                    <a:p>
                      <a:pPr algn="ctr"/>
                      <a:endParaRPr lang="ru-RU" sz="260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1311932"/>
                  </a:ext>
                </a:extLst>
              </a:tr>
              <a:tr h="129913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6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Организация деятельности по реализации плана Проекта</a:t>
                      </a:r>
                      <a:endParaRPr lang="ru-RU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8039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6478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778" y="283234"/>
            <a:ext cx="7221748" cy="596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690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294802" cy="1320800"/>
          </a:xfrm>
        </p:spPr>
        <p:txBody>
          <a:bodyPr/>
          <a:lstStyle/>
          <a:p>
            <a:r>
              <a:rPr lang="ru-RU" dirty="0"/>
              <a:t>Изготовление проекта «Таежные жители»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930400"/>
            <a:ext cx="4225295" cy="422529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049" y="1587260"/>
            <a:ext cx="4339087" cy="4339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59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21102" y="563880"/>
            <a:ext cx="8652900" cy="110964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37671" y="563880"/>
            <a:ext cx="6642339" cy="483106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582" y="563880"/>
            <a:ext cx="5898839" cy="414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508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800686"/>
          </a:xfrm>
        </p:spPr>
        <p:txBody>
          <a:bodyPr>
            <a:normAutofit/>
          </a:bodyPr>
          <a:lstStyle/>
          <a:p>
            <a:r>
              <a:rPr lang="ru-RU" dirty="0"/>
              <a:t>Изготовление и презентация </a:t>
            </a:r>
            <a:r>
              <a:rPr lang="ru-RU" dirty="0" err="1"/>
              <a:t>лэпбуков</a:t>
            </a:r>
            <a:r>
              <a:rPr lang="ru-RU" dirty="0"/>
              <a:t> детьми с родителями «Красная книга», «Ханты: быт и традиции»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083" y="2410286"/>
            <a:ext cx="3881437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8269" y="2410286"/>
            <a:ext cx="3879652" cy="2921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60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816" y="255610"/>
            <a:ext cx="8386665" cy="5626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663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38658"/>
              </p:ext>
            </p:extLst>
          </p:nvPr>
        </p:nvGraphicFramePr>
        <p:xfrm>
          <a:off x="677863" y="697833"/>
          <a:ext cx="11473908" cy="3931920"/>
        </p:xfrm>
        <a:graphic>
          <a:graphicData uri="http://schemas.openxmlformats.org/drawingml/2006/table">
            <a:tbl>
              <a:tblPr firstRow="1" bandRow="1"/>
              <a:tblGrid>
                <a:gridCol w="11473908">
                  <a:extLst>
                    <a:ext uri="{9D8B030D-6E8A-4147-A177-3AD203B41FA5}">
                      <a16:colId xmlns:a16="http://schemas.microsoft.com/office/drawing/2014/main" val="1510399661"/>
                    </a:ext>
                  </a:extLst>
                </a:gridCol>
              </a:tblGrid>
              <a:tr h="280516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 panose="020B0502020104020203"/>
                        </a:defRPr>
                      </a:lvl9pPr>
                    </a:lstStyle>
                    <a:p>
                      <a:pPr algn="ctr"/>
                      <a:r>
                        <a:rPr lang="ru-RU" sz="28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2800" b="1" i="1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этап итоговый</a:t>
                      </a:r>
                    </a:p>
                    <a:p>
                      <a:pPr algn="ctr"/>
                      <a:r>
                        <a:rPr lang="ru-RU" sz="28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Ожидаемый результат по проекту</a:t>
                      </a:r>
                    </a:p>
                    <a:p>
                      <a:pPr algn="ctr"/>
                      <a:r>
                        <a:rPr lang="ru-RU" sz="28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1.проявляют интерес к изучению родного края;</a:t>
                      </a:r>
                      <a:r>
                        <a:rPr lang="ru-RU" sz="2800" b="0" i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</a:t>
                      </a:r>
                      <a:endParaRPr lang="ru-RU" sz="2800" b="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ru-RU" sz="2800" b="0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имеют обобщенное представление  о жизни и быте  коренных народов края (одежда, жилище, труд); </a:t>
                      </a:r>
                    </a:p>
                    <a:p>
                      <a:pPr algn="ctr"/>
                      <a:r>
                        <a:rPr lang="ru-RU" sz="2800" b="0" i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знают природные условия родного края, имеют обобщенное представление о растениях и животных, их приспособленности к среде обитания;</a:t>
                      </a:r>
                      <a:endParaRPr lang="ru-RU" sz="2800" b="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5247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54177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1328" y="379562"/>
            <a:ext cx="755674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коллеги, желаю вам УДАЧИ,</a:t>
            </a:r>
          </a:p>
          <a:p>
            <a:pPr algn="ctr"/>
            <a:r>
              <a:rPr lang="ru-RU" sz="2800" b="1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УПЕХОВ,</a:t>
            </a:r>
          </a:p>
          <a:p>
            <a:pPr algn="ctr"/>
            <a:r>
              <a:rPr lang="ru-RU" sz="2800" b="1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ТЕРПЕНИЯ,</a:t>
            </a:r>
          </a:p>
          <a:p>
            <a:pPr algn="ctr"/>
            <a:r>
              <a:rPr lang="ru-RU" sz="2800" b="1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 ХОРОШЕГО  НАСТРОЕНИЯ !!!</a:t>
            </a:r>
          </a:p>
          <a:p>
            <a:pPr algn="ctr"/>
            <a:endParaRPr lang="ru-RU" sz="28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Горожанина Ольга </a:t>
            </a:r>
            <a:r>
              <a:rPr lang="ru-RU" sz="16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Николаевна, воспитатель</a:t>
            </a:r>
            <a:endParaRPr lang="ru-RU" sz="1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37113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Аспект</Template>
  <TotalTime>174</TotalTime>
  <Words>327</Words>
  <Application>Microsoft Office PowerPoint</Application>
  <PresentationFormat>Широкоэкранный</PresentationFormat>
  <Paragraphs>54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Gill Sans MT</vt:lpstr>
      <vt:lpstr>Times New Roman</vt:lpstr>
      <vt:lpstr>Trebuchet MS</vt:lpstr>
      <vt:lpstr>Wingdings 3</vt:lpstr>
      <vt:lpstr>Аспект</vt:lpstr>
      <vt:lpstr>Муниципальное бюджетное дошкольное образовательное учреждение  детский сад № 44 «Сибирячок»  </vt:lpstr>
      <vt:lpstr>Презентация PowerPoint</vt:lpstr>
      <vt:lpstr>Презентация PowerPoint</vt:lpstr>
      <vt:lpstr>Презентация PowerPoint</vt:lpstr>
      <vt:lpstr>Презентация PowerPoint</vt:lpstr>
      <vt:lpstr>Изготовление проекта «Таежные жители»</vt:lpstr>
      <vt:lpstr>Презентация PowerPoint</vt:lpstr>
      <vt:lpstr>Изготовление и презентация лэпбуков детьми с родителями «Красная книга», «Ханты: быт и традиции»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 детский сад № 44 «Сибирячок»  </dc:title>
  <dc:creator>Пользователь Windows</dc:creator>
  <cp:lastModifiedBy>Диди</cp:lastModifiedBy>
  <cp:revision>13</cp:revision>
  <dcterms:created xsi:type="dcterms:W3CDTF">2023-02-19T15:29:26Z</dcterms:created>
  <dcterms:modified xsi:type="dcterms:W3CDTF">2024-02-16T09:29:17Z</dcterms:modified>
</cp:coreProperties>
</file>