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6" r:id="rId4"/>
    <p:sldId id="260" r:id="rId5"/>
    <p:sldId id="259" r:id="rId6"/>
    <p:sldId id="258" r:id="rId7"/>
    <p:sldId id="261" r:id="rId8"/>
    <p:sldId id="262" r:id="rId9"/>
    <p:sldId id="263" r:id="rId10"/>
    <p:sldId id="264" r:id="rId11"/>
    <p:sldId id="267" r:id="rId12"/>
    <p:sldId id="280" r:id="rId13"/>
    <p:sldId id="281" r:id="rId14"/>
    <p:sldId id="282" r:id="rId15"/>
    <p:sldId id="271" r:id="rId16"/>
    <p:sldId id="285" r:id="rId17"/>
    <p:sldId id="284" r:id="rId18"/>
    <p:sldId id="274" r:id="rId19"/>
    <p:sldId id="283" r:id="rId20"/>
    <p:sldId id="276" r:id="rId21"/>
    <p:sldId id="277"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ECBA7"/>
    <a:srgbClr val="AEF37F"/>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4660"/>
  </p:normalViewPr>
  <p:slideViewPr>
    <p:cSldViewPr>
      <p:cViewPr>
        <p:scale>
          <a:sx n="60" d="100"/>
          <a:sy n="60" d="100"/>
        </p:scale>
        <p:origin x="-1422" y="-25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F65F44E-66A5-4216-BB3D-F7940784147F}" type="datetimeFigureOut">
              <a:rPr lang="ru-RU" smtClean="0"/>
              <a:pPr/>
              <a:t>14.04.2021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D443A2C-33C1-4256-89CD-60BC3391E587}"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F65F44E-66A5-4216-BB3D-F7940784147F}" type="datetimeFigureOut">
              <a:rPr lang="ru-RU" smtClean="0"/>
              <a:pPr/>
              <a:t>14.04.2021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D443A2C-33C1-4256-89CD-60BC3391E587}"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F65F44E-66A5-4216-BB3D-F7940784147F}" type="datetimeFigureOut">
              <a:rPr lang="ru-RU" smtClean="0"/>
              <a:pPr/>
              <a:t>14.04.2021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D443A2C-33C1-4256-89CD-60BC3391E587}"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F65F44E-66A5-4216-BB3D-F7940784147F}" type="datetimeFigureOut">
              <a:rPr lang="ru-RU" smtClean="0"/>
              <a:pPr/>
              <a:t>14.04.2021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D443A2C-33C1-4256-89CD-60BC3391E587}"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F65F44E-66A5-4216-BB3D-F7940784147F}" type="datetimeFigureOut">
              <a:rPr lang="ru-RU" smtClean="0"/>
              <a:pPr/>
              <a:t>14.04.2021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D443A2C-33C1-4256-89CD-60BC3391E587}"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F65F44E-66A5-4216-BB3D-F7940784147F}" type="datetimeFigureOut">
              <a:rPr lang="ru-RU" smtClean="0"/>
              <a:pPr/>
              <a:t>14.04.2021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D443A2C-33C1-4256-89CD-60BC3391E587}"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F65F44E-66A5-4216-BB3D-F7940784147F}" type="datetimeFigureOut">
              <a:rPr lang="ru-RU" smtClean="0"/>
              <a:pPr/>
              <a:t>14.04.2021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D443A2C-33C1-4256-89CD-60BC3391E587}"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F65F44E-66A5-4216-BB3D-F7940784147F}" type="datetimeFigureOut">
              <a:rPr lang="ru-RU" smtClean="0"/>
              <a:pPr/>
              <a:t>14.04.2021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D443A2C-33C1-4256-89CD-60BC3391E587}"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F65F44E-66A5-4216-BB3D-F7940784147F}" type="datetimeFigureOut">
              <a:rPr lang="ru-RU" smtClean="0"/>
              <a:pPr/>
              <a:t>14.04.2021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D443A2C-33C1-4256-89CD-60BC3391E587}"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F65F44E-66A5-4216-BB3D-F7940784147F}" type="datetimeFigureOut">
              <a:rPr lang="ru-RU" smtClean="0"/>
              <a:pPr/>
              <a:t>14.04.2021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D443A2C-33C1-4256-89CD-60BC3391E587}"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F65F44E-66A5-4216-BB3D-F7940784147F}" type="datetimeFigureOut">
              <a:rPr lang="ru-RU" smtClean="0"/>
              <a:pPr/>
              <a:t>14.04.2021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D443A2C-33C1-4256-89CD-60BC3391E587}"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65F44E-66A5-4216-BB3D-F7940784147F}" type="datetimeFigureOut">
              <a:rPr lang="ru-RU" smtClean="0"/>
              <a:pPr/>
              <a:t>14.04.2021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443A2C-33C1-4256-89CD-60BC3391E587}"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8.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image" Target="../media/image3.jpeg"/><Relationship Id="rId1" Type="http://schemas.openxmlformats.org/officeDocument/2006/relationships/slideLayout" Target="../slideLayouts/slideLayout8.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3.jpeg"/><Relationship Id="rId1" Type="http://schemas.openxmlformats.org/officeDocument/2006/relationships/slideLayout" Target="../slideLayouts/slideLayout6.xml"/><Relationship Id="rId5" Type="http://schemas.openxmlformats.org/officeDocument/2006/relationships/image" Target="../media/image31.jpeg"/><Relationship Id="rId4" Type="http://schemas.openxmlformats.org/officeDocument/2006/relationships/image" Target="../media/image30.jpe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39.png"/><Relationship Id="rId5" Type="http://schemas.openxmlformats.org/officeDocument/2006/relationships/image" Target="../media/image38.jpeg"/><Relationship Id="rId4" Type="http://schemas.openxmlformats.org/officeDocument/2006/relationships/image" Target="../media/image37.jpeg"/></Relationships>
</file>

<file path=ppt/slides/_rels/slide19.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descr="C:\Documents and Settings\Кудряшка\Рабочий стол\SSL21394.JPG"/>
          <p:cNvPicPr/>
          <p:nvPr/>
        </p:nvPicPr>
        <p:blipFill>
          <a:blip r:embed="rId2" cstate="print"/>
          <a:srcRect l="2041" t="27304"/>
          <a:stretch>
            <a:fillRect/>
          </a:stretch>
        </p:blipFill>
        <p:spPr bwMode="auto">
          <a:xfrm>
            <a:off x="1571604" y="4000504"/>
            <a:ext cx="3429025" cy="1982249"/>
          </a:xfrm>
          <a:prstGeom prst="rect">
            <a:avLst/>
          </a:prstGeom>
          <a:ln>
            <a:noFill/>
          </a:ln>
          <a:effectLst>
            <a:softEdge rad="112500"/>
          </a:effectLst>
        </p:spPr>
      </p:pic>
      <p:pic>
        <p:nvPicPr>
          <p:cNvPr id="8" name="Рисунок 7" descr="C:\Documents and Settings\Кудряшка\Рабочий стол\hello_html_2c502603.png"/>
          <p:cNvPicPr/>
          <p:nvPr/>
        </p:nvPicPr>
        <p:blipFill>
          <a:blip r:embed="rId3" cstate="print"/>
          <a:srcRect/>
          <a:stretch>
            <a:fillRect/>
          </a:stretch>
        </p:blipFill>
        <p:spPr bwMode="auto">
          <a:xfrm>
            <a:off x="0" y="0"/>
            <a:ext cx="9144000" cy="6858000"/>
          </a:xfrm>
          <a:prstGeom prst="rect">
            <a:avLst/>
          </a:prstGeom>
          <a:noFill/>
          <a:ln w="38100">
            <a:solidFill>
              <a:srgbClr val="92D050"/>
            </a:solidFill>
            <a:miter lim="800000"/>
            <a:headEnd/>
            <a:tailEnd/>
          </a:ln>
        </p:spPr>
      </p:pic>
      <p:sp>
        <p:nvSpPr>
          <p:cNvPr id="2" name="Заголовок 1"/>
          <p:cNvSpPr>
            <a:spLocks noGrp="1"/>
          </p:cNvSpPr>
          <p:nvPr>
            <p:ph type="ctrTitle"/>
          </p:nvPr>
        </p:nvSpPr>
        <p:spPr>
          <a:xfrm>
            <a:off x="2214546" y="428604"/>
            <a:ext cx="3429024" cy="1214446"/>
          </a:xfrm>
        </p:spPr>
        <p:txBody>
          <a:bodyPr>
            <a:normAutofit fontScale="90000"/>
          </a:bodyPr>
          <a:lstStyle/>
          <a:p>
            <a:pPr lvl="0"/>
            <a:r>
              <a:rPr lang="ru-RU" sz="1800" b="1" dirty="0" smtClean="0">
                <a:latin typeface="Times New Roman" pitchFamily="18" charset="0"/>
                <a:ea typeface="Calibri" pitchFamily="34" charset="0"/>
                <a:cs typeface="Times New Roman" pitchFamily="18" charset="0"/>
              </a:rPr>
              <a:t/>
            </a:r>
            <a:br>
              <a:rPr lang="ru-RU" sz="1800" b="1" dirty="0" smtClean="0">
                <a:latin typeface="Times New Roman" pitchFamily="18" charset="0"/>
                <a:ea typeface="Calibri" pitchFamily="34" charset="0"/>
                <a:cs typeface="Times New Roman" pitchFamily="18" charset="0"/>
              </a:rPr>
            </a:br>
            <a:r>
              <a:rPr lang="ru-RU" sz="1800" b="1" dirty="0" smtClean="0">
                <a:latin typeface="Times New Roman" pitchFamily="18" charset="0"/>
                <a:ea typeface="Calibri" pitchFamily="34" charset="0"/>
                <a:cs typeface="Times New Roman" pitchFamily="18" charset="0"/>
              </a:rPr>
              <a:t/>
            </a:r>
            <a:br>
              <a:rPr lang="ru-RU" sz="1800" b="1" dirty="0" smtClean="0">
                <a:latin typeface="Times New Roman" pitchFamily="18" charset="0"/>
                <a:ea typeface="Calibri" pitchFamily="34" charset="0"/>
                <a:cs typeface="Times New Roman" pitchFamily="18" charset="0"/>
              </a:rPr>
            </a:br>
            <a:r>
              <a:rPr lang="ru-RU" sz="1800" b="1" dirty="0" smtClean="0">
                <a:latin typeface="Times New Roman" pitchFamily="18" charset="0"/>
                <a:ea typeface="Calibri" pitchFamily="34" charset="0"/>
                <a:cs typeface="Times New Roman" pitchFamily="18" charset="0"/>
              </a:rPr>
              <a:t/>
            </a:r>
            <a:br>
              <a:rPr lang="ru-RU" sz="1800" b="1" dirty="0" smtClean="0">
                <a:latin typeface="Times New Roman" pitchFamily="18" charset="0"/>
                <a:ea typeface="Calibri" pitchFamily="34" charset="0"/>
                <a:cs typeface="Times New Roman" pitchFamily="18" charset="0"/>
              </a:rPr>
            </a:br>
            <a:r>
              <a:rPr lang="ru-RU" sz="1800" b="1" dirty="0" smtClean="0">
                <a:latin typeface="Times New Roman" pitchFamily="18" charset="0"/>
                <a:ea typeface="Calibri" pitchFamily="34" charset="0"/>
                <a:cs typeface="Times New Roman" pitchFamily="18" charset="0"/>
              </a:rPr>
              <a:t>ЧДОУ РО «НЕРПЦ (МП)» «Православный детский сад   имени преподобного Сергия Радонежского города Арзамас» </a:t>
            </a:r>
            <a:r>
              <a:rPr lang="ru-RU" b="1" dirty="0" smtClean="0"/>
              <a:t/>
            </a:r>
            <a:br>
              <a:rPr lang="ru-RU" b="1" dirty="0" smtClean="0"/>
            </a:br>
            <a:endParaRPr lang="ru-RU" dirty="0"/>
          </a:p>
        </p:txBody>
      </p:sp>
      <p:sp>
        <p:nvSpPr>
          <p:cNvPr id="3" name="Подзаголовок 2"/>
          <p:cNvSpPr>
            <a:spLocks noGrp="1"/>
          </p:cNvSpPr>
          <p:nvPr>
            <p:ph type="subTitle" idx="1"/>
          </p:nvPr>
        </p:nvSpPr>
        <p:spPr>
          <a:xfrm>
            <a:off x="2699792" y="1700808"/>
            <a:ext cx="4176464" cy="2286016"/>
          </a:xfrm>
        </p:spPr>
        <p:txBody>
          <a:bodyPr>
            <a:normAutofit fontScale="92500" lnSpcReduction="10000"/>
          </a:bodyPr>
          <a:lstStyle/>
          <a:p>
            <a:r>
              <a:rPr lang="ru-RU" sz="5400" b="1" dirty="0" smtClean="0">
                <a:ln w="1905"/>
                <a:solidFill>
                  <a:srgbClr val="00B050"/>
                </a:solidFill>
                <a:effectLst>
                  <a:innerShdw blurRad="69850" dist="43180" dir="5400000">
                    <a:srgbClr val="000000">
                      <a:alpha val="65000"/>
                    </a:srgbClr>
                  </a:innerShdw>
                </a:effectLst>
                <a:latin typeface="Times New Roman" pitchFamily="18" charset="0"/>
                <a:cs typeface="Times New Roman" pitchFamily="18" charset="0"/>
              </a:rPr>
              <a:t>«Огород на окне»            </a:t>
            </a:r>
            <a:r>
              <a:rPr lang="ru-RU" sz="2800" b="1" dirty="0" smtClean="0">
                <a:ln w="1905"/>
                <a:solidFill>
                  <a:srgbClr val="00B050"/>
                </a:solidFill>
                <a:effectLst>
                  <a:innerShdw blurRad="69850" dist="43180" dir="5400000">
                    <a:srgbClr val="000000">
                      <a:alpha val="65000"/>
                    </a:srgbClr>
                  </a:innerShdw>
                </a:effectLst>
                <a:latin typeface="Times New Roman" pitchFamily="18" charset="0"/>
                <a:cs typeface="Times New Roman" pitchFamily="18" charset="0"/>
              </a:rPr>
              <a:t>(проект во 2 младшей   группе)</a:t>
            </a:r>
            <a:endParaRPr lang="ru-RU" sz="2800" dirty="0">
              <a:solidFill>
                <a:srgbClr val="00B050"/>
              </a:solidFill>
              <a:latin typeface="Times New Roman" pitchFamily="18" charset="0"/>
              <a:cs typeface="Times New Roman" pitchFamily="18" charset="0"/>
            </a:endParaRPr>
          </a:p>
        </p:txBody>
      </p:sp>
      <p:sp>
        <p:nvSpPr>
          <p:cNvPr id="9" name="Прямоугольник 8"/>
          <p:cNvSpPr/>
          <p:nvPr/>
        </p:nvSpPr>
        <p:spPr>
          <a:xfrm>
            <a:off x="4932040" y="4293096"/>
            <a:ext cx="2952328" cy="1200329"/>
          </a:xfrm>
          <a:prstGeom prst="rect">
            <a:avLst/>
          </a:prstGeom>
        </p:spPr>
        <p:txBody>
          <a:bodyPr wrap="square">
            <a:spAutoFit/>
          </a:bodyPr>
          <a:lstStyle/>
          <a:p>
            <a:r>
              <a:rPr lang="ru-RU" b="1" dirty="0" smtClean="0">
                <a:solidFill>
                  <a:schemeClr val="tx1">
                    <a:lumMod val="95000"/>
                    <a:lumOff val="5000"/>
                  </a:schemeClr>
                </a:solidFill>
                <a:latin typeface="Times New Roman" pitchFamily="18" charset="0"/>
                <a:cs typeface="Times New Roman" pitchFamily="18" charset="0"/>
              </a:rPr>
              <a:t>Выполнили: </a:t>
            </a:r>
          </a:p>
          <a:p>
            <a:r>
              <a:rPr lang="ru-RU" b="1" dirty="0" smtClean="0">
                <a:solidFill>
                  <a:schemeClr val="tx1">
                    <a:lumMod val="95000"/>
                    <a:lumOff val="5000"/>
                  </a:schemeClr>
                </a:solidFill>
                <a:latin typeface="Times New Roman" pitchFamily="18" charset="0"/>
                <a:cs typeface="Times New Roman" pitchFamily="18" charset="0"/>
              </a:rPr>
              <a:t>Дубинина А.Ш</a:t>
            </a:r>
            <a:r>
              <a:rPr lang="ru-RU" b="1" dirty="0" smtClean="0">
                <a:solidFill>
                  <a:schemeClr val="tx1">
                    <a:lumMod val="95000"/>
                    <a:lumOff val="5000"/>
                  </a:schemeClr>
                </a:solidFill>
                <a:latin typeface="Times New Roman" pitchFamily="18" charset="0"/>
                <a:cs typeface="Times New Roman" pitchFamily="18" charset="0"/>
              </a:rPr>
              <a:t>.</a:t>
            </a:r>
          </a:p>
          <a:p>
            <a:r>
              <a:rPr lang="ru-RU" b="1" dirty="0" smtClean="0">
                <a:solidFill>
                  <a:schemeClr val="tx1">
                    <a:lumMod val="95000"/>
                    <a:lumOff val="5000"/>
                  </a:schemeClr>
                </a:solidFill>
                <a:latin typeface="Times New Roman" pitchFamily="18" charset="0"/>
                <a:cs typeface="Times New Roman" pitchFamily="18" charset="0"/>
              </a:rPr>
              <a:t> </a:t>
            </a:r>
            <a:r>
              <a:rPr lang="en-US" b="1" dirty="0" smtClean="0">
                <a:solidFill>
                  <a:schemeClr val="tx1">
                    <a:lumMod val="95000"/>
                    <a:lumOff val="5000"/>
                  </a:schemeClr>
                </a:solidFill>
                <a:latin typeface="Times New Roman" pitchFamily="18" charset="0"/>
                <a:cs typeface="Times New Roman" pitchFamily="18" charset="0"/>
              </a:rPr>
              <a:t>I </a:t>
            </a:r>
            <a:r>
              <a:rPr lang="ru-RU" b="1" dirty="0" smtClean="0">
                <a:solidFill>
                  <a:schemeClr val="tx1">
                    <a:lumMod val="95000"/>
                    <a:lumOff val="5000"/>
                  </a:schemeClr>
                </a:solidFill>
                <a:latin typeface="Times New Roman" pitchFamily="18" charset="0"/>
                <a:cs typeface="Times New Roman" pitchFamily="18" charset="0"/>
              </a:rPr>
              <a:t>квалификационная</a:t>
            </a:r>
            <a:r>
              <a:rPr lang="en-US" b="1" dirty="0" smtClean="0">
                <a:solidFill>
                  <a:schemeClr val="tx1">
                    <a:lumMod val="95000"/>
                    <a:lumOff val="5000"/>
                  </a:schemeClr>
                </a:solidFill>
                <a:latin typeface="Times New Roman" pitchFamily="18" charset="0"/>
                <a:cs typeface="Times New Roman" pitchFamily="18" charset="0"/>
              </a:rPr>
              <a:t>  </a:t>
            </a:r>
            <a:r>
              <a:rPr lang="ru-RU" b="1" smtClean="0">
                <a:solidFill>
                  <a:schemeClr val="tx1">
                    <a:lumMod val="95000"/>
                    <a:lumOff val="5000"/>
                  </a:schemeClr>
                </a:solidFill>
                <a:latin typeface="Times New Roman" pitchFamily="18" charset="0"/>
                <a:cs typeface="Times New Roman" pitchFamily="18" charset="0"/>
              </a:rPr>
              <a:t>категория.  </a:t>
            </a:r>
            <a:endParaRPr lang="ru-RU" b="1" dirty="0" smtClean="0">
              <a:solidFill>
                <a:schemeClr val="tx1">
                  <a:lumMod val="95000"/>
                  <a:lumOff val="5000"/>
                </a:schemeClr>
              </a:solidFill>
              <a:latin typeface="Times New Roman" pitchFamily="18" charset="0"/>
              <a:cs typeface="Times New Roman" pitchFamily="18" charset="0"/>
            </a:endParaRPr>
          </a:p>
        </p:txBody>
      </p:sp>
      <p:sp>
        <p:nvSpPr>
          <p:cNvPr id="10" name="Прямоугольник 9"/>
          <p:cNvSpPr/>
          <p:nvPr/>
        </p:nvSpPr>
        <p:spPr>
          <a:xfrm>
            <a:off x="3275856" y="6237312"/>
            <a:ext cx="2000265" cy="313932"/>
          </a:xfrm>
          <a:prstGeom prst="rect">
            <a:avLst/>
          </a:prstGeom>
        </p:spPr>
        <p:txBody>
          <a:bodyPr wrap="square">
            <a:spAutoFit/>
          </a:bodyPr>
          <a:lstStyle/>
          <a:p>
            <a:pPr algn="ctr">
              <a:lnSpc>
                <a:spcPct val="80000"/>
              </a:lnSpc>
            </a:pPr>
            <a:r>
              <a:rPr lang="ru-RU" b="1" dirty="0" smtClean="0">
                <a:latin typeface="Times New Roman" pitchFamily="18" charset="0"/>
                <a:cs typeface="Times New Roman" pitchFamily="18" charset="0"/>
              </a:rPr>
              <a:t>Арзамас,2021г</a:t>
            </a:r>
            <a:r>
              <a:rPr lang="ru-RU" dirty="0" smtClean="0">
                <a:solidFill>
                  <a:schemeClr val="hlink"/>
                </a:solidFill>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243408"/>
            <a:ext cx="9448800" cy="7343776"/>
          </a:xfrm>
          <a:prstGeom prst="rect">
            <a:avLst/>
          </a:prstGeom>
          <a:noFill/>
          <a:ln w="38100">
            <a:solidFill>
              <a:srgbClr val="92D050"/>
            </a:solidFill>
          </a:ln>
        </p:spPr>
      </p:pic>
      <p:sp>
        <p:nvSpPr>
          <p:cNvPr id="2" name="Заголовок 1"/>
          <p:cNvSpPr>
            <a:spLocks noGrp="1"/>
          </p:cNvSpPr>
          <p:nvPr>
            <p:ph type="title"/>
          </p:nvPr>
        </p:nvSpPr>
        <p:spPr>
          <a:xfrm>
            <a:off x="251520" y="0"/>
            <a:ext cx="8892480" cy="6858000"/>
          </a:xfrm>
        </p:spPr>
        <p:txBody>
          <a:bodyPr>
            <a:noAutofit/>
          </a:bodyPr>
          <a:lstStyle/>
          <a:p>
            <a:pPr algn="l"/>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3200" b="1" dirty="0" smtClean="0">
                <a:solidFill>
                  <a:srgbClr val="FF0000"/>
                </a:solidFill>
                <a:latin typeface="Times New Roman" pitchFamily="18" charset="0"/>
                <a:cs typeface="Times New Roman" pitchFamily="18" charset="0"/>
              </a:rPr>
              <a:t>ЦЕЛЬ:</a:t>
            </a:r>
            <a:r>
              <a:rPr lang="ru-RU" sz="3200" dirty="0" smtClean="0">
                <a:solidFill>
                  <a:srgbClr val="FF0000"/>
                </a:solidFill>
                <a:latin typeface="Times New Roman" pitchFamily="18" charset="0"/>
                <a:cs typeface="Times New Roman" pitchFamily="18" charset="0"/>
              </a:rPr>
              <a:t> </a:t>
            </a:r>
            <a:r>
              <a:rPr lang="ru-RU" sz="2400" b="1" dirty="0" smtClean="0">
                <a:latin typeface="Times New Roman" pitchFamily="18" charset="0"/>
                <a:cs typeface="Times New Roman" pitchFamily="18" charset="0"/>
              </a:rPr>
              <a:t>Формирование у детей экологической  культуры и  интереса к опытнической - исследовательской деятельности по выращиванию овощных культур из семян и луковиц в комнатных условиях.                                          </a:t>
            </a: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dirty="0" smtClean="0"/>
              <a:t/>
            </a:r>
            <a:br>
              <a:rPr lang="ru-RU" sz="2000" dirty="0" smtClean="0"/>
            </a:br>
            <a:endParaRPr lang="ru-RU" sz="2000" dirty="0">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3" cstate="print"/>
          <a:srcRect r="384" b="11452"/>
          <a:stretch>
            <a:fillRect/>
          </a:stretch>
        </p:blipFill>
        <p:spPr bwMode="auto">
          <a:xfrm>
            <a:off x="0" y="-315416"/>
            <a:ext cx="9468544" cy="525658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38049"/>
            <a:ext cx="9144000" cy="6896049"/>
          </a:xfrm>
          <a:prstGeom prst="rect">
            <a:avLst/>
          </a:prstGeom>
          <a:noFill/>
          <a:ln w="38100">
            <a:solidFill>
              <a:srgbClr val="92D050"/>
            </a:solidFill>
          </a:ln>
        </p:spPr>
      </p:pic>
      <p:sp>
        <p:nvSpPr>
          <p:cNvPr id="4" name="Прямоугольник 3"/>
          <p:cNvSpPr/>
          <p:nvPr/>
        </p:nvSpPr>
        <p:spPr>
          <a:xfrm>
            <a:off x="395536" y="404664"/>
            <a:ext cx="8496944" cy="5478423"/>
          </a:xfrm>
          <a:prstGeom prst="rect">
            <a:avLst/>
          </a:prstGeom>
        </p:spPr>
        <p:txBody>
          <a:bodyPr wrap="square">
            <a:spAutoFit/>
          </a:bodyPr>
          <a:lstStyle/>
          <a:p>
            <a:pPr algn="ctr"/>
            <a:r>
              <a:rPr lang="ru-RU" sz="3200" b="1" dirty="0" smtClean="0">
                <a:solidFill>
                  <a:srgbClr val="FF0000"/>
                </a:solidFill>
                <a:latin typeface="Times New Roman" pitchFamily="18" charset="0"/>
                <a:cs typeface="Times New Roman" pitchFamily="18" charset="0"/>
              </a:rPr>
              <a:t>ЗАДАЧИ:</a:t>
            </a:r>
          </a:p>
          <a:p>
            <a:pPr algn="ctr">
              <a:buFontTx/>
              <a:buChar char="-"/>
            </a:pPr>
            <a:r>
              <a:rPr lang="ru-RU" sz="2600" b="1" dirty="0" smtClean="0">
                <a:latin typeface="Times New Roman" pitchFamily="18" charset="0"/>
                <a:cs typeface="Times New Roman" pitchFamily="18" charset="0"/>
              </a:rPr>
              <a:t> формировать представление о том, как выращиваются огородные и цветочные растения;</a:t>
            </a:r>
            <a:br>
              <a:rPr lang="ru-RU" sz="2600" b="1" dirty="0" smtClean="0">
                <a:latin typeface="Times New Roman" pitchFamily="18" charset="0"/>
                <a:cs typeface="Times New Roman" pitchFamily="18" charset="0"/>
              </a:rPr>
            </a:br>
            <a:r>
              <a:rPr lang="ru-RU" sz="2600" b="1" dirty="0" smtClean="0">
                <a:latin typeface="Times New Roman" pitchFamily="18" charset="0"/>
                <a:cs typeface="Times New Roman" pitchFamily="18" charset="0"/>
              </a:rPr>
              <a:t>- развивать речь детей, активизировать словарь </a:t>
            </a:r>
          </a:p>
          <a:p>
            <a:pPr algn="ctr"/>
            <a:r>
              <a:rPr lang="ru-RU" sz="2600" b="1" dirty="0" smtClean="0">
                <a:latin typeface="Times New Roman" pitchFamily="18" charset="0"/>
                <a:cs typeface="Times New Roman" pitchFamily="18" charset="0"/>
              </a:rPr>
              <a:t>(корень, посадить, углубление, условия);</a:t>
            </a:r>
            <a:r>
              <a:rPr lang="ru-RU" sz="2600" b="1" smtClean="0">
                <a:latin typeface="Times New Roman" pitchFamily="18" charset="0"/>
                <a:cs typeface="Times New Roman" pitchFamily="18" charset="0"/>
              </a:rPr>
              <a:t/>
            </a:r>
            <a:br>
              <a:rPr lang="ru-RU" sz="2600" b="1" smtClean="0">
                <a:latin typeface="Times New Roman" pitchFamily="18" charset="0"/>
                <a:cs typeface="Times New Roman" pitchFamily="18" charset="0"/>
              </a:rPr>
            </a:br>
            <a:r>
              <a:rPr lang="ru-RU" sz="2600" b="1" smtClean="0">
                <a:latin typeface="Times New Roman" pitchFamily="18" charset="0"/>
                <a:cs typeface="Times New Roman" pitchFamily="18" charset="0"/>
              </a:rPr>
              <a:t>- формировать </a:t>
            </a:r>
            <a:r>
              <a:rPr lang="ru-RU" sz="2600" b="1" dirty="0" smtClean="0">
                <a:latin typeface="Times New Roman" pitchFamily="18" charset="0"/>
                <a:cs typeface="Times New Roman" pitchFamily="18" charset="0"/>
              </a:rPr>
              <a:t>чувство ответственности при уходе за огородными  растениями: вовремя полить, рыхлить почву, предохранять от прямых солнечных лучей;                                                                                      </a:t>
            </a:r>
            <a:br>
              <a:rPr lang="ru-RU" sz="2600" b="1" dirty="0" smtClean="0">
                <a:latin typeface="Times New Roman" pitchFamily="18" charset="0"/>
                <a:cs typeface="Times New Roman" pitchFamily="18" charset="0"/>
              </a:rPr>
            </a:br>
            <a:r>
              <a:rPr lang="ru-RU" sz="2600" b="1" dirty="0" smtClean="0">
                <a:latin typeface="Times New Roman" pitchFamily="18" charset="0"/>
                <a:cs typeface="Times New Roman" pitchFamily="18" charset="0"/>
              </a:rPr>
              <a:t>- развивать любознательность, интерес к опытнической и исследовательской деятельности;</a:t>
            </a:r>
            <a:br>
              <a:rPr lang="ru-RU" sz="2600" b="1" dirty="0" smtClean="0">
                <a:latin typeface="Times New Roman" pitchFamily="18" charset="0"/>
                <a:cs typeface="Times New Roman" pitchFamily="18" charset="0"/>
              </a:rPr>
            </a:br>
            <a:r>
              <a:rPr lang="ru-RU" sz="2600" b="1" dirty="0" smtClean="0">
                <a:latin typeface="Times New Roman" pitchFamily="18" charset="0"/>
                <a:cs typeface="Times New Roman" pitchFamily="18" charset="0"/>
              </a:rPr>
              <a:t>- повышать педагогическую компетентность родителей в вопросах экологической культуры.</a:t>
            </a:r>
            <a:r>
              <a:rPr lang="ru-RU" sz="3200" b="1" dirty="0" smtClean="0"/>
              <a:t/>
            </a:r>
            <a:br>
              <a:rPr lang="ru-RU" sz="3200" b="1" dirty="0" smtClean="0"/>
            </a:br>
            <a:r>
              <a:rPr lang="ru-RU" sz="3200" b="1" dirty="0" smtClean="0">
                <a:solidFill>
                  <a:srgbClr val="FF0000"/>
                </a:solidFill>
                <a:latin typeface="Times New Roman" pitchFamily="18" charset="0"/>
                <a:cs typeface="Times New Roman" pitchFamily="18" charset="0"/>
              </a:rPr>
              <a:t> </a:t>
            </a:r>
            <a:endParaRPr lang="ru-RU" sz="3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sp>
        <p:nvSpPr>
          <p:cNvPr id="2" name="Заголовок 1"/>
          <p:cNvSpPr>
            <a:spLocks noGrp="1"/>
          </p:cNvSpPr>
          <p:nvPr>
            <p:ph type="title"/>
          </p:nvPr>
        </p:nvSpPr>
        <p:spPr>
          <a:xfrm>
            <a:off x="457200" y="285728"/>
            <a:ext cx="8229600" cy="1131910"/>
          </a:xfrm>
        </p:spPr>
        <p:txBody>
          <a:bodyPr>
            <a:noAutofit/>
          </a:bodyPr>
          <a:lstStyle/>
          <a:p>
            <a:pPr marL="285750" indent="-285750" algn="l"/>
            <a:r>
              <a:rPr lang="ru-RU" dirty="0" smtClean="0">
                <a:solidFill>
                  <a:srgbClr val="FF0000"/>
                </a:solidFill>
                <a:latin typeface="Times New Roman" pitchFamily="18" charset="0"/>
                <a:cs typeface="Times New Roman" pitchFamily="18" charset="0"/>
              </a:rPr>
              <a:t/>
            </a:r>
            <a:br>
              <a:rPr lang="ru-RU" dirty="0" smtClean="0">
                <a:solidFill>
                  <a:srgbClr val="FF0000"/>
                </a:solidFill>
                <a:latin typeface="Times New Roman" pitchFamily="18" charset="0"/>
                <a:cs typeface="Times New Roman" pitchFamily="18" charset="0"/>
              </a:rPr>
            </a:br>
            <a:r>
              <a:rPr lang="ru-RU" dirty="0" smtClean="0">
                <a:solidFill>
                  <a:srgbClr val="FF0000"/>
                </a:solidFill>
                <a:latin typeface="Times New Roman" pitchFamily="18" charset="0"/>
                <a:cs typeface="Times New Roman" pitchFamily="18" charset="0"/>
              </a:rPr>
              <a:t/>
            </a:r>
            <a:br>
              <a:rPr lang="ru-RU" dirty="0" smtClean="0">
                <a:solidFill>
                  <a:srgbClr val="FF0000"/>
                </a:solidFill>
                <a:latin typeface="Times New Roman" pitchFamily="18" charset="0"/>
                <a:cs typeface="Times New Roman" pitchFamily="18" charset="0"/>
              </a:rPr>
            </a:br>
            <a:r>
              <a:rPr lang="ru-RU" dirty="0" smtClean="0">
                <a:solidFill>
                  <a:srgbClr val="FF0000"/>
                </a:solidFill>
                <a:latin typeface="Times New Roman" pitchFamily="18" charset="0"/>
                <a:cs typeface="Times New Roman" pitchFamily="18" charset="0"/>
              </a:rPr>
              <a:t/>
            </a:r>
            <a:br>
              <a:rPr lang="ru-RU" dirty="0" smtClean="0">
                <a:solidFill>
                  <a:srgbClr val="FF0000"/>
                </a:solidFill>
                <a:latin typeface="Times New Roman" pitchFamily="18" charset="0"/>
                <a:cs typeface="Times New Roman" pitchFamily="18" charset="0"/>
              </a:rPr>
            </a:br>
            <a:r>
              <a:rPr lang="ru-RU" dirty="0" smtClean="0">
                <a:solidFill>
                  <a:srgbClr val="FF0000"/>
                </a:solidFill>
                <a:latin typeface="Times New Roman" pitchFamily="18" charset="0"/>
                <a:cs typeface="Times New Roman" pitchFamily="18" charset="0"/>
              </a:rPr>
              <a:t/>
            </a:r>
            <a:br>
              <a:rPr lang="ru-RU" dirty="0" smtClean="0">
                <a:solidFill>
                  <a:srgbClr val="FF0000"/>
                </a:solidFill>
                <a:latin typeface="Times New Roman" pitchFamily="18" charset="0"/>
                <a:cs typeface="Times New Roman" pitchFamily="18" charset="0"/>
              </a:rPr>
            </a:br>
            <a:r>
              <a:rPr lang="ru-RU" dirty="0" smtClean="0">
                <a:solidFill>
                  <a:srgbClr val="FF0000"/>
                </a:solidFill>
                <a:latin typeface="Times New Roman" pitchFamily="18" charset="0"/>
                <a:cs typeface="Times New Roman" pitchFamily="18" charset="0"/>
              </a:rPr>
              <a:t/>
            </a:r>
            <a:br>
              <a:rPr lang="ru-RU" dirty="0" smtClean="0">
                <a:solidFill>
                  <a:srgbClr val="FF0000"/>
                </a:solidFill>
                <a:latin typeface="Times New Roman" pitchFamily="18" charset="0"/>
                <a:cs typeface="Times New Roman" pitchFamily="18" charset="0"/>
              </a:rPr>
            </a:br>
            <a:r>
              <a:rPr lang="ru-RU" dirty="0" smtClean="0">
                <a:solidFill>
                  <a:srgbClr val="FF0000"/>
                </a:solidFill>
                <a:latin typeface="Times New Roman" pitchFamily="18" charset="0"/>
                <a:cs typeface="Times New Roman" pitchFamily="18" charset="0"/>
              </a:rPr>
              <a:t/>
            </a:r>
            <a:br>
              <a:rPr lang="ru-RU" dirty="0" smtClean="0">
                <a:solidFill>
                  <a:srgbClr val="FF0000"/>
                </a:solidFill>
                <a:latin typeface="Times New Roman" pitchFamily="18" charset="0"/>
                <a:cs typeface="Times New Roman" pitchFamily="18" charset="0"/>
              </a:rPr>
            </a:br>
            <a:r>
              <a:rPr lang="ru-RU" dirty="0" smtClean="0">
                <a:solidFill>
                  <a:srgbClr val="FF0000"/>
                </a:solidFill>
                <a:latin typeface="Times New Roman" pitchFamily="18" charset="0"/>
                <a:cs typeface="Times New Roman" pitchFamily="18" charset="0"/>
              </a:rPr>
              <a:t/>
            </a:r>
            <a:br>
              <a:rPr lang="ru-RU" dirty="0" smtClean="0">
                <a:solidFill>
                  <a:srgbClr val="FF0000"/>
                </a:solidFill>
                <a:latin typeface="Times New Roman" pitchFamily="18" charset="0"/>
                <a:cs typeface="Times New Roman" pitchFamily="18" charset="0"/>
              </a:rPr>
            </a:br>
            <a:r>
              <a:rPr lang="ru-RU" sz="3200" dirty="0" smtClean="0">
                <a:solidFill>
                  <a:srgbClr val="FF0000"/>
                </a:solidFill>
                <a:latin typeface="Times New Roman" pitchFamily="18" charset="0"/>
                <a:cs typeface="Times New Roman" pitchFamily="18" charset="0"/>
              </a:rPr>
              <a:t>           </a:t>
            </a:r>
            <a:r>
              <a:rPr lang="ru-RU" sz="3200" b="1" dirty="0" smtClean="0">
                <a:solidFill>
                  <a:srgbClr val="FF0000"/>
                </a:solidFill>
                <a:latin typeface="Times New Roman" pitchFamily="18" charset="0"/>
                <a:cs typeface="Times New Roman" pitchFamily="18" charset="0"/>
              </a:rPr>
              <a:t>ОЖИДАЕМЫЕ РУЗЕЛЬТАТЫ             </a:t>
            </a:r>
            <a:r>
              <a:rPr lang="ru-RU" b="1" dirty="0" smtClean="0">
                <a:solidFill>
                  <a:srgbClr val="FF0000"/>
                </a:solidFill>
                <a:latin typeface="Times New Roman" pitchFamily="18" charset="0"/>
                <a:cs typeface="Times New Roman" pitchFamily="18" charset="0"/>
              </a:rPr>
              <a:t/>
            </a:r>
            <a:br>
              <a:rPr lang="ru-RU" b="1" dirty="0" smtClean="0">
                <a:solidFill>
                  <a:srgbClr val="FF0000"/>
                </a:solidFill>
                <a:latin typeface="Times New Roman" pitchFamily="18" charset="0"/>
                <a:cs typeface="Times New Roman" pitchFamily="18" charset="0"/>
              </a:rPr>
            </a:br>
            <a:r>
              <a:rPr lang="ru-RU" sz="2400" b="1" dirty="0" smtClean="0">
                <a:latin typeface="Times New Roman" pitchFamily="18" charset="0"/>
                <a:cs typeface="Times New Roman" pitchFamily="18" charset="0"/>
              </a:rPr>
              <a:t>Из семечки, луковицы, зернышка можно вырастить растение.                                                                          Создав огород на окне, мы вырастим лук, укроп, петрушку, салат и цветы.</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У детей появится интерес к растениям.  Они смогут различать некоторые их виды, узнают особенности строения растения,  научатся правильно  ухаживать за ними.                                                                                                       Дети узнают много интересного из жизни растений,  исследуют опытным путем условия, необходимые для их роста.                                                                    Повысится компетентность родителей в вопросах экологической культуры</a:t>
            </a:r>
            <a:r>
              <a:rPr lang="ru-RU" b="1" dirty="0" smtClean="0"/>
              <a:t/>
            </a:r>
            <a:br>
              <a:rPr lang="ru-RU" b="1" dirty="0" smtClean="0"/>
            </a:br>
            <a:endParaRPr lang="ru-RU"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sp>
        <p:nvSpPr>
          <p:cNvPr id="2" name="Прямоугольник 1"/>
          <p:cNvSpPr/>
          <p:nvPr/>
        </p:nvSpPr>
        <p:spPr>
          <a:xfrm>
            <a:off x="571472" y="404664"/>
            <a:ext cx="8176992" cy="5386090"/>
          </a:xfrm>
          <a:prstGeom prst="rect">
            <a:avLst/>
          </a:prstGeom>
        </p:spPr>
        <p:txBody>
          <a:bodyPr wrap="square">
            <a:spAutoFit/>
          </a:bodyPr>
          <a:lstStyle/>
          <a:p>
            <a:pPr algn="ctr"/>
            <a:r>
              <a:rPr lang="ru-RU" sz="3200" b="1" dirty="0" smtClean="0">
                <a:solidFill>
                  <a:srgbClr val="FF0000"/>
                </a:solidFill>
                <a:latin typeface="Times New Roman" pitchFamily="18" charset="0"/>
                <a:cs typeface="Times New Roman" pitchFamily="18" charset="0"/>
              </a:rPr>
              <a:t>АКТУАЛЬНОСТЬ</a:t>
            </a:r>
            <a:endParaRPr lang="ru-RU" sz="3200" b="1" dirty="0" smtClean="0">
              <a:latin typeface="Times New Roman" pitchFamily="18" charset="0"/>
              <a:cs typeface="Times New Roman" pitchFamily="18" charset="0"/>
            </a:endParaRPr>
          </a:p>
          <a:p>
            <a:endParaRPr lang="ru-RU" sz="2400" b="1" dirty="0" smtClean="0">
              <a:latin typeface="Times New Roman" pitchFamily="18" charset="0"/>
              <a:cs typeface="Times New Roman" pitchFamily="18" charset="0"/>
            </a:endParaRPr>
          </a:p>
          <a:p>
            <a:pPr algn="just"/>
            <a:r>
              <a:rPr lang="ru-RU" sz="2400" b="1" dirty="0" smtClean="0">
                <a:latin typeface="Times New Roman" pitchFamily="18" charset="0"/>
                <a:cs typeface="Times New Roman" pitchFamily="18" charset="0"/>
              </a:rPr>
              <a:t>Многие родители не подозревают, что зеленое царство начнет вызывать огромный интерес ребенка, если взрослые научат наблюдать за растением. Только с помощью взрослых дошкольник может понять, что жизнь растения зависит от наличия тепла, света и хорошей почвы. Таким образом, решаются задачи познавательно-исследовательского, социально-личностного, эстетического развития ребенка. Чтобы удовлетворить детскую любознательность, привить первые навыки активности и самостоятельности, мы решили разработать и реализовать проект «Огород на окне».</a:t>
            </a:r>
            <a:r>
              <a:rPr lang="ru-RU" sz="2000" b="1"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285776"/>
            <a:ext cx="9448800" cy="7343776"/>
          </a:xfrm>
          <a:prstGeom prst="rect">
            <a:avLst/>
          </a:prstGeom>
          <a:noFill/>
          <a:ln w="38100">
            <a:solidFill>
              <a:srgbClr val="92D050"/>
            </a:solidFill>
          </a:ln>
        </p:spPr>
      </p:pic>
      <p:sp>
        <p:nvSpPr>
          <p:cNvPr id="2" name="Заголовок 1"/>
          <p:cNvSpPr>
            <a:spLocks noGrp="1"/>
          </p:cNvSpPr>
          <p:nvPr>
            <p:ph type="title"/>
          </p:nvPr>
        </p:nvSpPr>
        <p:spPr>
          <a:xfrm>
            <a:off x="928662" y="785794"/>
            <a:ext cx="7758138" cy="4143404"/>
          </a:xfrm>
        </p:spPr>
        <p:txBody>
          <a:bodyPr>
            <a:normAutofit fontScale="90000"/>
          </a:bodyPr>
          <a:lstStyle/>
          <a:p>
            <a:pPr lvl="0" algn="l">
              <a:lnSpc>
                <a:spcPct val="150000"/>
              </a:lnSpc>
            </a:pP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ВИД  ПРОЕКТА: </a:t>
            </a:r>
            <a:r>
              <a:rPr lang="ru-RU" sz="3100" b="1" dirty="0" smtClean="0">
                <a:solidFill>
                  <a:prstClr val="black"/>
                </a:solidFill>
                <a:latin typeface="Times New Roman" pitchFamily="18" charset="0"/>
                <a:cs typeface="Times New Roman" pitchFamily="18" charset="0"/>
              </a:rPr>
              <a:t>познавательно –исследовательский, творческий.</a:t>
            </a:r>
            <a:br>
              <a:rPr lang="ru-RU" sz="3100" b="1" dirty="0" smtClean="0">
                <a:solidFill>
                  <a:prstClr val="black"/>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ТИП  ПРОЕКТА:  </a:t>
            </a:r>
            <a:r>
              <a:rPr lang="ru-RU" sz="3100" b="1" dirty="0" smtClean="0">
                <a:solidFill>
                  <a:prstClr val="black"/>
                </a:solidFill>
                <a:latin typeface="Times New Roman" pitchFamily="18" charset="0"/>
                <a:cs typeface="Times New Roman" pitchFamily="18" charset="0"/>
              </a:rPr>
              <a:t>практический.</a:t>
            </a:r>
            <a:br>
              <a:rPr lang="ru-RU" sz="3100" b="1" dirty="0" smtClean="0">
                <a:solidFill>
                  <a:prstClr val="black"/>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УЧАСТНИКИ  ПРОЕКТА: </a:t>
            </a:r>
            <a:r>
              <a:rPr lang="ru-RU" sz="3100" b="1" dirty="0" smtClean="0">
                <a:solidFill>
                  <a:prstClr val="black"/>
                </a:solidFill>
                <a:latin typeface="Times New Roman" pitchFamily="18" charset="0"/>
                <a:cs typeface="Times New Roman" pitchFamily="18" charset="0"/>
              </a:rPr>
              <a:t>воспитатели, воспитанники 2 младшей группы, родители.</a:t>
            </a:r>
            <a:br>
              <a:rPr lang="ru-RU" sz="3100" b="1" dirty="0" smtClean="0">
                <a:solidFill>
                  <a:prstClr val="black"/>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СРОК  РЕАЛИЗАЦИИ:  </a:t>
            </a:r>
            <a:r>
              <a:rPr lang="ru-RU" sz="3100" b="1" dirty="0" smtClean="0">
                <a:solidFill>
                  <a:prstClr val="black"/>
                </a:solidFill>
                <a:latin typeface="Times New Roman" pitchFamily="18" charset="0"/>
                <a:cs typeface="Times New Roman" pitchFamily="18" charset="0"/>
              </a:rPr>
              <a:t>краткосрочный -             2 месяца (март, апрель). </a:t>
            </a:r>
            <a:r>
              <a:rPr lang="ru-RU" sz="3100" dirty="0" smtClean="0">
                <a:solidFill>
                  <a:prstClr val="black"/>
                </a:solidFill>
                <a:latin typeface="Times New Roman" pitchFamily="18" charset="0"/>
                <a:cs typeface="Times New Roman" pitchFamily="18" charset="0"/>
              </a:rPr>
              <a:t/>
            </a:r>
            <a:br>
              <a:rPr lang="ru-RU" sz="3100" dirty="0" smtClean="0">
                <a:solidFill>
                  <a:prstClr val="black"/>
                </a:solidFill>
                <a:latin typeface="Times New Roman" pitchFamily="18" charset="0"/>
                <a:cs typeface="Times New Roman" pitchFamily="18" charset="0"/>
              </a:rPr>
            </a:br>
            <a:endParaRPr lang="ru-RU" sz="31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вал 8"/>
          <p:cNvSpPr/>
          <p:nvPr/>
        </p:nvSpPr>
        <p:spPr>
          <a:xfrm>
            <a:off x="3000364" y="1285860"/>
            <a:ext cx="3357586" cy="10001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sp>
        <p:nvSpPr>
          <p:cNvPr id="2" name="Прямоугольник 1"/>
          <p:cNvSpPr/>
          <p:nvPr/>
        </p:nvSpPr>
        <p:spPr>
          <a:xfrm>
            <a:off x="1571604" y="357166"/>
            <a:ext cx="6312764" cy="646331"/>
          </a:xfrm>
          <a:prstGeom prst="rect">
            <a:avLst/>
          </a:prstGeom>
        </p:spPr>
        <p:txBody>
          <a:bodyPr wrap="square">
            <a:spAutoFit/>
          </a:bodyPr>
          <a:lstStyle/>
          <a:p>
            <a:pPr algn="ctr">
              <a:spcBef>
                <a:spcPct val="50000"/>
              </a:spcBef>
            </a:pPr>
            <a:r>
              <a:rPr lang="ru-RU" sz="3600" b="1" dirty="0" smtClean="0">
                <a:solidFill>
                  <a:srgbClr val="FF0000"/>
                </a:solidFill>
                <a:latin typeface="Times New Roman" pitchFamily="18" charset="0"/>
                <a:cs typeface="Times New Roman" pitchFamily="18" charset="0"/>
              </a:rPr>
              <a:t>Этапы реализации проекта</a:t>
            </a:r>
            <a:endParaRPr lang="ru-RU" sz="3600" b="1" dirty="0">
              <a:solidFill>
                <a:srgbClr val="FF0000"/>
              </a:solidFill>
              <a:latin typeface="Times New Roman" pitchFamily="18" charset="0"/>
              <a:cs typeface="Times New Roman" pitchFamily="18" charset="0"/>
            </a:endParaRPr>
          </a:p>
        </p:txBody>
      </p:sp>
      <p:sp>
        <p:nvSpPr>
          <p:cNvPr id="4" name="Прямоугольник 3"/>
          <p:cNvSpPr/>
          <p:nvPr/>
        </p:nvSpPr>
        <p:spPr>
          <a:xfrm>
            <a:off x="2915816" y="1340768"/>
            <a:ext cx="4000528" cy="584775"/>
          </a:xfrm>
          <a:prstGeom prst="rect">
            <a:avLst/>
          </a:prstGeom>
        </p:spPr>
        <p:txBody>
          <a:bodyPr wrap="square">
            <a:spAutoFit/>
          </a:bodyPr>
          <a:lstStyle/>
          <a:p>
            <a:pPr algn="ctr">
              <a:spcBef>
                <a:spcPct val="50000"/>
              </a:spcBef>
            </a:pPr>
            <a:r>
              <a:rPr lang="ru-RU" sz="3200" b="1" dirty="0" smtClean="0">
                <a:solidFill>
                  <a:schemeClr val="tx2">
                    <a:lumMod val="75000"/>
                  </a:schemeClr>
                </a:solidFill>
                <a:latin typeface="Times New Roman" pitchFamily="18" charset="0"/>
                <a:cs typeface="Times New Roman" pitchFamily="18" charset="0"/>
              </a:rPr>
              <a:t>подготовительный</a:t>
            </a:r>
            <a:endParaRPr lang="ru-RU" sz="3200" b="1" dirty="0">
              <a:solidFill>
                <a:schemeClr val="tx2">
                  <a:lumMod val="75000"/>
                </a:schemeClr>
              </a:solidFill>
              <a:latin typeface="Times New Roman" pitchFamily="18" charset="0"/>
              <a:cs typeface="Times New Roman" pitchFamily="18" charset="0"/>
            </a:endParaRPr>
          </a:p>
        </p:txBody>
      </p:sp>
      <p:sp>
        <p:nvSpPr>
          <p:cNvPr id="5" name="Прямоугольник 4"/>
          <p:cNvSpPr/>
          <p:nvPr/>
        </p:nvSpPr>
        <p:spPr>
          <a:xfrm rot="10800000" flipV="1">
            <a:off x="3419872" y="3068960"/>
            <a:ext cx="2857520" cy="584775"/>
          </a:xfrm>
          <a:prstGeom prst="rect">
            <a:avLst/>
          </a:prstGeom>
        </p:spPr>
        <p:txBody>
          <a:bodyPr wrap="square">
            <a:spAutoFit/>
          </a:bodyPr>
          <a:lstStyle/>
          <a:p>
            <a:pPr algn="ctr">
              <a:spcBef>
                <a:spcPct val="50000"/>
              </a:spcBef>
            </a:pPr>
            <a:r>
              <a:rPr lang="ru-RU" sz="3200" b="1" dirty="0" smtClean="0">
                <a:solidFill>
                  <a:schemeClr val="tx2">
                    <a:lumMod val="75000"/>
                  </a:schemeClr>
                </a:solidFill>
                <a:latin typeface="Times New Roman" pitchFamily="18" charset="0"/>
                <a:cs typeface="Times New Roman" pitchFamily="18" charset="0"/>
              </a:rPr>
              <a:t>основной</a:t>
            </a:r>
            <a:endParaRPr lang="ru-RU" sz="3200" b="1" dirty="0">
              <a:solidFill>
                <a:schemeClr val="tx2">
                  <a:lumMod val="75000"/>
                </a:schemeClr>
              </a:solidFill>
              <a:latin typeface="Times New Roman" pitchFamily="18" charset="0"/>
              <a:cs typeface="Times New Roman" pitchFamily="18" charset="0"/>
            </a:endParaRPr>
          </a:p>
        </p:txBody>
      </p:sp>
      <p:sp>
        <p:nvSpPr>
          <p:cNvPr id="6" name="Прямоугольник 5"/>
          <p:cNvSpPr/>
          <p:nvPr/>
        </p:nvSpPr>
        <p:spPr>
          <a:xfrm>
            <a:off x="2915816" y="4797152"/>
            <a:ext cx="4071966" cy="584775"/>
          </a:xfrm>
          <a:prstGeom prst="rect">
            <a:avLst/>
          </a:prstGeom>
        </p:spPr>
        <p:txBody>
          <a:bodyPr wrap="square">
            <a:spAutoFit/>
          </a:bodyPr>
          <a:lstStyle/>
          <a:p>
            <a:pPr>
              <a:spcBef>
                <a:spcPct val="50000"/>
              </a:spcBef>
            </a:pPr>
            <a:r>
              <a:rPr lang="ru-RU" sz="3200" b="1" dirty="0" smtClean="0">
                <a:solidFill>
                  <a:srgbClr val="009900"/>
                </a:solidFill>
                <a:latin typeface="Times New Roman" pitchFamily="18" charset="0"/>
                <a:cs typeface="Times New Roman" pitchFamily="18" charset="0"/>
              </a:rPr>
              <a:t>   </a:t>
            </a:r>
            <a:r>
              <a:rPr lang="ru-RU" sz="3200" b="1" dirty="0" smtClean="0">
                <a:solidFill>
                  <a:schemeClr val="tx2">
                    <a:lumMod val="75000"/>
                  </a:schemeClr>
                </a:solidFill>
                <a:latin typeface="Times New Roman" pitchFamily="18" charset="0"/>
                <a:cs typeface="Times New Roman" pitchFamily="18" charset="0"/>
              </a:rPr>
              <a:t>заключительный</a:t>
            </a:r>
            <a:endParaRPr lang="ru-RU" sz="3200" b="1" dirty="0">
              <a:solidFill>
                <a:schemeClr val="tx2">
                  <a:lumMod val="75000"/>
                </a:schemeClr>
              </a:solidFill>
              <a:latin typeface="Times New Roman" pitchFamily="18" charset="0"/>
              <a:cs typeface="Times New Roman" pitchFamily="18" charset="0"/>
            </a:endParaRPr>
          </a:p>
        </p:txBody>
      </p:sp>
      <p:sp>
        <p:nvSpPr>
          <p:cNvPr id="8" name="Стрелка вниз 7"/>
          <p:cNvSpPr/>
          <p:nvPr/>
        </p:nvSpPr>
        <p:spPr>
          <a:xfrm>
            <a:off x="4572000" y="2348880"/>
            <a:ext cx="484632" cy="428628"/>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Овал 9"/>
          <p:cNvSpPr/>
          <p:nvPr/>
        </p:nvSpPr>
        <p:spPr>
          <a:xfrm>
            <a:off x="2771800" y="1268760"/>
            <a:ext cx="4000528" cy="857256"/>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p:nvSpPr>
        <p:spPr>
          <a:xfrm>
            <a:off x="3059832" y="2996952"/>
            <a:ext cx="3643338" cy="857256"/>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низ 11"/>
          <p:cNvSpPr/>
          <p:nvPr/>
        </p:nvSpPr>
        <p:spPr>
          <a:xfrm>
            <a:off x="4644008" y="4149080"/>
            <a:ext cx="500066" cy="500066"/>
          </a:xfrm>
          <a:prstGeom prst="downArrow">
            <a:avLst>
              <a:gd name="adj1" fmla="val 50000"/>
              <a:gd name="adj2" fmla="val 52451"/>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Овал 12"/>
          <p:cNvSpPr/>
          <p:nvPr/>
        </p:nvSpPr>
        <p:spPr>
          <a:xfrm>
            <a:off x="2843808" y="4725144"/>
            <a:ext cx="4143404" cy="857256"/>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sp>
        <p:nvSpPr>
          <p:cNvPr id="2" name="Заголовок 1"/>
          <p:cNvSpPr>
            <a:spLocks noGrp="1"/>
          </p:cNvSpPr>
          <p:nvPr>
            <p:ph type="title"/>
          </p:nvPr>
        </p:nvSpPr>
        <p:spPr>
          <a:xfrm>
            <a:off x="457200" y="0"/>
            <a:ext cx="8229600" cy="857232"/>
          </a:xfrm>
        </p:spPr>
        <p:txBody>
          <a:bodyPr>
            <a:normAutofit/>
          </a:bodyPr>
          <a:lstStyle/>
          <a:p>
            <a:r>
              <a:rPr lang="ru-RU" sz="3200" b="1" dirty="0" smtClean="0">
                <a:solidFill>
                  <a:schemeClr val="tx2">
                    <a:lumMod val="75000"/>
                  </a:schemeClr>
                </a:solidFill>
                <a:latin typeface="Times New Roman" pitchFamily="18" charset="0"/>
                <a:cs typeface="Times New Roman" pitchFamily="18" charset="0"/>
              </a:rPr>
              <a:t>Подготовительный этап </a:t>
            </a:r>
            <a:endParaRPr lang="ru-RU" sz="3200" dirty="0">
              <a:solidFill>
                <a:schemeClr val="tx2">
                  <a:lumMod val="75000"/>
                </a:schemeClr>
              </a:solidFill>
              <a:latin typeface="Times New Roman" pitchFamily="18" charset="0"/>
              <a:cs typeface="Times New Roman" pitchFamily="18" charset="0"/>
            </a:endParaRPr>
          </a:p>
        </p:txBody>
      </p:sp>
      <p:sp>
        <p:nvSpPr>
          <p:cNvPr id="3" name="Содержимое 2"/>
          <p:cNvSpPr>
            <a:spLocks noGrp="1"/>
          </p:cNvSpPr>
          <p:nvPr>
            <p:ph idx="1"/>
          </p:nvPr>
        </p:nvSpPr>
        <p:spPr>
          <a:xfrm>
            <a:off x="467544" y="785795"/>
            <a:ext cx="8352928" cy="5143536"/>
          </a:xfrm>
        </p:spPr>
        <p:txBody>
          <a:bodyPr>
            <a:noAutofit/>
          </a:bodyPr>
          <a:lstStyle/>
          <a:p>
            <a:pPr>
              <a:buNone/>
            </a:pPr>
            <a:r>
              <a:rPr lang="ru-RU" sz="2400"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 </a:t>
            </a:r>
            <a:br>
              <a:rPr lang="ru-RU" sz="22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Беседы с детьми (выявление уровня знаний о растениях).</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Составление плана работы над проектом.</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Сбор материала необходимого для реализации проекта.</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Чтение художественной литературы (</a:t>
            </a:r>
            <a:r>
              <a:rPr lang="ru-RU" sz="2400" dirty="0" err="1" smtClean="0">
                <a:latin typeface="Times New Roman" pitchFamily="18" charset="0"/>
                <a:cs typeface="Times New Roman" pitchFamily="18" charset="0"/>
              </a:rPr>
              <a:t>потешек</a:t>
            </a:r>
            <a:r>
              <a:rPr lang="ru-RU" sz="2400" dirty="0" smtClean="0">
                <a:latin typeface="Times New Roman" pitchFamily="18" charset="0"/>
                <a:cs typeface="Times New Roman" pitchFamily="18" charset="0"/>
              </a:rPr>
              <a:t>, пословиц, поговорок, песен, связанных с огородом и овощами).</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Организация предметно – развивающей среды по теме проекта.</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Изготовление дидактических  игр и пособий.</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Рассматривание иллюстративного материала, муляжей овощей по теме проекта.</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Сбор необходимого материала для создания огорода.</a:t>
            </a: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endParaRPr lang="ru-RU" sz="2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sp>
        <p:nvSpPr>
          <p:cNvPr id="2" name="Заголовок 1"/>
          <p:cNvSpPr>
            <a:spLocks noGrp="1"/>
          </p:cNvSpPr>
          <p:nvPr>
            <p:ph type="title"/>
          </p:nvPr>
        </p:nvSpPr>
        <p:spPr>
          <a:xfrm>
            <a:off x="457200" y="0"/>
            <a:ext cx="8229600" cy="1214422"/>
          </a:xfrm>
        </p:spPr>
        <p:txBody>
          <a:bodyPr>
            <a:normAutofit/>
          </a:bodyPr>
          <a:lstStyle/>
          <a:p>
            <a:r>
              <a:rPr lang="ru-RU" sz="3200" b="1" dirty="0" smtClean="0">
                <a:solidFill>
                  <a:schemeClr val="tx2">
                    <a:lumMod val="75000"/>
                  </a:schemeClr>
                </a:solidFill>
                <a:latin typeface="Times New Roman" pitchFamily="18" charset="0"/>
                <a:cs typeface="Times New Roman" pitchFamily="18" charset="0"/>
              </a:rPr>
              <a:t>Основной этап</a:t>
            </a:r>
            <a:endParaRPr lang="ru-RU" sz="3200" dirty="0">
              <a:solidFill>
                <a:schemeClr val="tx2">
                  <a:lumMod val="75000"/>
                </a:schemeClr>
              </a:solidFill>
              <a:latin typeface="Times New Roman" pitchFamily="18" charset="0"/>
              <a:cs typeface="Times New Roman" pitchFamily="18" charset="0"/>
            </a:endParaRPr>
          </a:p>
        </p:txBody>
      </p:sp>
      <p:sp>
        <p:nvSpPr>
          <p:cNvPr id="3" name="Содержимое 2"/>
          <p:cNvSpPr>
            <a:spLocks noGrp="1"/>
          </p:cNvSpPr>
          <p:nvPr>
            <p:ph idx="1"/>
          </p:nvPr>
        </p:nvSpPr>
        <p:spPr>
          <a:xfrm>
            <a:off x="251520" y="1357299"/>
            <a:ext cx="8892480" cy="3929089"/>
          </a:xfrm>
        </p:spPr>
        <p:txBody>
          <a:bodyPr>
            <a:normAutofit/>
          </a:bodyPr>
          <a:lstStyle/>
          <a:p>
            <a:r>
              <a:rPr lang="ru-RU" sz="2400" dirty="0" smtClean="0">
                <a:latin typeface="Times New Roman" pitchFamily="18" charset="0"/>
                <a:cs typeface="Times New Roman" pitchFamily="18" charset="0"/>
              </a:rPr>
              <a:t>Рассматривание семян пшеницы </a:t>
            </a:r>
          </a:p>
          <a:p>
            <a:r>
              <a:rPr lang="ru-RU" sz="2400" dirty="0" smtClean="0">
                <a:latin typeface="Times New Roman" pitchFamily="18" charset="0"/>
                <a:cs typeface="Times New Roman" pitchFamily="18" charset="0"/>
              </a:rPr>
              <a:t>Посадка семян и лука.</a:t>
            </a:r>
          </a:p>
          <a:p>
            <a:r>
              <a:rPr lang="ru-RU" sz="2400" dirty="0" smtClean="0">
                <a:latin typeface="Times New Roman" pitchFamily="18" charset="0"/>
                <a:cs typeface="Times New Roman" pitchFamily="18" charset="0"/>
              </a:rPr>
              <a:t>Исследовательская и практическая деятельность детей по изучению особенностей выращивания культурных насаждений: подготовка почвы, приобретение семян, посадка, полив, рыхление.</a:t>
            </a:r>
          </a:p>
          <a:p>
            <a:r>
              <a:rPr lang="ru-RU" sz="2400" dirty="0" smtClean="0">
                <a:latin typeface="Times New Roman" pitchFamily="18" charset="0"/>
                <a:cs typeface="Times New Roman" pitchFamily="18" charset="0"/>
              </a:rPr>
              <a:t>Оформление огорода на окне.</a:t>
            </a:r>
          </a:p>
          <a:p>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sp>
        <p:nvSpPr>
          <p:cNvPr id="2" name="Заголовок 1"/>
          <p:cNvSpPr>
            <a:spLocks noGrp="1"/>
          </p:cNvSpPr>
          <p:nvPr>
            <p:ph type="title"/>
          </p:nvPr>
        </p:nvSpPr>
        <p:spPr/>
        <p:txBody>
          <a:bodyPr>
            <a:normAutofit/>
          </a:bodyPr>
          <a:lstStyle/>
          <a:p>
            <a:r>
              <a:rPr lang="ru-RU" sz="3200" b="1" dirty="0" smtClean="0">
                <a:solidFill>
                  <a:schemeClr val="tx2">
                    <a:lumMod val="75000"/>
                  </a:schemeClr>
                </a:solidFill>
                <a:latin typeface="Times New Roman" pitchFamily="18" charset="0"/>
                <a:cs typeface="Times New Roman" pitchFamily="18" charset="0"/>
              </a:rPr>
              <a:t>Заключительный этап </a:t>
            </a:r>
            <a:endParaRPr lang="ru-RU" sz="3200" dirty="0">
              <a:solidFill>
                <a:schemeClr val="tx2">
                  <a:lumMod val="75000"/>
                </a:schemeClr>
              </a:solidFill>
              <a:latin typeface="Times New Roman" pitchFamily="18" charset="0"/>
              <a:cs typeface="Times New Roman" pitchFamily="18" charset="0"/>
            </a:endParaRPr>
          </a:p>
        </p:txBody>
      </p:sp>
      <p:sp>
        <p:nvSpPr>
          <p:cNvPr id="3" name="Содержимое 2"/>
          <p:cNvSpPr>
            <a:spLocks noGrp="1"/>
          </p:cNvSpPr>
          <p:nvPr>
            <p:ph idx="1"/>
          </p:nvPr>
        </p:nvSpPr>
        <p:spPr>
          <a:xfrm>
            <a:off x="539552" y="1714488"/>
            <a:ext cx="8136904" cy="4411675"/>
          </a:xfrm>
        </p:spPr>
        <p:txBody>
          <a:bodyPr/>
          <a:lstStyle/>
          <a:p>
            <a:r>
              <a:rPr lang="ru-RU" sz="2400" dirty="0" smtClean="0">
                <a:latin typeface="Times New Roman" pitchFamily="18" charset="0"/>
                <a:cs typeface="Times New Roman" pitchFamily="18" charset="0"/>
              </a:rPr>
              <a:t>Анализ и обобщение результатов, полученных в процессе исследовательской деятельности детей.</a:t>
            </a:r>
          </a:p>
          <a:p>
            <a:r>
              <a:rPr lang="ru-RU" sz="2400" dirty="0" smtClean="0">
                <a:latin typeface="Times New Roman" pitchFamily="18" charset="0"/>
                <a:cs typeface="Times New Roman" pitchFamily="18" charset="0"/>
              </a:rPr>
              <a:t>Оформление фотоальбома «Огород на окне».</a:t>
            </a:r>
          </a:p>
          <a:p>
            <a:r>
              <a:rPr lang="ru-RU" sz="2400" dirty="0" smtClean="0">
                <a:latin typeface="Times New Roman" pitchFamily="18" charset="0"/>
                <a:cs typeface="Times New Roman" pitchFamily="18" charset="0"/>
              </a:rPr>
              <a:t>Презентация проекта «Огород на окне».</a:t>
            </a:r>
          </a:p>
          <a:p>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sp>
        <p:nvSpPr>
          <p:cNvPr id="2" name="Заголовок 1"/>
          <p:cNvSpPr>
            <a:spLocks noGrp="1"/>
          </p:cNvSpPr>
          <p:nvPr>
            <p:ph type="title"/>
          </p:nvPr>
        </p:nvSpPr>
        <p:spPr>
          <a:xfrm>
            <a:off x="457200" y="0"/>
            <a:ext cx="8686800" cy="980728"/>
          </a:xfrm>
        </p:spPr>
        <p:txBody>
          <a:bodyPr>
            <a:normAutofit fontScale="90000"/>
          </a:bodyPr>
          <a:lstStyle/>
          <a:p>
            <a:r>
              <a:rPr lang="ru-RU" b="1" i="1" dirty="0" smtClean="0"/>
              <a:t/>
            </a:r>
            <a:br>
              <a:rPr lang="ru-RU" b="1" i="1" dirty="0" smtClean="0"/>
            </a:br>
            <a:r>
              <a:rPr lang="ru-RU" sz="4000" b="1" i="1" dirty="0" smtClean="0"/>
              <a:t/>
            </a:r>
            <a:br>
              <a:rPr lang="ru-RU" sz="4000" b="1" i="1" dirty="0" smtClean="0"/>
            </a:br>
            <a:r>
              <a:rPr lang="ru-RU" sz="3100" b="1" i="1" dirty="0" smtClean="0">
                <a:solidFill>
                  <a:srgbClr val="FF0000"/>
                </a:solidFill>
                <a:latin typeface="Times New Roman" pitchFamily="18" charset="0"/>
                <a:cs typeface="Times New Roman" pitchFamily="18" charset="0"/>
              </a:rPr>
              <a:t>Дидактические игры, пособия, книги и раскраски</a:t>
            </a:r>
            <a:r>
              <a:rPr lang="ru-RU" b="1" i="1" dirty="0" smtClean="0"/>
              <a:t/>
            </a:r>
            <a:br>
              <a:rPr lang="ru-RU" b="1" i="1" dirty="0" smtClean="0"/>
            </a:br>
            <a:r>
              <a:rPr lang="ru-RU" b="1" i="1" dirty="0" smtClean="0"/>
              <a:t/>
            </a:r>
            <a:br>
              <a:rPr lang="ru-RU" b="1" i="1" dirty="0" smtClean="0"/>
            </a:br>
            <a:endParaRPr lang="ru-RU" dirty="0"/>
          </a:p>
        </p:txBody>
      </p:sp>
      <p:pic>
        <p:nvPicPr>
          <p:cNvPr id="5" name="Рисунок 4" descr="F:\DCIM\102SSCAM\SSL21375.JPG"/>
          <p:cNvPicPr/>
          <p:nvPr/>
        </p:nvPicPr>
        <p:blipFill>
          <a:blip r:embed="rId3" cstate="print"/>
          <a:srcRect/>
          <a:stretch>
            <a:fillRect/>
          </a:stretch>
        </p:blipFill>
        <p:spPr bwMode="auto">
          <a:xfrm>
            <a:off x="395536" y="1124744"/>
            <a:ext cx="3563888" cy="2640926"/>
          </a:xfrm>
          <a:prstGeom prst="rect">
            <a:avLst/>
          </a:prstGeom>
          <a:ln w="19050">
            <a:solidFill>
              <a:srgbClr val="FF0000"/>
            </a:solidFill>
          </a:ln>
          <a:effectLst>
            <a:outerShdw blurRad="190500" algn="tl" rotWithShape="0">
              <a:srgbClr val="000000">
                <a:alpha val="70000"/>
              </a:srgbClr>
            </a:outerShdw>
          </a:effectLst>
        </p:spPr>
      </p:pic>
      <p:pic>
        <p:nvPicPr>
          <p:cNvPr id="6" name="Рисунок 5" descr="F:\DCIM\102SSCAM\SSL21371.JPG"/>
          <p:cNvPicPr/>
          <p:nvPr/>
        </p:nvPicPr>
        <p:blipFill>
          <a:blip r:embed="rId4" cstate="print"/>
          <a:srcRect t="3217"/>
          <a:stretch>
            <a:fillRect/>
          </a:stretch>
        </p:blipFill>
        <p:spPr bwMode="auto">
          <a:xfrm>
            <a:off x="4860032" y="1124744"/>
            <a:ext cx="3744416" cy="2664296"/>
          </a:xfrm>
          <a:prstGeom prst="rect">
            <a:avLst/>
          </a:prstGeom>
          <a:ln w="19050">
            <a:solidFill>
              <a:srgbClr val="FF0000"/>
            </a:solidFill>
          </a:ln>
          <a:effectLst>
            <a:outerShdw blurRad="190500" algn="tl" rotWithShape="0">
              <a:srgbClr val="000000">
                <a:alpha val="70000"/>
              </a:srgbClr>
            </a:outerShdw>
          </a:effectLst>
        </p:spPr>
      </p:pic>
      <p:pic>
        <p:nvPicPr>
          <p:cNvPr id="7" name="Рисунок 6" descr="F:\DCIM\102SSCAM\SSL21374.JPG"/>
          <p:cNvPicPr/>
          <p:nvPr/>
        </p:nvPicPr>
        <p:blipFill>
          <a:blip r:embed="rId5" cstate="print"/>
          <a:srcRect/>
          <a:stretch>
            <a:fillRect/>
          </a:stretch>
        </p:blipFill>
        <p:spPr bwMode="auto">
          <a:xfrm>
            <a:off x="395536" y="4005064"/>
            <a:ext cx="3528392" cy="2564904"/>
          </a:xfrm>
          <a:prstGeom prst="rect">
            <a:avLst/>
          </a:prstGeom>
          <a:ln w="19050">
            <a:solidFill>
              <a:srgbClr val="FF0000"/>
            </a:solidFill>
          </a:ln>
          <a:effectLst>
            <a:outerShdw blurRad="190500" algn="tl" rotWithShape="0">
              <a:srgbClr val="000000">
                <a:alpha val="70000"/>
              </a:srgbClr>
            </a:outerShdw>
          </a:effectLst>
        </p:spPr>
      </p:pic>
      <p:pic>
        <p:nvPicPr>
          <p:cNvPr id="9" name="Picture 7" descr="C:\Users\Прав2\Desktop\IMG_2211.JPG"/>
          <p:cNvPicPr>
            <a:picLocks noChangeAspect="1" noChangeArrowheads="1"/>
          </p:cNvPicPr>
          <p:nvPr/>
        </p:nvPicPr>
        <p:blipFill>
          <a:blip r:embed="rId6" cstate="print"/>
          <a:srcRect l="14523" t="27667"/>
          <a:stretch>
            <a:fillRect/>
          </a:stretch>
        </p:blipFill>
        <p:spPr bwMode="auto">
          <a:xfrm>
            <a:off x="4860033" y="4005064"/>
            <a:ext cx="3744416" cy="2592288"/>
          </a:xfrm>
          <a:prstGeom prst="rect">
            <a:avLst/>
          </a:prstGeom>
          <a:ln w="19050">
            <a:solidFill>
              <a:srgbClr val="FF0000"/>
            </a:solid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sp>
        <p:nvSpPr>
          <p:cNvPr id="3" name="Заголовок 2"/>
          <p:cNvSpPr>
            <a:spLocks noGrp="1"/>
          </p:cNvSpPr>
          <p:nvPr>
            <p:ph type="title"/>
          </p:nvPr>
        </p:nvSpPr>
        <p:spPr>
          <a:xfrm rot="10800000" flipV="1">
            <a:off x="179512" y="6309320"/>
            <a:ext cx="3275856" cy="548680"/>
          </a:xfrm>
        </p:spPr>
        <p:txBody>
          <a:bodyPr>
            <a:normAutofit fontScale="90000"/>
          </a:bodyPr>
          <a:lstStyle/>
          <a:p>
            <a:pPr algn="ctr"/>
            <a:r>
              <a:rPr lang="ru-RU" i="1" dirty="0" smtClean="0">
                <a:solidFill>
                  <a:srgbClr val="FF0000"/>
                </a:solidFill>
                <a:latin typeface="Times New Roman" pitchFamily="18" charset="0"/>
                <a:cs typeface="Times New Roman" pitchFamily="18" charset="0"/>
              </a:rPr>
              <a:t/>
            </a:r>
            <a:br>
              <a:rPr lang="ru-RU" i="1" dirty="0" smtClean="0">
                <a:solidFill>
                  <a:srgbClr val="FF0000"/>
                </a:solidFill>
                <a:latin typeface="Times New Roman" pitchFamily="18" charset="0"/>
                <a:cs typeface="Times New Roman" pitchFamily="18" charset="0"/>
              </a:rPr>
            </a:br>
            <a:r>
              <a:rPr lang="ru-RU" sz="1800" i="1" dirty="0" smtClean="0">
                <a:solidFill>
                  <a:schemeClr val="tx2">
                    <a:lumMod val="75000"/>
                  </a:schemeClr>
                </a:solidFill>
                <a:latin typeface="Times New Roman" pitchFamily="18" charset="0"/>
                <a:ea typeface="+mn-ea"/>
                <a:cs typeface="Times New Roman" pitchFamily="18" charset="0"/>
              </a:rPr>
              <a:t>Хороводная игра «Наш огород»</a:t>
            </a:r>
            <a:endParaRPr lang="ru-RU" sz="2200" i="1" dirty="0">
              <a:solidFill>
                <a:schemeClr val="tx2">
                  <a:lumMod val="75000"/>
                </a:schemeClr>
              </a:solidFill>
              <a:latin typeface="Times New Roman" pitchFamily="18" charset="0"/>
              <a:ea typeface="+mn-ea"/>
              <a:cs typeface="Times New Roman" pitchFamily="18" charset="0"/>
            </a:endParaRPr>
          </a:p>
        </p:txBody>
      </p:sp>
      <p:sp>
        <p:nvSpPr>
          <p:cNvPr id="12" name="Содержимое 3"/>
          <p:cNvSpPr txBox="1">
            <a:spLocks/>
          </p:cNvSpPr>
          <p:nvPr/>
        </p:nvSpPr>
        <p:spPr>
          <a:xfrm>
            <a:off x="4716016" y="3284984"/>
            <a:ext cx="3240360" cy="432048"/>
          </a:xfrm>
          <a:prstGeom prst="rect">
            <a:avLst/>
          </a:prstGeom>
        </p:spPr>
        <p:txBody>
          <a:bodyPr vert="horz" lIns="91440" tIns="45720" rIns="91440" bIns="45720" rtlCol="0">
            <a:no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lang="ru-RU" sz="1600" b="1" i="1" dirty="0" smtClean="0">
                <a:solidFill>
                  <a:schemeClr val="accent1">
                    <a:lumMod val="50000"/>
                  </a:schemeClr>
                </a:solidFill>
                <a:latin typeface="Times New Roman" pitchFamily="18" charset="0"/>
                <a:cs typeface="Times New Roman" pitchFamily="18" charset="0"/>
              </a:rPr>
              <a:t>Театрализованная игра «Репка»                                 </a:t>
            </a:r>
            <a:endParaRPr lang="ru-RU" sz="1600" b="1" i="1" dirty="0">
              <a:solidFill>
                <a:schemeClr val="accent1">
                  <a:lumMod val="50000"/>
                </a:schemeClr>
              </a:solidFill>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3" cstate="print"/>
          <a:srcRect/>
          <a:stretch>
            <a:fillRect/>
          </a:stretch>
        </p:blipFill>
        <p:spPr bwMode="auto">
          <a:xfrm>
            <a:off x="6516216" y="692696"/>
            <a:ext cx="1931840" cy="2575786"/>
          </a:xfrm>
          <a:prstGeom prst="rect">
            <a:avLst/>
          </a:prstGeom>
          <a:ln w="19050">
            <a:solidFill>
              <a:srgbClr val="C00000"/>
            </a:solidFill>
          </a:ln>
          <a:effectLst>
            <a:outerShdw blurRad="292100" dist="139700" dir="2700000" algn="tl" rotWithShape="0">
              <a:srgbClr val="333333">
                <a:alpha val="65000"/>
              </a:srgbClr>
            </a:outerShdw>
          </a:effectLst>
        </p:spPr>
      </p:pic>
      <p:pic>
        <p:nvPicPr>
          <p:cNvPr id="4099" name="Picture 3"/>
          <p:cNvPicPr>
            <a:picLocks noChangeAspect="1" noChangeArrowheads="1"/>
          </p:cNvPicPr>
          <p:nvPr/>
        </p:nvPicPr>
        <p:blipFill>
          <a:blip r:embed="rId4" cstate="print"/>
          <a:srcRect/>
          <a:stretch>
            <a:fillRect/>
          </a:stretch>
        </p:blipFill>
        <p:spPr bwMode="auto">
          <a:xfrm>
            <a:off x="4211960" y="692696"/>
            <a:ext cx="1937520" cy="2583360"/>
          </a:xfrm>
          <a:prstGeom prst="rect">
            <a:avLst/>
          </a:prstGeom>
          <a:ln w="19050">
            <a:solidFill>
              <a:srgbClr val="C00000"/>
            </a:solidFill>
          </a:ln>
          <a:effectLst>
            <a:outerShdw blurRad="292100" dist="139700" dir="2700000" algn="tl" rotWithShape="0">
              <a:srgbClr val="333333">
                <a:alpha val="65000"/>
              </a:srgbClr>
            </a:outerShdw>
          </a:effectLst>
        </p:spPr>
      </p:pic>
      <p:pic>
        <p:nvPicPr>
          <p:cNvPr id="4100" name="Picture 4"/>
          <p:cNvPicPr>
            <a:picLocks noChangeAspect="1" noChangeArrowheads="1"/>
          </p:cNvPicPr>
          <p:nvPr/>
        </p:nvPicPr>
        <p:blipFill>
          <a:blip r:embed="rId5" cstate="print"/>
          <a:srcRect/>
          <a:stretch>
            <a:fillRect/>
          </a:stretch>
        </p:blipFill>
        <p:spPr bwMode="auto">
          <a:xfrm>
            <a:off x="755576" y="3789040"/>
            <a:ext cx="1959124" cy="2612165"/>
          </a:xfrm>
          <a:prstGeom prst="rect">
            <a:avLst/>
          </a:prstGeom>
          <a:ln w="19050">
            <a:solidFill>
              <a:srgbClr val="C00000"/>
            </a:solidFill>
          </a:ln>
          <a:effectLst>
            <a:outerShdw blurRad="292100" dist="139700" dir="2700000" algn="tl" rotWithShape="0">
              <a:srgbClr val="333333">
                <a:alpha val="65000"/>
              </a:srgbClr>
            </a:outerShdw>
          </a:effectLst>
        </p:spPr>
      </p:pic>
      <p:sp>
        <p:nvSpPr>
          <p:cNvPr id="10" name="Прямоугольник 9"/>
          <p:cNvSpPr/>
          <p:nvPr/>
        </p:nvSpPr>
        <p:spPr>
          <a:xfrm>
            <a:off x="3203848" y="0"/>
            <a:ext cx="2958887" cy="584775"/>
          </a:xfrm>
          <a:prstGeom prst="rect">
            <a:avLst/>
          </a:prstGeom>
        </p:spPr>
        <p:txBody>
          <a:bodyPr wrap="none">
            <a:spAutoFit/>
          </a:bodyPr>
          <a:lstStyle/>
          <a:p>
            <a:r>
              <a:rPr lang="ru-RU" sz="3200" b="1" i="1" dirty="0" smtClean="0">
                <a:solidFill>
                  <a:schemeClr val="tx2">
                    <a:lumMod val="75000"/>
                  </a:schemeClr>
                </a:solidFill>
                <a:latin typeface="Times New Roman" pitchFamily="18" charset="0"/>
                <a:cs typeface="Times New Roman" pitchFamily="18" charset="0"/>
              </a:rPr>
              <a:t>Основной этап</a:t>
            </a:r>
            <a:endParaRPr lang="ru-RU" sz="3200" dirty="0">
              <a:solidFill>
                <a:schemeClr val="tx2">
                  <a:lumMod val="75000"/>
                </a:schemeClr>
              </a:solidFill>
            </a:endParaRPr>
          </a:p>
        </p:txBody>
      </p:sp>
      <p:pic>
        <p:nvPicPr>
          <p:cNvPr id="13" name="Picture 2" descr="C:\Users\Прав1\Desktop\ОГОРОД НА ОКНЕ\20210407_164816.jpg"/>
          <p:cNvPicPr>
            <a:picLocks noChangeAspect="1" noChangeArrowheads="1"/>
          </p:cNvPicPr>
          <p:nvPr/>
        </p:nvPicPr>
        <p:blipFill>
          <a:blip r:embed="rId6" cstate="print"/>
          <a:srcRect/>
          <a:stretch>
            <a:fillRect/>
          </a:stretch>
        </p:blipFill>
        <p:spPr bwMode="auto">
          <a:xfrm rot="5400000">
            <a:off x="419538" y="1028734"/>
            <a:ext cx="2688299" cy="2016224"/>
          </a:xfrm>
          <a:prstGeom prst="rect">
            <a:avLst/>
          </a:prstGeom>
          <a:noFill/>
          <a:ln w="19050">
            <a:solidFill>
              <a:srgbClr val="FF0000"/>
            </a:solidFill>
          </a:ln>
        </p:spPr>
      </p:pic>
      <p:pic>
        <p:nvPicPr>
          <p:cNvPr id="1027" name="Picture 3"/>
          <p:cNvPicPr>
            <a:picLocks noChangeAspect="1" noChangeArrowheads="1"/>
          </p:cNvPicPr>
          <p:nvPr/>
        </p:nvPicPr>
        <p:blipFill>
          <a:blip r:embed="rId7" cstate="print"/>
          <a:srcRect/>
          <a:stretch>
            <a:fillRect/>
          </a:stretch>
        </p:blipFill>
        <p:spPr bwMode="auto">
          <a:xfrm>
            <a:off x="9144000" y="8181528"/>
            <a:ext cx="45719" cy="2961856"/>
          </a:xfrm>
          <a:prstGeom prst="rect">
            <a:avLst/>
          </a:prstGeom>
          <a:noFill/>
          <a:ln w="9525">
            <a:noFill/>
            <a:miter lim="800000"/>
            <a:headEnd/>
            <a:tailEnd/>
          </a:ln>
        </p:spPr>
      </p:pic>
      <p:pic>
        <p:nvPicPr>
          <p:cNvPr id="3074" name="Picture 2"/>
          <p:cNvPicPr>
            <a:picLocks noChangeAspect="1" noChangeArrowheads="1"/>
          </p:cNvPicPr>
          <p:nvPr/>
        </p:nvPicPr>
        <p:blipFill>
          <a:blip r:embed="rId8" cstate="print"/>
          <a:srcRect/>
          <a:stretch>
            <a:fillRect/>
          </a:stretch>
        </p:blipFill>
        <p:spPr bwMode="auto">
          <a:xfrm>
            <a:off x="6588224" y="3717032"/>
            <a:ext cx="1944216" cy="2688299"/>
          </a:xfrm>
          <a:prstGeom prst="rect">
            <a:avLst/>
          </a:prstGeom>
          <a:noFill/>
          <a:ln w="19050">
            <a:solidFill>
              <a:srgbClr val="FF0000"/>
            </a:solidFill>
            <a:miter lim="800000"/>
            <a:headEnd/>
            <a:tailEnd/>
          </a:ln>
        </p:spPr>
      </p:pic>
      <p:pic>
        <p:nvPicPr>
          <p:cNvPr id="3075" name="Picture 3"/>
          <p:cNvPicPr>
            <a:picLocks noChangeAspect="1" noChangeArrowheads="1"/>
          </p:cNvPicPr>
          <p:nvPr/>
        </p:nvPicPr>
        <p:blipFill>
          <a:blip r:embed="rId9" cstate="print"/>
          <a:srcRect/>
          <a:stretch>
            <a:fillRect/>
          </a:stretch>
        </p:blipFill>
        <p:spPr bwMode="auto">
          <a:xfrm>
            <a:off x="3635896" y="3789040"/>
            <a:ext cx="1926214" cy="2568286"/>
          </a:xfrm>
          <a:prstGeom prst="rect">
            <a:avLst/>
          </a:prstGeom>
          <a:noFill/>
          <a:ln w="19050">
            <a:solidFill>
              <a:srgbClr val="FF0000"/>
            </a:solidFill>
            <a:miter lim="800000"/>
            <a:headEnd/>
            <a:tailEnd/>
          </a:ln>
        </p:spPr>
      </p:pic>
      <p:sp>
        <p:nvSpPr>
          <p:cNvPr id="14" name="Заголовок 2"/>
          <p:cNvSpPr txBox="1">
            <a:spLocks/>
          </p:cNvSpPr>
          <p:nvPr/>
        </p:nvSpPr>
        <p:spPr>
          <a:xfrm rot="10800000" flipV="1">
            <a:off x="323528" y="3212976"/>
            <a:ext cx="3096344" cy="432048"/>
          </a:xfrm>
          <a:prstGeom prst="rect">
            <a:avLst/>
          </a:prstGeom>
        </p:spPr>
        <p:txBody>
          <a:bodyPr vert="horz" lIns="91440" tIns="45720" rIns="91440" bIns="45720" rtlCol="0" anchor="b">
            <a:normAutofit fontScale="5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000" b="1" i="1"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a:r>
            <a:br>
              <a:rPr kumimoji="0" lang="ru-RU" sz="2000" b="1" i="1"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br>
            <a:r>
              <a:rPr kumimoji="0" lang="ru-RU" sz="3000" b="1" i="1" u="none" strike="noStrike" kern="1200" cap="none" spc="0" normalizeH="0" baseline="0" noProof="0" dirty="0" smtClean="0">
                <a:ln>
                  <a:noFill/>
                </a:ln>
                <a:solidFill>
                  <a:schemeClr val="accent1">
                    <a:lumMod val="50000"/>
                  </a:schemeClr>
                </a:solidFill>
                <a:effectLst/>
                <a:uLnTx/>
                <a:uFillTx/>
                <a:latin typeface="Times New Roman" pitchFamily="18" charset="0"/>
                <a:ea typeface="+mn-ea"/>
                <a:cs typeface="Times New Roman" pitchFamily="18" charset="0"/>
              </a:rPr>
              <a:t>Д/и «Овощи половинки»</a:t>
            </a:r>
            <a:endParaRPr kumimoji="0" lang="ru-RU" sz="2200" b="1" i="1" u="none" strike="noStrike" kern="1200" cap="none" spc="0" normalizeH="0" baseline="0" noProof="0" dirty="0">
              <a:ln>
                <a:noFill/>
              </a:ln>
              <a:solidFill>
                <a:schemeClr val="accent1">
                  <a:lumMod val="50000"/>
                </a:schemeClr>
              </a:solidFill>
              <a:effectLst/>
              <a:uLnTx/>
              <a:uFillTx/>
              <a:latin typeface="Times New Roman" pitchFamily="18" charset="0"/>
              <a:ea typeface="+mn-ea"/>
              <a:cs typeface="Times New Roman" pitchFamily="18" charset="0"/>
            </a:endParaRPr>
          </a:p>
        </p:txBody>
      </p:sp>
      <p:sp>
        <p:nvSpPr>
          <p:cNvPr id="15" name="Текст 3"/>
          <p:cNvSpPr txBox="1">
            <a:spLocks/>
          </p:cNvSpPr>
          <p:nvPr/>
        </p:nvSpPr>
        <p:spPr>
          <a:xfrm>
            <a:off x="3491880" y="6425952"/>
            <a:ext cx="2232248" cy="432048"/>
          </a:xfrm>
          <a:prstGeom prst="rect">
            <a:avLst/>
          </a:prstGeom>
        </p:spPr>
        <p:txBody>
          <a:bodyPr vert="horz" lIns="91440" tIns="45720" rIns="91440" bIns="45720" rtlCol="0">
            <a:norm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ru-RU" sz="1600" b="1" i="1" dirty="0" smtClean="0">
                <a:solidFill>
                  <a:schemeClr val="tx2">
                    <a:lumMod val="75000"/>
                  </a:schemeClr>
                </a:solidFill>
                <a:latin typeface="Times New Roman" pitchFamily="18" charset="0"/>
                <a:cs typeface="Times New Roman" pitchFamily="18" charset="0"/>
              </a:rPr>
              <a:t>Д/и «Овощи, фрукты»</a:t>
            </a:r>
            <a:endParaRPr kumimoji="0" lang="ru-RU" sz="1600" b="0"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16" name="Текст 3"/>
          <p:cNvSpPr txBox="1">
            <a:spLocks/>
          </p:cNvSpPr>
          <p:nvPr/>
        </p:nvSpPr>
        <p:spPr>
          <a:xfrm>
            <a:off x="6516216" y="6453336"/>
            <a:ext cx="2304256" cy="404664"/>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ru-RU" sz="1600" b="1" i="1" dirty="0" smtClean="0">
                <a:solidFill>
                  <a:schemeClr val="tx2">
                    <a:lumMod val="75000"/>
                  </a:schemeClr>
                </a:solidFill>
                <a:latin typeface="Times New Roman" pitchFamily="18" charset="0"/>
                <a:cs typeface="Times New Roman" pitchFamily="18" charset="0"/>
              </a:rPr>
              <a:t>Д/и «Овощи, фрукты»</a:t>
            </a:r>
            <a:endParaRPr kumimoji="0" lang="ru-RU" sz="1600" b="0"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pic>
        <p:nvPicPr>
          <p:cNvPr id="7170" name="Picture 2"/>
          <p:cNvPicPr>
            <a:picLocks noChangeAspect="1" noChangeArrowheads="1"/>
          </p:cNvPicPr>
          <p:nvPr/>
        </p:nvPicPr>
        <p:blipFill>
          <a:blip r:embed="rId3" cstate="print"/>
          <a:srcRect/>
          <a:stretch>
            <a:fillRect/>
          </a:stretch>
        </p:blipFill>
        <p:spPr bwMode="auto">
          <a:xfrm>
            <a:off x="1763688" y="3789040"/>
            <a:ext cx="2016224" cy="2688298"/>
          </a:xfrm>
          <a:prstGeom prst="rect">
            <a:avLst/>
          </a:prstGeom>
          <a:noFill/>
          <a:ln w="19050">
            <a:solidFill>
              <a:srgbClr val="FF0000"/>
            </a:solidFill>
            <a:miter lim="800000"/>
            <a:headEnd/>
            <a:tailEnd/>
          </a:ln>
        </p:spPr>
      </p:pic>
      <p:pic>
        <p:nvPicPr>
          <p:cNvPr id="7171" name="Picture 3"/>
          <p:cNvPicPr>
            <a:picLocks noChangeAspect="1" noChangeArrowheads="1"/>
          </p:cNvPicPr>
          <p:nvPr/>
        </p:nvPicPr>
        <p:blipFill>
          <a:blip r:embed="rId4" cstate="print"/>
          <a:srcRect/>
          <a:stretch>
            <a:fillRect/>
          </a:stretch>
        </p:blipFill>
        <p:spPr bwMode="auto">
          <a:xfrm>
            <a:off x="3995936" y="3933056"/>
            <a:ext cx="3600400" cy="2520280"/>
          </a:xfrm>
          <a:prstGeom prst="rect">
            <a:avLst/>
          </a:prstGeom>
          <a:noFill/>
          <a:ln w="19050">
            <a:solidFill>
              <a:srgbClr val="FF0000"/>
            </a:solidFill>
            <a:miter lim="800000"/>
            <a:headEnd/>
            <a:tailEnd/>
          </a:ln>
        </p:spPr>
      </p:pic>
      <p:pic>
        <p:nvPicPr>
          <p:cNvPr id="8" name="Picture 2" descr="C:\Users\Прав1\Desktop\ОГОРОД НА ОКНЕ\20210317_091552.jpg"/>
          <p:cNvPicPr>
            <a:picLocks noChangeAspect="1" noChangeArrowheads="1"/>
          </p:cNvPicPr>
          <p:nvPr/>
        </p:nvPicPr>
        <p:blipFill>
          <a:blip r:embed="rId5" cstate="print"/>
          <a:srcRect/>
          <a:stretch>
            <a:fillRect/>
          </a:stretch>
        </p:blipFill>
        <p:spPr bwMode="auto">
          <a:xfrm rot="5400000">
            <a:off x="5256076" y="728700"/>
            <a:ext cx="3024336" cy="2232248"/>
          </a:xfrm>
          <a:prstGeom prst="rect">
            <a:avLst/>
          </a:prstGeom>
          <a:noFill/>
          <a:ln w="19050">
            <a:solidFill>
              <a:srgbClr val="FF0000"/>
            </a:solidFill>
          </a:ln>
        </p:spPr>
      </p:pic>
      <p:pic>
        <p:nvPicPr>
          <p:cNvPr id="2050" name="Picture 2" descr="C:\Users\Прав1\Desktop\ОГОРОД НА ОКНЕ\20210407_161254.jpg"/>
          <p:cNvPicPr>
            <a:picLocks noChangeAspect="1" noChangeArrowheads="1"/>
          </p:cNvPicPr>
          <p:nvPr/>
        </p:nvPicPr>
        <p:blipFill>
          <a:blip r:embed="rId6" cstate="print"/>
          <a:srcRect/>
          <a:stretch>
            <a:fillRect/>
          </a:stretch>
        </p:blipFill>
        <p:spPr bwMode="auto">
          <a:xfrm rot="5400000">
            <a:off x="1930051" y="715046"/>
            <a:ext cx="2979642" cy="2160240"/>
          </a:xfrm>
          <a:prstGeom prst="rect">
            <a:avLst/>
          </a:prstGeom>
          <a:noFill/>
          <a:ln w="19050">
            <a:solidFill>
              <a:srgbClr val="FF0000"/>
            </a:solidFill>
          </a:ln>
        </p:spPr>
      </p:pic>
      <p:pic>
        <p:nvPicPr>
          <p:cNvPr id="2051" name="Picture 3" descr="C:\Users\Прав1\Desktop\ОГОРОД НА ОКНЕ\20210407_160448.jpg"/>
          <p:cNvPicPr>
            <a:picLocks noChangeAspect="1" noChangeArrowheads="1"/>
          </p:cNvPicPr>
          <p:nvPr/>
        </p:nvPicPr>
        <p:blipFill>
          <a:blip r:embed="rId7" cstate="print"/>
          <a:srcRect t="6170" r="508" b="29120"/>
          <a:stretch>
            <a:fillRect/>
          </a:stretch>
        </p:blipFill>
        <p:spPr bwMode="auto">
          <a:xfrm rot="5400000">
            <a:off x="-288540" y="1016732"/>
            <a:ext cx="3024336" cy="1512168"/>
          </a:xfrm>
          <a:prstGeom prst="rect">
            <a:avLst/>
          </a:prstGeom>
          <a:noFill/>
          <a:ln w="19050">
            <a:solidFill>
              <a:srgbClr val="FF0000"/>
            </a:solidFill>
          </a:ln>
        </p:spPr>
      </p:pic>
      <p:sp>
        <p:nvSpPr>
          <p:cNvPr id="14" name="Текст 3"/>
          <p:cNvSpPr txBox="1">
            <a:spLocks/>
          </p:cNvSpPr>
          <p:nvPr/>
        </p:nvSpPr>
        <p:spPr>
          <a:xfrm>
            <a:off x="611560" y="3356992"/>
            <a:ext cx="3816424" cy="332656"/>
          </a:xfrm>
          <a:prstGeom prst="rect">
            <a:avLst/>
          </a:prstGeom>
        </p:spPr>
        <p:txBody>
          <a:bodyPr vert="horz"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ru-RU" sz="1600" b="1" i="1" dirty="0" smtClean="0">
                <a:solidFill>
                  <a:schemeClr val="tx2">
                    <a:lumMod val="75000"/>
                  </a:schemeClr>
                </a:solidFill>
                <a:latin typeface="Times New Roman" pitchFamily="18" charset="0"/>
                <a:cs typeface="Times New Roman" pitchFamily="18" charset="0"/>
              </a:rPr>
              <a:t>Лепка </a:t>
            </a:r>
            <a:r>
              <a:rPr kumimoji="0" lang="ru-RU" sz="1600" b="1" i="1" u="none" strike="noStrike" kern="1200" cap="none" spc="0" normalizeH="0" baseline="0" noProof="0" dirty="0" smtClean="0">
                <a:ln>
                  <a:noFill/>
                </a:ln>
                <a:solidFill>
                  <a:schemeClr val="tx2">
                    <a:lumMod val="75000"/>
                  </a:schemeClr>
                </a:solidFill>
                <a:effectLst/>
                <a:uLnTx/>
                <a:uFillTx/>
                <a:latin typeface="Times New Roman" pitchFamily="18" charset="0"/>
                <a:ea typeface="+mn-ea"/>
                <a:cs typeface="Times New Roman" pitchFamily="18" charset="0"/>
              </a:rPr>
              <a:t>«Лук на грядке» </a:t>
            </a:r>
            <a:endParaRPr kumimoji="0" lang="ru-RU" sz="1600" b="0"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16" name="Текст 3"/>
          <p:cNvSpPr txBox="1">
            <a:spLocks/>
          </p:cNvSpPr>
          <p:nvPr/>
        </p:nvSpPr>
        <p:spPr>
          <a:xfrm>
            <a:off x="3059832" y="6525344"/>
            <a:ext cx="3168352" cy="332656"/>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600" b="1" i="1" u="none" strike="noStrike" kern="1200" cap="none" spc="0" normalizeH="0" baseline="0" noProof="0" dirty="0" smtClean="0">
                <a:ln>
                  <a:noFill/>
                </a:ln>
                <a:solidFill>
                  <a:schemeClr val="tx2">
                    <a:lumMod val="75000"/>
                  </a:schemeClr>
                </a:solidFill>
                <a:effectLst/>
                <a:uLnTx/>
                <a:uFillTx/>
                <a:latin typeface="Times New Roman" pitchFamily="18" charset="0"/>
                <a:ea typeface="+mn-ea"/>
                <a:cs typeface="Times New Roman" pitchFamily="18" charset="0"/>
              </a:rPr>
              <a:t>Коллективная работа «Репка» </a:t>
            </a:r>
            <a:endParaRPr kumimoji="0" lang="ru-RU" sz="1600" b="0"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17" name="Текст 3"/>
          <p:cNvSpPr txBox="1">
            <a:spLocks/>
          </p:cNvSpPr>
          <p:nvPr/>
        </p:nvSpPr>
        <p:spPr>
          <a:xfrm>
            <a:off x="5220072" y="3356992"/>
            <a:ext cx="3384376" cy="404664"/>
          </a:xfrm>
          <a:prstGeom prst="rect">
            <a:avLst/>
          </a:prstGeom>
        </p:spPr>
        <p:txBody>
          <a:bodyPr vert="horz"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ru-RU" sz="1600" b="1" i="1" dirty="0" smtClean="0">
                <a:solidFill>
                  <a:schemeClr val="tx2">
                    <a:lumMod val="75000"/>
                  </a:schemeClr>
                </a:solidFill>
                <a:latin typeface="Times New Roman" pitchFamily="18" charset="0"/>
                <a:cs typeface="Times New Roman" pitchFamily="18" charset="0"/>
              </a:rPr>
              <a:t>Рисование «Витамины на грядке»</a:t>
            </a:r>
            <a:r>
              <a:rPr kumimoji="0" lang="ru-RU" sz="1600" b="1" i="1" u="none" strike="noStrike" kern="1200" cap="none" spc="0" normalizeH="0" baseline="0" noProof="0" dirty="0" smtClean="0">
                <a:ln>
                  <a:noFill/>
                </a:ln>
                <a:solidFill>
                  <a:schemeClr val="tx2">
                    <a:lumMod val="75000"/>
                  </a:schemeClr>
                </a:solidFill>
                <a:effectLst/>
                <a:uLnTx/>
                <a:uFillTx/>
                <a:latin typeface="Times New Roman" pitchFamily="18" charset="0"/>
                <a:ea typeface="+mn-ea"/>
                <a:cs typeface="Times New Roman" pitchFamily="18" charset="0"/>
              </a:rPr>
              <a:t> </a:t>
            </a:r>
            <a:endParaRPr kumimoji="0" lang="ru-RU" sz="1600" b="0"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sp>
        <p:nvSpPr>
          <p:cNvPr id="2" name="Заголовок 1"/>
          <p:cNvSpPr>
            <a:spLocks noGrp="1"/>
          </p:cNvSpPr>
          <p:nvPr>
            <p:ph type="title"/>
          </p:nvPr>
        </p:nvSpPr>
        <p:spPr>
          <a:xfrm>
            <a:off x="1259632" y="6569968"/>
            <a:ext cx="1800200" cy="288032"/>
          </a:xfrm>
        </p:spPr>
        <p:txBody>
          <a:bodyPr>
            <a:noAutofit/>
          </a:bodyPr>
          <a:lstStyle/>
          <a:p>
            <a:r>
              <a:rPr lang="ru-RU" sz="1600" b="1" i="1" dirty="0" smtClean="0">
                <a:solidFill>
                  <a:schemeClr val="tx2">
                    <a:lumMod val="75000"/>
                  </a:schemeClr>
                </a:solidFill>
                <a:latin typeface="Times New Roman" pitchFamily="18" charset="0"/>
                <a:cs typeface="Times New Roman" pitchFamily="18" charset="0"/>
              </a:rPr>
              <a:t>Посадка лука</a:t>
            </a:r>
            <a:endParaRPr lang="ru-RU" sz="1600" b="1" i="1" dirty="0">
              <a:solidFill>
                <a:schemeClr val="tx2">
                  <a:lumMod val="75000"/>
                </a:schemeClr>
              </a:solidFill>
              <a:latin typeface="Times New Roman" pitchFamily="18" charset="0"/>
              <a:cs typeface="Times New Roman" pitchFamily="18" charset="0"/>
            </a:endParaRPr>
          </a:p>
        </p:txBody>
      </p:sp>
      <p:pic>
        <p:nvPicPr>
          <p:cNvPr id="6147" name="Picture 3" descr="C:\Users\Прав1\Desktop\ОГОРОД НА ОКНЕ\20210317_085712.jpg"/>
          <p:cNvPicPr>
            <a:picLocks noChangeAspect="1" noChangeArrowheads="1"/>
          </p:cNvPicPr>
          <p:nvPr/>
        </p:nvPicPr>
        <p:blipFill>
          <a:blip r:embed="rId3" cstate="print"/>
          <a:srcRect t="23231" r="668"/>
          <a:stretch>
            <a:fillRect/>
          </a:stretch>
        </p:blipFill>
        <p:spPr bwMode="auto">
          <a:xfrm rot="16200000" flipH="1">
            <a:off x="696815" y="4135834"/>
            <a:ext cx="2880320" cy="1898701"/>
          </a:xfrm>
          <a:prstGeom prst="rect">
            <a:avLst/>
          </a:prstGeom>
          <a:noFill/>
          <a:ln w="19050">
            <a:solidFill>
              <a:srgbClr val="FF0000"/>
            </a:solidFill>
          </a:ln>
        </p:spPr>
      </p:pic>
      <p:pic>
        <p:nvPicPr>
          <p:cNvPr id="7" name="Picture 2"/>
          <p:cNvPicPr>
            <a:picLocks noChangeAspect="1" noChangeArrowheads="1"/>
          </p:cNvPicPr>
          <p:nvPr/>
        </p:nvPicPr>
        <p:blipFill>
          <a:blip r:embed="rId4" cstate="print"/>
          <a:srcRect/>
          <a:stretch>
            <a:fillRect/>
          </a:stretch>
        </p:blipFill>
        <p:spPr bwMode="auto">
          <a:xfrm>
            <a:off x="5364088" y="260648"/>
            <a:ext cx="2160240" cy="2736304"/>
          </a:xfrm>
          <a:prstGeom prst="rect">
            <a:avLst/>
          </a:prstGeom>
          <a:noFill/>
          <a:ln w="19050">
            <a:solidFill>
              <a:srgbClr val="FF0000"/>
            </a:solidFill>
            <a:miter lim="800000"/>
            <a:headEnd/>
            <a:tailEnd/>
          </a:ln>
        </p:spPr>
      </p:pic>
      <p:pic>
        <p:nvPicPr>
          <p:cNvPr id="9" name="Рисунок 8"/>
          <p:cNvPicPr>
            <a:picLocks noChangeAspect="1"/>
          </p:cNvPicPr>
          <p:nvPr/>
        </p:nvPicPr>
        <p:blipFill>
          <a:blip r:embed="rId5" cstate="print">
            <a:lum/>
            <a:alphaModFix/>
          </a:blip>
          <a:srcRect/>
          <a:stretch>
            <a:fillRect/>
          </a:stretch>
        </p:blipFill>
        <p:spPr>
          <a:xfrm>
            <a:off x="1187624" y="260648"/>
            <a:ext cx="3728865" cy="2736304"/>
          </a:xfrm>
          <a:prstGeom prst="rect">
            <a:avLst/>
          </a:prstGeom>
          <a:noFill/>
          <a:ln w="19050">
            <a:solidFill>
              <a:srgbClr val="FF0000"/>
            </a:solidFill>
          </a:ln>
        </p:spPr>
      </p:pic>
      <p:pic>
        <p:nvPicPr>
          <p:cNvPr id="10" name="Picture 2_10"/>
          <p:cNvPicPr>
            <a:picLocks noChangeAspect="1"/>
          </p:cNvPicPr>
          <p:nvPr/>
        </p:nvPicPr>
        <p:blipFill>
          <a:blip r:embed="rId6" cstate="print">
            <a:lum/>
            <a:alphaModFix/>
          </a:blip>
          <a:srcRect/>
          <a:stretch>
            <a:fillRect/>
          </a:stretch>
        </p:blipFill>
        <p:spPr>
          <a:xfrm>
            <a:off x="4211960" y="3717032"/>
            <a:ext cx="3528392" cy="2646295"/>
          </a:xfrm>
          <a:prstGeom prst="rect">
            <a:avLst/>
          </a:prstGeom>
          <a:noFill/>
          <a:ln w="19050">
            <a:solidFill>
              <a:srgbClr val="FF0000"/>
            </a:solidFill>
          </a:ln>
        </p:spPr>
      </p:pic>
      <p:sp>
        <p:nvSpPr>
          <p:cNvPr id="11" name="Прямоугольник 10"/>
          <p:cNvSpPr/>
          <p:nvPr/>
        </p:nvSpPr>
        <p:spPr>
          <a:xfrm>
            <a:off x="4211960" y="6453336"/>
            <a:ext cx="3600400" cy="338554"/>
          </a:xfrm>
          <a:prstGeom prst="rect">
            <a:avLst/>
          </a:prstGeom>
        </p:spPr>
        <p:txBody>
          <a:bodyPr wrap="square">
            <a:spAutoFit/>
          </a:bodyPr>
          <a:lstStyle/>
          <a:p>
            <a:pPr algn="ctr"/>
            <a:r>
              <a:rPr lang="ru-RU" sz="1600" b="1" i="1" dirty="0" smtClean="0">
                <a:solidFill>
                  <a:schemeClr val="tx2">
                    <a:lumMod val="75000"/>
                  </a:schemeClr>
                </a:solidFill>
                <a:latin typeface="Times New Roman" pitchFamily="18" charset="0"/>
                <a:cs typeface="Times New Roman" pitchFamily="18" charset="0"/>
              </a:rPr>
              <a:t>Уход за луком и цветами</a:t>
            </a:r>
            <a:endParaRPr lang="ru-RU" sz="1600" dirty="0">
              <a:solidFill>
                <a:schemeClr val="tx2">
                  <a:lumMod val="75000"/>
                </a:schemeClr>
              </a:solidFill>
            </a:endParaRPr>
          </a:p>
        </p:txBody>
      </p:sp>
      <p:sp>
        <p:nvSpPr>
          <p:cNvPr id="13" name="Прямоугольник 12"/>
          <p:cNvSpPr/>
          <p:nvPr/>
        </p:nvSpPr>
        <p:spPr>
          <a:xfrm>
            <a:off x="2483768" y="3068960"/>
            <a:ext cx="4128759" cy="338554"/>
          </a:xfrm>
          <a:prstGeom prst="rect">
            <a:avLst/>
          </a:prstGeom>
        </p:spPr>
        <p:txBody>
          <a:bodyPr wrap="none">
            <a:spAutoFit/>
          </a:bodyPr>
          <a:lstStyle/>
          <a:p>
            <a:r>
              <a:rPr lang="ru-RU" sz="1600" b="1" i="1" dirty="0" smtClean="0">
                <a:solidFill>
                  <a:schemeClr val="tx2">
                    <a:lumMod val="75000"/>
                  </a:schemeClr>
                </a:solidFill>
                <a:latin typeface="Times New Roman" pitchFamily="18" charset="0"/>
                <a:cs typeface="Times New Roman" pitchFamily="18" charset="0"/>
              </a:rPr>
              <a:t>Рассматривание семян цветов и пшеницы </a:t>
            </a:r>
            <a:endParaRPr lang="ru-RU" sz="1600"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sp>
        <p:nvSpPr>
          <p:cNvPr id="2" name="Заголовок 1"/>
          <p:cNvSpPr>
            <a:spLocks noGrp="1"/>
          </p:cNvSpPr>
          <p:nvPr>
            <p:ph type="title"/>
          </p:nvPr>
        </p:nvSpPr>
        <p:spPr>
          <a:xfrm>
            <a:off x="683568" y="-243408"/>
            <a:ext cx="8003232" cy="1008112"/>
          </a:xfrm>
        </p:spPr>
        <p:txBody>
          <a:bodyPr>
            <a:noAutofit/>
          </a:bodyPr>
          <a:lstStyle/>
          <a:p>
            <a:r>
              <a:rPr lang="ru-RU" sz="3200" b="1" i="1" dirty="0" smtClean="0">
                <a:solidFill>
                  <a:srgbClr val="FF0000"/>
                </a:solidFill>
                <a:latin typeface="Times New Roman" pitchFamily="18" charset="0"/>
                <a:cs typeface="Times New Roman" pitchFamily="18" charset="0"/>
              </a:rPr>
              <a:t>Наблюдение и экспериментирование</a:t>
            </a:r>
            <a:endParaRPr lang="ru-RU" sz="3200" b="1" i="1" dirty="0">
              <a:solidFill>
                <a:srgbClr val="FF0000"/>
              </a:solidFill>
              <a:latin typeface="Times New Roman" pitchFamily="18" charset="0"/>
              <a:cs typeface="Times New Roman" pitchFamily="18" charset="0"/>
            </a:endParaRPr>
          </a:p>
        </p:txBody>
      </p:sp>
      <p:pic>
        <p:nvPicPr>
          <p:cNvPr id="9" name="Picture 2"/>
          <p:cNvPicPr>
            <a:picLocks noChangeAspect="1" noChangeArrowheads="1"/>
          </p:cNvPicPr>
          <p:nvPr/>
        </p:nvPicPr>
        <p:blipFill>
          <a:blip r:embed="rId3" cstate="print"/>
          <a:srcRect/>
          <a:stretch>
            <a:fillRect/>
          </a:stretch>
        </p:blipFill>
        <p:spPr bwMode="auto">
          <a:xfrm>
            <a:off x="1043608" y="3789040"/>
            <a:ext cx="2232248" cy="2749396"/>
          </a:xfrm>
          <a:prstGeom prst="rect">
            <a:avLst/>
          </a:prstGeom>
          <a:ln w="19050">
            <a:solidFill>
              <a:srgbClr val="FF0000"/>
            </a:solidFill>
          </a:ln>
          <a:effectLst>
            <a:outerShdw blurRad="190500" algn="tl" rotWithShape="0">
              <a:srgbClr val="000000">
                <a:alpha val="70000"/>
              </a:srgbClr>
            </a:outerShdw>
          </a:effectLst>
        </p:spPr>
      </p:pic>
      <p:pic>
        <p:nvPicPr>
          <p:cNvPr id="6" name="Picture 2"/>
          <p:cNvPicPr>
            <a:picLocks noChangeAspect="1" noChangeArrowheads="1"/>
          </p:cNvPicPr>
          <p:nvPr/>
        </p:nvPicPr>
        <p:blipFill>
          <a:blip r:embed="rId4" cstate="print"/>
          <a:srcRect t="23684" r="1754"/>
          <a:stretch>
            <a:fillRect/>
          </a:stretch>
        </p:blipFill>
        <p:spPr bwMode="auto">
          <a:xfrm>
            <a:off x="5436096" y="548680"/>
            <a:ext cx="2232248" cy="2796213"/>
          </a:xfrm>
          <a:prstGeom prst="rect">
            <a:avLst/>
          </a:prstGeom>
          <a:noFill/>
          <a:ln w="19050">
            <a:solidFill>
              <a:srgbClr val="FF0000"/>
            </a:solidFill>
            <a:miter lim="800000"/>
            <a:headEnd/>
            <a:tailEnd/>
          </a:ln>
        </p:spPr>
      </p:pic>
      <p:pic>
        <p:nvPicPr>
          <p:cNvPr id="7" name="Picture 2"/>
          <p:cNvPicPr>
            <a:picLocks noChangeAspect="1" noChangeArrowheads="1"/>
          </p:cNvPicPr>
          <p:nvPr/>
        </p:nvPicPr>
        <p:blipFill>
          <a:blip r:embed="rId5" cstate="print"/>
          <a:srcRect/>
          <a:stretch>
            <a:fillRect/>
          </a:stretch>
        </p:blipFill>
        <p:spPr bwMode="auto">
          <a:xfrm flipH="1">
            <a:off x="5508104" y="3789040"/>
            <a:ext cx="2232248" cy="2780928"/>
          </a:xfrm>
          <a:prstGeom prst="rect">
            <a:avLst/>
          </a:prstGeom>
          <a:noFill/>
          <a:ln w="19050">
            <a:solidFill>
              <a:srgbClr val="FF0000"/>
            </a:solidFill>
            <a:miter lim="800000"/>
            <a:headEnd/>
            <a:tailEnd/>
          </a:ln>
        </p:spPr>
      </p:pic>
      <p:sp>
        <p:nvSpPr>
          <p:cNvPr id="11" name="Прямоугольник 10"/>
          <p:cNvSpPr/>
          <p:nvPr/>
        </p:nvSpPr>
        <p:spPr>
          <a:xfrm>
            <a:off x="1043608" y="6519446"/>
            <a:ext cx="2232248" cy="338554"/>
          </a:xfrm>
          <a:prstGeom prst="rect">
            <a:avLst/>
          </a:prstGeom>
        </p:spPr>
        <p:txBody>
          <a:bodyPr wrap="square">
            <a:spAutoFit/>
          </a:bodyPr>
          <a:lstStyle/>
          <a:p>
            <a:pPr algn="ctr"/>
            <a:r>
              <a:rPr lang="ru-RU" sz="1600" b="1" i="1" dirty="0" smtClean="0">
                <a:solidFill>
                  <a:schemeClr val="tx2">
                    <a:lumMod val="75000"/>
                  </a:schemeClr>
                </a:solidFill>
                <a:latin typeface="Times New Roman" pitchFamily="18" charset="0"/>
                <a:cs typeface="Times New Roman" pitchFamily="18" charset="0"/>
              </a:rPr>
              <a:t>За веточкой березы </a:t>
            </a:r>
            <a:endParaRPr lang="ru-RU" sz="1600" dirty="0">
              <a:solidFill>
                <a:schemeClr val="tx2">
                  <a:lumMod val="75000"/>
                </a:schemeClr>
              </a:solidFill>
            </a:endParaRPr>
          </a:p>
        </p:txBody>
      </p:sp>
      <p:sp>
        <p:nvSpPr>
          <p:cNvPr id="12" name="Прямоугольник 11"/>
          <p:cNvSpPr/>
          <p:nvPr/>
        </p:nvSpPr>
        <p:spPr>
          <a:xfrm>
            <a:off x="5364088" y="6525344"/>
            <a:ext cx="2520280" cy="338554"/>
          </a:xfrm>
          <a:prstGeom prst="rect">
            <a:avLst/>
          </a:prstGeom>
        </p:spPr>
        <p:txBody>
          <a:bodyPr wrap="square">
            <a:spAutoFit/>
          </a:bodyPr>
          <a:lstStyle/>
          <a:p>
            <a:pPr algn="ctr"/>
            <a:r>
              <a:rPr lang="ru-RU" sz="1600" b="1" i="1" dirty="0" smtClean="0">
                <a:solidFill>
                  <a:schemeClr val="tx2">
                    <a:lumMod val="75000"/>
                  </a:schemeClr>
                </a:solidFill>
                <a:latin typeface="Times New Roman" pitchFamily="18" charset="0"/>
                <a:cs typeface="Times New Roman" pitchFamily="18" charset="0"/>
              </a:rPr>
              <a:t>За луком</a:t>
            </a:r>
            <a:endParaRPr lang="ru-RU" sz="1600" dirty="0">
              <a:solidFill>
                <a:schemeClr val="tx2">
                  <a:lumMod val="75000"/>
                </a:schemeClr>
              </a:solidFill>
            </a:endParaRPr>
          </a:p>
        </p:txBody>
      </p:sp>
      <p:pic>
        <p:nvPicPr>
          <p:cNvPr id="13" name="Picture 4" descr="F:\Новая папка\20210402_153112.jpg"/>
          <p:cNvPicPr>
            <a:picLocks noChangeAspect="1" noChangeArrowheads="1"/>
          </p:cNvPicPr>
          <p:nvPr/>
        </p:nvPicPr>
        <p:blipFill>
          <a:blip r:embed="rId6" cstate="print"/>
          <a:srcRect/>
          <a:stretch>
            <a:fillRect/>
          </a:stretch>
        </p:blipFill>
        <p:spPr bwMode="auto">
          <a:xfrm rot="5400000">
            <a:off x="827585" y="908719"/>
            <a:ext cx="2736302" cy="2160240"/>
          </a:xfrm>
          <a:prstGeom prst="rect">
            <a:avLst/>
          </a:prstGeom>
          <a:noFill/>
          <a:ln w="19050">
            <a:solidFill>
              <a:srgbClr val="FF0000"/>
            </a:solidFill>
          </a:ln>
        </p:spPr>
      </p:pic>
      <p:sp>
        <p:nvSpPr>
          <p:cNvPr id="14" name="Прямоугольник 13"/>
          <p:cNvSpPr/>
          <p:nvPr/>
        </p:nvSpPr>
        <p:spPr>
          <a:xfrm>
            <a:off x="1043608" y="3356992"/>
            <a:ext cx="2232248" cy="338554"/>
          </a:xfrm>
          <a:prstGeom prst="rect">
            <a:avLst/>
          </a:prstGeom>
        </p:spPr>
        <p:txBody>
          <a:bodyPr wrap="square">
            <a:spAutoFit/>
          </a:bodyPr>
          <a:lstStyle/>
          <a:p>
            <a:pPr algn="ctr"/>
            <a:r>
              <a:rPr lang="ru-RU" sz="1600" dirty="0" smtClean="0"/>
              <a:t> </a:t>
            </a:r>
            <a:r>
              <a:rPr lang="ru-RU" sz="1600" b="1" i="1" dirty="0" smtClean="0">
                <a:solidFill>
                  <a:srgbClr val="002060"/>
                </a:solidFill>
                <a:latin typeface="Times New Roman" pitchFamily="18" charset="0"/>
                <a:cs typeface="Times New Roman" pitchFamily="18" charset="0"/>
              </a:rPr>
              <a:t>«Вода и росток» </a:t>
            </a:r>
            <a:endParaRPr lang="ru-RU" sz="1600" b="1" i="1" dirty="0">
              <a:solidFill>
                <a:srgbClr val="002060"/>
              </a:solidFill>
              <a:latin typeface="Times New Roman" pitchFamily="18" charset="0"/>
              <a:cs typeface="Times New Roman" pitchFamily="18" charset="0"/>
            </a:endParaRPr>
          </a:p>
        </p:txBody>
      </p:sp>
      <p:sp>
        <p:nvSpPr>
          <p:cNvPr id="15" name="Прямоугольник 14"/>
          <p:cNvSpPr/>
          <p:nvPr/>
        </p:nvSpPr>
        <p:spPr>
          <a:xfrm>
            <a:off x="5436097" y="3356992"/>
            <a:ext cx="2304256" cy="338554"/>
          </a:xfrm>
          <a:prstGeom prst="rect">
            <a:avLst/>
          </a:prstGeom>
        </p:spPr>
        <p:txBody>
          <a:bodyPr wrap="square">
            <a:spAutoFit/>
          </a:bodyPr>
          <a:lstStyle/>
          <a:p>
            <a:pPr algn="ctr"/>
            <a:r>
              <a:rPr lang="ru-RU" sz="1600" dirty="0" smtClean="0"/>
              <a:t> </a:t>
            </a:r>
            <a:r>
              <a:rPr lang="ru-RU" sz="1600" b="1" i="1" dirty="0" smtClean="0">
                <a:solidFill>
                  <a:srgbClr val="002060"/>
                </a:solidFill>
                <a:latin typeface="Times New Roman" pitchFamily="18" charset="0"/>
                <a:cs typeface="Times New Roman" pitchFamily="18" charset="0"/>
              </a:rPr>
              <a:t>«Солнце и росток» </a:t>
            </a:r>
            <a:endParaRPr lang="ru-RU" sz="1600" b="1" i="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pic>
        <p:nvPicPr>
          <p:cNvPr id="3" name="Picture 2"/>
          <p:cNvPicPr>
            <a:picLocks noChangeAspect="1" noChangeArrowheads="1"/>
          </p:cNvPicPr>
          <p:nvPr/>
        </p:nvPicPr>
        <p:blipFill>
          <a:blip r:embed="rId3" cstate="print"/>
          <a:srcRect/>
          <a:stretch>
            <a:fillRect/>
          </a:stretch>
        </p:blipFill>
        <p:spPr bwMode="auto">
          <a:xfrm>
            <a:off x="3419872" y="2996952"/>
            <a:ext cx="2700300" cy="3600400"/>
          </a:xfrm>
          <a:prstGeom prst="rect">
            <a:avLst/>
          </a:prstGeom>
          <a:noFill/>
          <a:ln w="19050">
            <a:solidFill>
              <a:srgbClr val="FF0000"/>
            </a:solidFill>
            <a:miter lim="800000"/>
            <a:headEnd/>
            <a:tailEnd/>
          </a:ln>
        </p:spPr>
      </p:pic>
      <p:pic>
        <p:nvPicPr>
          <p:cNvPr id="2050" name="Picture 2" descr="F:\Новая папка\20210401_161948.jpg"/>
          <p:cNvPicPr>
            <a:picLocks noChangeAspect="1" noChangeArrowheads="1"/>
          </p:cNvPicPr>
          <p:nvPr/>
        </p:nvPicPr>
        <p:blipFill>
          <a:blip r:embed="rId4" cstate="print"/>
          <a:srcRect/>
          <a:stretch>
            <a:fillRect/>
          </a:stretch>
        </p:blipFill>
        <p:spPr bwMode="auto">
          <a:xfrm rot="16200000" flipH="1" flipV="1">
            <a:off x="5744460" y="1464452"/>
            <a:ext cx="3631744" cy="2664296"/>
          </a:xfrm>
          <a:prstGeom prst="rect">
            <a:avLst/>
          </a:prstGeom>
          <a:noFill/>
          <a:ln w="19050">
            <a:solidFill>
              <a:srgbClr val="FF0000"/>
            </a:solidFill>
          </a:ln>
        </p:spPr>
      </p:pic>
      <p:pic>
        <p:nvPicPr>
          <p:cNvPr id="2051" name="Picture 3" descr="F:\Новая папка\20210401_162253.jpg"/>
          <p:cNvPicPr>
            <a:picLocks noChangeAspect="1" noChangeArrowheads="1"/>
          </p:cNvPicPr>
          <p:nvPr/>
        </p:nvPicPr>
        <p:blipFill>
          <a:blip r:embed="rId5" cstate="print"/>
          <a:srcRect/>
          <a:stretch>
            <a:fillRect/>
          </a:stretch>
        </p:blipFill>
        <p:spPr bwMode="auto">
          <a:xfrm rot="5400000">
            <a:off x="95502" y="1496786"/>
            <a:ext cx="3552395" cy="2664296"/>
          </a:xfrm>
          <a:prstGeom prst="rect">
            <a:avLst/>
          </a:prstGeom>
          <a:noFill/>
          <a:ln w="19050">
            <a:solidFill>
              <a:srgbClr val="FF0000"/>
            </a:solidFill>
          </a:ln>
        </p:spPr>
      </p:pic>
      <p:sp>
        <p:nvSpPr>
          <p:cNvPr id="8" name="Заголовок 1"/>
          <p:cNvSpPr txBox="1">
            <a:spLocks/>
          </p:cNvSpPr>
          <p:nvPr/>
        </p:nvSpPr>
        <p:spPr>
          <a:xfrm>
            <a:off x="835968" y="-91008"/>
            <a:ext cx="8003232" cy="1008112"/>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sz="3200" b="1" i="1" noProof="0" dirty="0" smtClean="0">
                <a:solidFill>
                  <a:srgbClr val="FF0000"/>
                </a:solidFill>
                <a:latin typeface="Times New Roman" pitchFamily="18" charset="0"/>
                <a:ea typeface="+mj-ea"/>
                <a:cs typeface="Times New Roman" pitchFamily="18" charset="0"/>
              </a:rPr>
              <a:t>Продолжаем н</a:t>
            </a:r>
            <a:r>
              <a:rPr kumimoji="0" lang="ru-RU" sz="3200" b="1" i="1"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аблюдать</a:t>
            </a:r>
            <a:endParaRPr kumimoji="0" lang="ru-RU" sz="3200" b="1" i="1" u="none" strike="noStrike" kern="1200" cap="none" spc="0" normalizeH="0" baseline="0" noProof="0" dirty="0">
              <a:ln>
                <a:noFill/>
              </a:ln>
              <a:solidFill>
                <a:srgbClr val="FF0000"/>
              </a:solidFill>
              <a:effectLst/>
              <a:uLnTx/>
              <a:uFillTx/>
              <a:latin typeface="Times New Roman" pitchFamily="18" charset="0"/>
              <a:ea typeface="+mj-ea"/>
              <a:cs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sp>
        <p:nvSpPr>
          <p:cNvPr id="2" name="Заголовок 1"/>
          <p:cNvSpPr>
            <a:spLocks noGrp="1"/>
          </p:cNvSpPr>
          <p:nvPr>
            <p:ph type="title"/>
          </p:nvPr>
        </p:nvSpPr>
        <p:spPr>
          <a:xfrm>
            <a:off x="457200" y="-459432"/>
            <a:ext cx="8229600" cy="1656184"/>
          </a:xfrm>
        </p:spPr>
        <p:txBody>
          <a:bodyPr>
            <a:noAutofit/>
          </a:bodyPr>
          <a:lstStyle/>
          <a:p>
            <a:r>
              <a:rPr lang="ru-RU" sz="3200" b="1" dirty="0" smtClean="0">
                <a:solidFill>
                  <a:srgbClr val="FF0000"/>
                </a:solidFill>
                <a:latin typeface="Times New Roman" pitchFamily="18" charset="0"/>
                <a:cs typeface="Times New Roman" pitchFamily="18" charset="0"/>
              </a:rPr>
              <a:t>ВЗАИМОДЕЙСТВИЕ С РОДИТЕЛЯМИ</a:t>
            </a:r>
            <a:endParaRPr lang="ru-RU" sz="3200" b="1" dirty="0">
              <a:solidFill>
                <a:srgbClr val="FF0000"/>
              </a:solidFill>
              <a:latin typeface="Times New Roman" pitchFamily="18" charset="0"/>
              <a:cs typeface="Times New Roman" pitchFamily="18" charset="0"/>
            </a:endParaRPr>
          </a:p>
        </p:txBody>
      </p:sp>
      <p:pic>
        <p:nvPicPr>
          <p:cNvPr id="3" name="Picture 5" descr="C:\Users\Прав2\Desktop\IMG_2213.JPG"/>
          <p:cNvPicPr>
            <a:picLocks noChangeAspect="1" noChangeArrowheads="1"/>
          </p:cNvPicPr>
          <p:nvPr/>
        </p:nvPicPr>
        <p:blipFill>
          <a:blip r:embed="rId3" cstate="print"/>
          <a:srcRect l="12625" t="9469"/>
          <a:stretch>
            <a:fillRect/>
          </a:stretch>
        </p:blipFill>
        <p:spPr bwMode="auto">
          <a:xfrm>
            <a:off x="1619671" y="4221088"/>
            <a:ext cx="3127385" cy="2160240"/>
          </a:xfrm>
          <a:prstGeom prst="rect">
            <a:avLst/>
          </a:prstGeom>
          <a:noFill/>
          <a:ln w="19050">
            <a:solidFill>
              <a:srgbClr val="FF0000"/>
            </a:solidFill>
            <a:miter lim="800000"/>
            <a:headEnd/>
            <a:tailEnd/>
          </a:ln>
        </p:spPr>
      </p:pic>
      <p:pic>
        <p:nvPicPr>
          <p:cNvPr id="1026" name="Picture 2" descr="C:\Users\Прав1\Desktop\ОГОРОД НА ОКНЕ\20210401_134516.jpg"/>
          <p:cNvPicPr>
            <a:picLocks noChangeAspect="1" noChangeArrowheads="1"/>
          </p:cNvPicPr>
          <p:nvPr/>
        </p:nvPicPr>
        <p:blipFill>
          <a:blip r:embed="rId4" cstate="print"/>
          <a:srcRect l="24877" t="9135" b="12631"/>
          <a:stretch>
            <a:fillRect/>
          </a:stretch>
        </p:blipFill>
        <p:spPr bwMode="auto">
          <a:xfrm rot="5400000">
            <a:off x="4875566" y="4205555"/>
            <a:ext cx="2489211" cy="1944216"/>
          </a:xfrm>
          <a:prstGeom prst="rect">
            <a:avLst/>
          </a:prstGeom>
          <a:noFill/>
          <a:ln w="19050">
            <a:solidFill>
              <a:srgbClr val="FF0000"/>
            </a:solidFill>
          </a:ln>
        </p:spPr>
      </p:pic>
      <p:pic>
        <p:nvPicPr>
          <p:cNvPr id="4098" name="Picture 2"/>
          <p:cNvPicPr>
            <a:picLocks noChangeAspect="1" noChangeArrowheads="1"/>
          </p:cNvPicPr>
          <p:nvPr/>
        </p:nvPicPr>
        <p:blipFill>
          <a:blip r:embed="rId5" cstate="print"/>
          <a:srcRect l="15401" t="13471" r="18821" b="14266"/>
          <a:stretch>
            <a:fillRect/>
          </a:stretch>
        </p:blipFill>
        <p:spPr bwMode="auto">
          <a:xfrm rot="5400000">
            <a:off x="1972633" y="1131823"/>
            <a:ext cx="2534437" cy="2088232"/>
          </a:xfrm>
          <a:prstGeom prst="rect">
            <a:avLst/>
          </a:prstGeom>
          <a:noFill/>
          <a:ln w="19050">
            <a:solidFill>
              <a:srgbClr val="FF0000"/>
            </a:solidFill>
            <a:miter lim="800000"/>
            <a:headEnd/>
            <a:tailEnd/>
          </a:ln>
        </p:spPr>
      </p:pic>
      <p:sp>
        <p:nvSpPr>
          <p:cNvPr id="7" name="Прямоугольник 6"/>
          <p:cNvSpPr/>
          <p:nvPr/>
        </p:nvSpPr>
        <p:spPr>
          <a:xfrm>
            <a:off x="1619672" y="6381328"/>
            <a:ext cx="3168352" cy="338554"/>
          </a:xfrm>
          <a:prstGeom prst="rect">
            <a:avLst/>
          </a:prstGeom>
        </p:spPr>
        <p:txBody>
          <a:bodyPr wrap="square">
            <a:spAutoFit/>
          </a:bodyPr>
          <a:lstStyle/>
          <a:p>
            <a:pPr algn="ctr"/>
            <a:r>
              <a:rPr lang="ru-RU" sz="1600" b="1" i="1" dirty="0" smtClean="0">
                <a:solidFill>
                  <a:schemeClr val="tx2">
                    <a:lumMod val="75000"/>
                  </a:schemeClr>
                </a:solidFill>
                <a:latin typeface="Times New Roman" pitchFamily="18" charset="0"/>
                <a:cs typeface="Times New Roman" pitchFamily="18" charset="0"/>
              </a:rPr>
              <a:t>Альбом «Наш огород» </a:t>
            </a:r>
            <a:endParaRPr lang="ru-RU" sz="1600" dirty="0">
              <a:solidFill>
                <a:schemeClr val="tx2">
                  <a:lumMod val="75000"/>
                </a:schemeClr>
              </a:solidFill>
            </a:endParaRPr>
          </a:p>
        </p:txBody>
      </p:sp>
      <p:sp>
        <p:nvSpPr>
          <p:cNvPr id="8" name="Прямоугольник 7"/>
          <p:cNvSpPr/>
          <p:nvPr/>
        </p:nvSpPr>
        <p:spPr>
          <a:xfrm>
            <a:off x="2987824" y="3501008"/>
            <a:ext cx="2808654" cy="338554"/>
          </a:xfrm>
          <a:prstGeom prst="rect">
            <a:avLst/>
          </a:prstGeom>
        </p:spPr>
        <p:txBody>
          <a:bodyPr wrap="none">
            <a:spAutoFit/>
          </a:bodyPr>
          <a:lstStyle/>
          <a:p>
            <a:r>
              <a:rPr lang="ru-RU" sz="1600" b="1" i="1" dirty="0" smtClean="0">
                <a:solidFill>
                  <a:schemeClr val="tx2">
                    <a:lumMod val="75000"/>
                  </a:schemeClr>
                </a:solidFill>
                <a:latin typeface="Times New Roman" pitchFamily="18" charset="0"/>
                <a:cs typeface="Times New Roman" pitchFamily="18" charset="0"/>
              </a:rPr>
              <a:t>Книжка малышка «Овощи» </a:t>
            </a:r>
            <a:endParaRPr lang="ru-RU" sz="1600" dirty="0">
              <a:solidFill>
                <a:schemeClr val="tx2">
                  <a:lumMod val="75000"/>
                </a:schemeClr>
              </a:solidFill>
            </a:endParaRPr>
          </a:p>
        </p:txBody>
      </p:sp>
      <p:sp>
        <p:nvSpPr>
          <p:cNvPr id="9" name="Прямоугольник 8"/>
          <p:cNvSpPr/>
          <p:nvPr/>
        </p:nvSpPr>
        <p:spPr>
          <a:xfrm>
            <a:off x="5508104" y="6519446"/>
            <a:ext cx="1556516" cy="338554"/>
          </a:xfrm>
          <a:prstGeom prst="rect">
            <a:avLst/>
          </a:prstGeom>
        </p:spPr>
        <p:txBody>
          <a:bodyPr wrap="none">
            <a:spAutoFit/>
          </a:bodyPr>
          <a:lstStyle/>
          <a:p>
            <a:r>
              <a:rPr lang="ru-RU" sz="1600" b="1" i="1" dirty="0" smtClean="0">
                <a:solidFill>
                  <a:schemeClr val="tx2">
                    <a:lumMod val="75000"/>
                  </a:schemeClr>
                </a:solidFill>
                <a:latin typeface="Times New Roman" pitchFamily="18" charset="0"/>
                <a:cs typeface="Times New Roman" pitchFamily="18" charset="0"/>
              </a:rPr>
              <a:t>Консультация </a:t>
            </a:r>
            <a:endParaRPr lang="ru-RU" sz="1600" dirty="0">
              <a:solidFill>
                <a:schemeClr val="tx2">
                  <a:lumMod val="75000"/>
                </a:schemeClr>
              </a:solidFill>
            </a:endParaRPr>
          </a:p>
        </p:txBody>
      </p:sp>
      <p:pic>
        <p:nvPicPr>
          <p:cNvPr id="10" name="Picture 5" descr="C:\Users\Прав1\Desktop\ОГОРОД НА ОКНЕ\20210407_152759.jpg"/>
          <p:cNvPicPr>
            <a:picLocks noChangeAspect="1" noChangeArrowheads="1"/>
          </p:cNvPicPr>
          <p:nvPr/>
        </p:nvPicPr>
        <p:blipFill>
          <a:blip r:embed="rId6" cstate="print"/>
          <a:srcRect/>
          <a:stretch>
            <a:fillRect/>
          </a:stretch>
        </p:blipFill>
        <p:spPr bwMode="auto">
          <a:xfrm rot="5400000">
            <a:off x="4211960" y="1268760"/>
            <a:ext cx="2520280" cy="1800200"/>
          </a:xfrm>
          <a:prstGeom prst="rect">
            <a:avLst/>
          </a:prstGeom>
          <a:noFill/>
          <a:ln w="19050">
            <a:solidFill>
              <a:srgbClr val="FF0000"/>
            </a:solidFill>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sp>
        <p:nvSpPr>
          <p:cNvPr id="2" name="Заголовок 1"/>
          <p:cNvSpPr>
            <a:spLocks noGrp="1"/>
          </p:cNvSpPr>
          <p:nvPr>
            <p:ph type="title"/>
          </p:nvPr>
        </p:nvSpPr>
        <p:spPr>
          <a:xfrm>
            <a:off x="457200" y="-531440"/>
            <a:ext cx="8229600" cy="1512168"/>
          </a:xfrm>
        </p:spPr>
        <p:txBody>
          <a:bodyPr>
            <a:normAutofit/>
          </a:bodyPr>
          <a:lstStyle/>
          <a:p>
            <a:r>
              <a:rPr lang="ru-RU" sz="3200" b="1" i="1" dirty="0" smtClean="0">
                <a:solidFill>
                  <a:srgbClr val="FF0000"/>
                </a:solidFill>
                <a:latin typeface="Times New Roman" pitchFamily="18" charset="0"/>
                <a:cs typeface="Times New Roman" pitchFamily="18" charset="0"/>
              </a:rPr>
              <a:t>Эксперименты с луком дома</a:t>
            </a:r>
            <a:endParaRPr lang="ru-RU" sz="3200" b="1" i="1" dirty="0">
              <a:solidFill>
                <a:srgbClr val="FF0000"/>
              </a:solidFill>
              <a:latin typeface="Times New Roman" pitchFamily="18" charset="0"/>
              <a:cs typeface="Times New Roman" pitchFamily="18" charset="0"/>
            </a:endParaRPr>
          </a:p>
        </p:txBody>
      </p:sp>
      <p:pic>
        <p:nvPicPr>
          <p:cNvPr id="6" name="Picture 3"/>
          <p:cNvPicPr>
            <a:picLocks noChangeAspect="1" noChangeArrowheads="1"/>
          </p:cNvPicPr>
          <p:nvPr/>
        </p:nvPicPr>
        <p:blipFill>
          <a:blip r:embed="rId3" cstate="print"/>
          <a:srcRect l="2222" t="2222" r="2222" b="2222"/>
          <a:stretch>
            <a:fillRect/>
          </a:stretch>
        </p:blipFill>
        <p:spPr bwMode="auto">
          <a:xfrm>
            <a:off x="683568" y="692696"/>
            <a:ext cx="3096344" cy="2848637"/>
          </a:xfrm>
          <a:prstGeom prst="rect">
            <a:avLst/>
          </a:prstGeom>
          <a:noFill/>
          <a:ln w="28575">
            <a:solidFill>
              <a:srgbClr val="FF0000"/>
            </a:solidFill>
            <a:miter lim="800000"/>
            <a:headEnd/>
            <a:tailEnd/>
          </a:ln>
        </p:spPr>
      </p:pic>
      <p:pic>
        <p:nvPicPr>
          <p:cNvPr id="7" name="Picture 3" descr="C:\Users\Прав1\Desktop\ОГОРОД НА ОКНЕ\МОЙ ОГОРОД\Жулина (4).jpg"/>
          <p:cNvPicPr>
            <a:picLocks noChangeAspect="1" noChangeArrowheads="1"/>
          </p:cNvPicPr>
          <p:nvPr/>
        </p:nvPicPr>
        <p:blipFill>
          <a:blip r:embed="rId4" cstate="print"/>
          <a:srcRect r="735" b="5882"/>
          <a:stretch>
            <a:fillRect/>
          </a:stretch>
        </p:blipFill>
        <p:spPr bwMode="auto">
          <a:xfrm>
            <a:off x="4716016" y="3977680"/>
            <a:ext cx="3744416" cy="2880320"/>
          </a:xfrm>
          <a:prstGeom prst="rect">
            <a:avLst/>
          </a:prstGeom>
          <a:noFill/>
          <a:ln w="28575">
            <a:solidFill>
              <a:srgbClr val="FF0000"/>
            </a:solidFill>
          </a:ln>
        </p:spPr>
      </p:pic>
      <p:pic>
        <p:nvPicPr>
          <p:cNvPr id="8" name="Picture 2" descr="C:\Users\Прав1\Desktop\ОГОРОД НА ОКНЕ\МОЙ ОГОРОД\Fotoram.io.jpg"/>
          <p:cNvPicPr>
            <a:picLocks noChangeAspect="1" noChangeArrowheads="1"/>
          </p:cNvPicPr>
          <p:nvPr/>
        </p:nvPicPr>
        <p:blipFill>
          <a:blip r:embed="rId5" cstate="print"/>
          <a:srcRect/>
          <a:stretch>
            <a:fillRect/>
          </a:stretch>
        </p:blipFill>
        <p:spPr bwMode="auto">
          <a:xfrm>
            <a:off x="5076056" y="692696"/>
            <a:ext cx="2952328" cy="2915300"/>
          </a:xfrm>
          <a:prstGeom prst="rect">
            <a:avLst/>
          </a:prstGeom>
          <a:noFill/>
          <a:ln w="28575">
            <a:solidFill>
              <a:srgbClr val="FF0000"/>
            </a:solidFill>
          </a:ln>
        </p:spPr>
      </p:pic>
      <p:pic>
        <p:nvPicPr>
          <p:cNvPr id="9" name="Picture 2"/>
          <p:cNvPicPr>
            <a:picLocks noChangeAspect="1" noChangeArrowheads="1"/>
          </p:cNvPicPr>
          <p:nvPr/>
        </p:nvPicPr>
        <p:blipFill>
          <a:blip r:embed="rId6" cstate="print"/>
          <a:srcRect l="1852" t="1852" r="3704" b="1852"/>
          <a:stretch>
            <a:fillRect/>
          </a:stretch>
        </p:blipFill>
        <p:spPr bwMode="auto">
          <a:xfrm flipH="1">
            <a:off x="755576" y="3908435"/>
            <a:ext cx="3024336" cy="2949565"/>
          </a:xfrm>
          <a:prstGeom prst="rect">
            <a:avLst/>
          </a:prstGeom>
          <a:noFill/>
          <a:ln w="28575">
            <a:solidFill>
              <a:srgbClr val="FF0000"/>
            </a:solid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38100">
            <a:solidFill>
              <a:srgbClr val="92D050"/>
            </a:solidFill>
          </a:ln>
        </p:spPr>
      </p:pic>
      <p:pic>
        <p:nvPicPr>
          <p:cNvPr id="4098" name="Picture 2" descr="C:\Users\Прав1\Desktop\ОГОРОД НА ОКНЕ\МОЙ ОГОРОД\IMG-9c5a7e15d5b6a877a28593eddcaf3fc8-V.jpg"/>
          <p:cNvPicPr>
            <a:picLocks noChangeAspect="1" noChangeArrowheads="1"/>
          </p:cNvPicPr>
          <p:nvPr/>
        </p:nvPicPr>
        <p:blipFill>
          <a:blip r:embed="rId3" cstate="print"/>
          <a:srcRect/>
          <a:stretch>
            <a:fillRect/>
          </a:stretch>
        </p:blipFill>
        <p:spPr bwMode="auto">
          <a:xfrm>
            <a:off x="6300192" y="332656"/>
            <a:ext cx="2402632" cy="3096344"/>
          </a:xfrm>
          <a:prstGeom prst="rect">
            <a:avLst/>
          </a:prstGeom>
          <a:noFill/>
          <a:ln w="19050">
            <a:solidFill>
              <a:srgbClr val="FF0000"/>
            </a:solidFill>
          </a:ln>
        </p:spPr>
      </p:pic>
      <p:pic>
        <p:nvPicPr>
          <p:cNvPr id="4099" name="Picture 3" descr="C:\Users\Прав1\Desktop\ОГОРОД НА ОКНЕ\МОЙ ОГОРОД\IMG-8fa439545676e9345e0f1ed4fd06c911-V.jpg"/>
          <p:cNvPicPr>
            <a:picLocks noChangeAspect="1" noChangeArrowheads="1"/>
          </p:cNvPicPr>
          <p:nvPr/>
        </p:nvPicPr>
        <p:blipFill>
          <a:blip r:embed="rId4" cstate="print"/>
          <a:srcRect/>
          <a:stretch>
            <a:fillRect/>
          </a:stretch>
        </p:blipFill>
        <p:spPr bwMode="auto">
          <a:xfrm>
            <a:off x="3347864" y="3429000"/>
            <a:ext cx="2376264" cy="3168352"/>
          </a:xfrm>
          <a:prstGeom prst="rect">
            <a:avLst/>
          </a:prstGeom>
          <a:noFill/>
          <a:ln w="19050">
            <a:solidFill>
              <a:srgbClr val="FF0000"/>
            </a:solidFill>
          </a:ln>
        </p:spPr>
      </p:pic>
      <p:pic>
        <p:nvPicPr>
          <p:cNvPr id="4100" name="Picture 4" descr="C:\Users\Прав1\Desktop\ОГОРОД НА ОКНЕ\МОЙ ОГОРОД\IMG-9b196bcf3ee27c3ba891982ec530765f-V.jpg"/>
          <p:cNvPicPr>
            <a:picLocks noChangeAspect="1" noChangeArrowheads="1"/>
          </p:cNvPicPr>
          <p:nvPr/>
        </p:nvPicPr>
        <p:blipFill>
          <a:blip r:embed="rId5" cstate="print"/>
          <a:srcRect r="2787" b="6818"/>
          <a:stretch>
            <a:fillRect/>
          </a:stretch>
        </p:blipFill>
        <p:spPr bwMode="auto">
          <a:xfrm>
            <a:off x="251520" y="3573016"/>
            <a:ext cx="2376264" cy="3044588"/>
          </a:xfrm>
          <a:prstGeom prst="rect">
            <a:avLst/>
          </a:prstGeom>
          <a:noFill/>
          <a:ln w="19050">
            <a:solidFill>
              <a:srgbClr val="FF0000"/>
            </a:solidFill>
          </a:ln>
        </p:spPr>
      </p:pic>
      <p:pic>
        <p:nvPicPr>
          <p:cNvPr id="4103" name="Picture 7" descr="C:\Users\Прав1\Desktop\ОГОРОД НА ОКНЕ\МОЙ ОГОРОД\IMG-710e9d4c084222b90da7a4f38155951f-V.jpg"/>
          <p:cNvPicPr>
            <a:picLocks noChangeAspect="1" noChangeArrowheads="1"/>
          </p:cNvPicPr>
          <p:nvPr/>
        </p:nvPicPr>
        <p:blipFill>
          <a:blip r:embed="rId6" cstate="print"/>
          <a:srcRect/>
          <a:stretch>
            <a:fillRect/>
          </a:stretch>
        </p:blipFill>
        <p:spPr bwMode="auto">
          <a:xfrm>
            <a:off x="251520" y="404664"/>
            <a:ext cx="2268252" cy="3024336"/>
          </a:xfrm>
          <a:prstGeom prst="rect">
            <a:avLst/>
          </a:prstGeom>
          <a:noFill/>
          <a:ln w="19050">
            <a:solidFill>
              <a:srgbClr val="FF0000"/>
            </a:solidFill>
          </a:ln>
        </p:spPr>
      </p:pic>
      <p:pic>
        <p:nvPicPr>
          <p:cNvPr id="4104" name="Picture 8" descr="C:\Users\Прав1\Desktop\ОГОРОД НА ОКНЕ\МОЙ ОГОРОД\IMG-c9db7880209f69172f06131a6191e056-V.jpg"/>
          <p:cNvPicPr>
            <a:picLocks noChangeAspect="1" noChangeArrowheads="1"/>
          </p:cNvPicPr>
          <p:nvPr/>
        </p:nvPicPr>
        <p:blipFill>
          <a:blip r:embed="rId7" cstate="print"/>
          <a:srcRect/>
          <a:stretch>
            <a:fillRect/>
          </a:stretch>
        </p:blipFill>
        <p:spPr bwMode="auto">
          <a:xfrm>
            <a:off x="6300192" y="3573016"/>
            <a:ext cx="2376264" cy="3077063"/>
          </a:xfrm>
          <a:prstGeom prst="rect">
            <a:avLst/>
          </a:prstGeom>
          <a:noFill/>
          <a:ln w="19050">
            <a:solidFill>
              <a:srgbClr val="FF0000"/>
            </a:solidFill>
          </a:ln>
        </p:spPr>
      </p:pic>
      <p:pic>
        <p:nvPicPr>
          <p:cNvPr id="4105" name="Picture 9" descr="C:\Users\Прав1\Desktop\ОГОРОД НА ОКНЕ\МОЙ ОГОРОД\IMG-ba2b7e963ac0b8e4ebbeb32cff4ded55-V.jpg"/>
          <p:cNvPicPr>
            <a:picLocks noChangeAspect="1" noChangeArrowheads="1"/>
          </p:cNvPicPr>
          <p:nvPr/>
        </p:nvPicPr>
        <p:blipFill>
          <a:blip r:embed="rId8" cstate="print"/>
          <a:srcRect/>
          <a:stretch>
            <a:fillRect/>
          </a:stretch>
        </p:blipFill>
        <p:spPr bwMode="auto">
          <a:xfrm>
            <a:off x="2771800" y="548680"/>
            <a:ext cx="3360373" cy="2520280"/>
          </a:xfrm>
          <a:prstGeom prst="rect">
            <a:avLst/>
          </a:prstGeom>
          <a:noFill/>
          <a:ln w="19050">
            <a:solidFill>
              <a:srgbClr val="FF0000"/>
            </a:solidFill>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285776"/>
            <a:ext cx="9448800" cy="7343776"/>
          </a:xfrm>
          <a:prstGeom prst="rect">
            <a:avLst/>
          </a:prstGeom>
          <a:noFill/>
          <a:ln w="38100">
            <a:solidFill>
              <a:srgbClr val="92D050"/>
            </a:solidFill>
          </a:ln>
        </p:spPr>
      </p:pic>
      <p:sp>
        <p:nvSpPr>
          <p:cNvPr id="2" name="Заголовок 1"/>
          <p:cNvSpPr>
            <a:spLocks noGrp="1"/>
          </p:cNvSpPr>
          <p:nvPr>
            <p:ph type="title"/>
          </p:nvPr>
        </p:nvSpPr>
        <p:spPr>
          <a:xfrm>
            <a:off x="722313" y="428605"/>
            <a:ext cx="7772400" cy="1143008"/>
          </a:xfrm>
        </p:spPr>
        <p:txBody>
          <a:bodyPr>
            <a:normAutofit fontScale="90000"/>
          </a:bodyPr>
          <a:lstStyle/>
          <a:p>
            <a:pPr algn="ctr"/>
            <a:r>
              <a:rPr lang="ru-RU" dirty="0" smtClean="0">
                <a:solidFill>
                  <a:srgbClr val="FF0000"/>
                </a:solidFill>
                <a:latin typeface="Times New Roman" pitchFamily="18" charset="0"/>
                <a:cs typeface="Times New Roman" pitchFamily="18" charset="0"/>
              </a:rPr>
              <a:t>Результативность   работы</a:t>
            </a:r>
            <a:endParaRPr lang="ru-RU" dirty="0">
              <a:solidFill>
                <a:srgbClr val="FF0000"/>
              </a:solidFill>
              <a:latin typeface="Times New Roman" pitchFamily="18" charset="0"/>
              <a:cs typeface="Times New Roman" pitchFamily="18" charset="0"/>
            </a:endParaRPr>
          </a:p>
        </p:txBody>
      </p:sp>
      <p:sp>
        <p:nvSpPr>
          <p:cNvPr id="3" name="Текст 2"/>
          <p:cNvSpPr>
            <a:spLocks noGrp="1"/>
          </p:cNvSpPr>
          <p:nvPr>
            <p:ph type="body" idx="1"/>
          </p:nvPr>
        </p:nvSpPr>
        <p:spPr>
          <a:xfrm>
            <a:off x="928661" y="1285860"/>
            <a:ext cx="7358115" cy="4429156"/>
          </a:xfrm>
        </p:spPr>
        <p:txBody>
          <a:bodyPr>
            <a:normAutofit/>
          </a:bodyPr>
          <a:lstStyle/>
          <a:p>
            <a:pPr>
              <a:lnSpc>
                <a:spcPct val="80000"/>
              </a:lnSpc>
              <a:spcBef>
                <a:spcPct val="0"/>
              </a:spcBef>
              <a:buFont typeface="Arial" pitchFamily="34" charset="0"/>
              <a:buChar char="•"/>
            </a:pPr>
            <a:r>
              <a:rPr lang="ru-RU" b="1" dirty="0" smtClean="0">
                <a:solidFill>
                  <a:schemeClr val="tx1"/>
                </a:solidFill>
                <a:latin typeface="Times New Roman" pitchFamily="18" charset="0"/>
                <a:cs typeface="Times New Roman" pitchFamily="18" charset="0"/>
              </a:rPr>
              <a:t> У детей появился интерес к наблюдению за ростом и   развитием растений. Дети узнали, что из семечки, луковицы, зернышка можно вырастить растение. </a:t>
            </a:r>
          </a:p>
          <a:p>
            <a:pPr>
              <a:lnSpc>
                <a:spcPct val="80000"/>
              </a:lnSpc>
              <a:spcBef>
                <a:spcPct val="0"/>
              </a:spcBef>
            </a:pPr>
            <a:endParaRPr lang="ru-RU" b="1" dirty="0" smtClean="0">
              <a:solidFill>
                <a:schemeClr val="tx1"/>
              </a:solidFill>
              <a:latin typeface="Times New Roman" pitchFamily="18" charset="0"/>
              <a:cs typeface="Times New Roman" pitchFamily="18" charset="0"/>
            </a:endParaRPr>
          </a:p>
          <a:p>
            <a:pPr>
              <a:lnSpc>
                <a:spcPct val="80000"/>
              </a:lnSpc>
              <a:spcBef>
                <a:spcPct val="0"/>
              </a:spcBef>
              <a:buFont typeface="Arial" pitchFamily="34" charset="0"/>
              <a:buChar char="•"/>
            </a:pPr>
            <a:r>
              <a:rPr lang="ru-RU" b="1" dirty="0" smtClean="0">
                <a:solidFill>
                  <a:schemeClr val="tx1"/>
                </a:solidFill>
                <a:latin typeface="Times New Roman" pitchFamily="18" charset="0"/>
                <a:cs typeface="Times New Roman" pitchFamily="18" charset="0"/>
              </a:rPr>
              <a:t> Дети научились различать некоторые виды растений, умеют за ними ухаживать.</a:t>
            </a:r>
          </a:p>
          <a:p>
            <a:pPr>
              <a:lnSpc>
                <a:spcPct val="80000"/>
              </a:lnSpc>
              <a:spcBef>
                <a:spcPct val="0"/>
              </a:spcBef>
              <a:buFont typeface="Arial" pitchFamily="34" charset="0"/>
              <a:buChar char="•"/>
            </a:pPr>
            <a:endParaRPr lang="ru-RU" b="1" dirty="0" smtClean="0">
              <a:solidFill>
                <a:schemeClr val="tx1"/>
              </a:solidFill>
              <a:latin typeface="Times New Roman" pitchFamily="18" charset="0"/>
              <a:cs typeface="Times New Roman" pitchFamily="18" charset="0"/>
            </a:endParaRPr>
          </a:p>
          <a:p>
            <a:pPr>
              <a:lnSpc>
                <a:spcPct val="80000"/>
              </a:lnSpc>
              <a:spcBef>
                <a:spcPct val="0"/>
              </a:spcBef>
              <a:buFont typeface="Arial" pitchFamily="34" charset="0"/>
              <a:buChar char="•"/>
            </a:pPr>
            <a:r>
              <a:rPr lang="ru-RU" b="1" dirty="0" smtClean="0">
                <a:solidFill>
                  <a:schemeClr val="tx1"/>
                </a:solidFill>
                <a:latin typeface="Times New Roman" pitchFamily="18" charset="0"/>
                <a:cs typeface="Times New Roman" pitchFamily="18" charset="0"/>
              </a:rPr>
              <a:t>Умеют вести наблюдения и делать первые выводы. </a:t>
            </a:r>
          </a:p>
          <a:p>
            <a:pPr>
              <a:lnSpc>
                <a:spcPct val="80000"/>
              </a:lnSpc>
              <a:spcBef>
                <a:spcPct val="0"/>
              </a:spcBef>
              <a:buFont typeface="Arial" pitchFamily="34" charset="0"/>
              <a:buChar char="•"/>
            </a:pPr>
            <a:endParaRPr lang="ru-RU" b="1" dirty="0" smtClean="0">
              <a:solidFill>
                <a:schemeClr val="tx1"/>
              </a:solidFill>
              <a:latin typeface="Times New Roman" pitchFamily="18" charset="0"/>
              <a:cs typeface="Times New Roman" pitchFamily="18" charset="0"/>
            </a:endParaRPr>
          </a:p>
          <a:p>
            <a:pPr>
              <a:lnSpc>
                <a:spcPct val="80000"/>
              </a:lnSpc>
              <a:spcBef>
                <a:spcPct val="0"/>
              </a:spcBef>
              <a:buFont typeface="Arial" pitchFamily="34" charset="0"/>
              <a:buChar char="•"/>
            </a:pPr>
            <a:r>
              <a:rPr lang="ru-RU" b="1" dirty="0" smtClean="0">
                <a:solidFill>
                  <a:schemeClr val="tx1"/>
                </a:solidFill>
                <a:latin typeface="Times New Roman" pitchFamily="18" charset="0"/>
                <a:cs typeface="Times New Roman" pitchFamily="18" charset="0"/>
              </a:rPr>
              <a:t>У детей сформировались нравственные качества: обязательность, целеустремлённость, ответственность за выполненные поручения и полученный результат.</a:t>
            </a:r>
          </a:p>
          <a:p>
            <a:pPr>
              <a:lnSpc>
                <a:spcPct val="80000"/>
              </a:lnSpc>
              <a:spcBef>
                <a:spcPct val="0"/>
              </a:spcBef>
              <a:buFont typeface="Arial" pitchFamily="34" charset="0"/>
              <a:buChar char="•"/>
            </a:pPr>
            <a:endParaRPr lang="ru-RU" b="1" dirty="0" smtClean="0">
              <a:solidFill>
                <a:schemeClr val="tx1"/>
              </a:solidFill>
              <a:latin typeface="Times New Roman" pitchFamily="18" charset="0"/>
              <a:cs typeface="Times New Roman" pitchFamily="18" charset="0"/>
            </a:endParaRPr>
          </a:p>
          <a:p>
            <a:pPr>
              <a:lnSpc>
                <a:spcPct val="80000"/>
              </a:lnSpc>
              <a:buFont typeface="Arial" pitchFamily="34" charset="0"/>
              <a:buChar char="•"/>
            </a:pPr>
            <a:r>
              <a:rPr lang="ru-RU" b="1" dirty="0" smtClean="0">
                <a:solidFill>
                  <a:schemeClr val="tx1"/>
                </a:solidFill>
                <a:latin typeface="Times New Roman" pitchFamily="18" charset="0"/>
                <a:cs typeface="Times New Roman" pitchFamily="18" charset="0"/>
              </a:rPr>
              <a:t>Повысилась педагогическая грамотность родителей в вопросах экологической культуры</a:t>
            </a:r>
          </a:p>
          <a:p>
            <a:endParaRPr lang="ru-RU"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Кудряшка\Рабочий стол\besplatnye-fony-dlya-presentacii-powerpoint-1.jpg"/>
          <p:cNvPicPr>
            <a:picLocks noChangeAspect="1" noChangeArrowheads="1"/>
          </p:cNvPicPr>
          <p:nvPr/>
        </p:nvPicPr>
        <p:blipFill>
          <a:blip r:embed="rId2" cstate="print"/>
          <a:srcRect/>
          <a:stretch>
            <a:fillRect/>
          </a:stretch>
        </p:blipFill>
        <p:spPr bwMode="auto">
          <a:xfrm>
            <a:off x="0" y="-285776"/>
            <a:ext cx="9448800" cy="7343776"/>
          </a:xfrm>
          <a:prstGeom prst="rect">
            <a:avLst/>
          </a:prstGeom>
          <a:noFill/>
          <a:ln w="38100">
            <a:solidFill>
              <a:srgbClr val="92D050"/>
            </a:solidFill>
          </a:ln>
        </p:spPr>
      </p:pic>
      <p:sp>
        <p:nvSpPr>
          <p:cNvPr id="2" name="Прямоугольник 1"/>
          <p:cNvSpPr/>
          <p:nvPr/>
        </p:nvSpPr>
        <p:spPr>
          <a:xfrm>
            <a:off x="1714480" y="1571612"/>
            <a:ext cx="6241896" cy="2585323"/>
          </a:xfrm>
          <a:prstGeom prst="rect">
            <a:avLst/>
          </a:prstGeom>
        </p:spPr>
        <p:txBody>
          <a:bodyPr wrap="square">
            <a:spAutoFit/>
          </a:bodyPr>
          <a:lstStyle/>
          <a:p>
            <a:pPr algn="ctr">
              <a:lnSpc>
                <a:spcPct val="150000"/>
              </a:lnSpc>
            </a:pPr>
            <a:r>
              <a:rPr lang="ru-RU" sz="5400" b="1" i="1" dirty="0" smtClean="0">
                <a:solidFill>
                  <a:srgbClr val="FF0000"/>
                </a:solidFill>
                <a:latin typeface="Monotype Corsiva" pitchFamily="66" charset="0"/>
                <a:cs typeface="Times New Roman" pitchFamily="18" charset="0"/>
              </a:rPr>
              <a:t>СПАСИБО  </a:t>
            </a:r>
          </a:p>
          <a:p>
            <a:pPr algn="ctr">
              <a:lnSpc>
                <a:spcPct val="150000"/>
              </a:lnSpc>
            </a:pPr>
            <a:r>
              <a:rPr lang="ru-RU" sz="5400" b="1" i="1" dirty="0" smtClean="0">
                <a:solidFill>
                  <a:srgbClr val="FF0000"/>
                </a:solidFill>
                <a:latin typeface="Monotype Corsiva" pitchFamily="66" charset="0"/>
                <a:cs typeface="Times New Roman" pitchFamily="18" charset="0"/>
              </a:rPr>
              <a:t>ЗА ВНИМАНИЕ</a:t>
            </a:r>
            <a:r>
              <a:rPr lang="ru-RU" sz="5400" b="1" i="1" dirty="0" smtClean="0">
                <a:solidFill>
                  <a:srgbClr val="FF0000"/>
                </a:solidFill>
                <a:latin typeface="Times New Roman" pitchFamily="18" charset="0"/>
                <a:cs typeface="Times New Roman" pitchFamily="18" charset="0"/>
              </a:rPr>
              <a:t>!</a:t>
            </a:r>
            <a:endParaRPr lang="ru-RU" sz="5400" i="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1235</TotalTime>
  <Words>358</Words>
  <Application>Microsoft Office PowerPoint</Application>
  <PresentationFormat>Экран (4:3)</PresentationFormat>
  <Paragraphs>66</Paragraphs>
  <Slides>21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Тема Office</vt:lpstr>
      <vt:lpstr>   ЧДОУ РО «НЕРПЦ (МП)» «Православный детский сад   имени преподобного Сергия Радонежского города Арзамас»  </vt:lpstr>
      <vt:lpstr>             ЦЕЛЬ: Формирование у детей экологической  культуры и  интереса к опытнической - исследовательской деятельности по выращиванию овощных культур из семян и луковиц в комнатных условиях.                                            </vt:lpstr>
      <vt:lpstr>Слайд 3</vt:lpstr>
      <vt:lpstr>                  ОЖИДАЕМЫЕ РУЗЕЛЬТАТЫ              Из семечки, луковицы, зернышка можно вырастить растение.                                                                          Создав огород на окне, мы вырастим лук, укроп, петрушку, салат и цветы. У детей появится интерес к растениям.  Они смогут различать некоторые их виды, узнают особенности строения растения,  научатся правильно  ухаживать за ними.                                                                                                       Дети узнают много интересного из жизни растений,  исследуют опытным путем условия, необходимые для их роста.                                                                    Повысится компетентность родителей в вопросах экологической культуры </vt:lpstr>
      <vt:lpstr>Слайд 5</vt:lpstr>
      <vt:lpstr>  ВИД  ПРОЕКТА: познавательно –исследовательский, творческий. ТИП  ПРОЕКТА:  практический. УЧАСТНИКИ  ПРОЕКТА: воспитатели, воспитанники 2 младшей группы, родители. СРОК  РЕАЛИЗАЦИИ:  краткосрочный -             2 месяца (март, апрель).  </vt:lpstr>
      <vt:lpstr>Слайд 7</vt:lpstr>
      <vt:lpstr>Подготовительный этап </vt:lpstr>
      <vt:lpstr>Основной этап</vt:lpstr>
      <vt:lpstr>Заключительный этап </vt:lpstr>
      <vt:lpstr>  Дидактические игры, пособия, книги и раскраски  </vt:lpstr>
      <vt:lpstr> Хороводная игра «Наш огород»</vt:lpstr>
      <vt:lpstr>Слайд 13</vt:lpstr>
      <vt:lpstr>Посадка лука</vt:lpstr>
      <vt:lpstr>Наблюдение и экспериментирование</vt:lpstr>
      <vt:lpstr>Слайд 16</vt:lpstr>
      <vt:lpstr>ВЗАИМОДЕЙСТВИЕ С РОДИТЕЛЯМИ</vt:lpstr>
      <vt:lpstr>Эксперименты с луком дома</vt:lpstr>
      <vt:lpstr>Слайд 19</vt:lpstr>
      <vt:lpstr>Результативность   работы</vt:lpstr>
      <vt:lpstr>Слайд 21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Кудряшка</dc:creator>
  <cp:lastModifiedBy>Прав1</cp:lastModifiedBy>
  <cp:revision>97</cp:revision>
  <dcterms:created xsi:type="dcterms:W3CDTF">2018-02-14T08:50:44Z</dcterms:created>
  <dcterms:modified xsi:type="dcterms:W3CDTF">2021-04-14T09:55:46Z</dcterms:modified>
</cp:coreProperties>
</file>