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  <p:sldMasterId id="2147483650" r:id="rId2"/>
    <p:sldMasterId id="2147483651" r:id="rId3"/>
    <p:sldMasterId id="2147483652" r:id="rId4"/>
  </p:sldMasterIdLst>
  <p:notesMasterIdLst>
    <p:notesMasterId r:id="rId27"/>
  </p:notesMasterIdLst>
  <p:sldIdLst>
    <p:sldId id="256" r:id="rId5"/>
    <p:sldId id="257" r:id="rId6"/>
    <p:sldId id="258" r:id="rId7"/>
    <p:sldId id="333" r:id="rId8"/>
    <p:sldId id="260" r:id="rId9"/>
    <p:sldId id="334" r:id="rId10"/>
    <p:sldId id="335" r:id="rId11"/>
    <p:sldId id="337" r:id="rId12"/>
    <p:sldId id="344" r:id="rId13"/>
    <p:sldId id="338" r:id="rId14"/>
    <p:sldId id="342" r:id="rId15"/>
    <p:sldId id="348" r:id="rId16"/>
    <p:sldId id="347" r:id="rId17"/>
    <p:sldId id="286" r:id="rId18"/>
    <p:sldId id="279" r:id="rId19"/>
    <p:sldId id="341" r:id="rId20"/>
    <p:sldId id="340" r:id="rId21"/>
    <p:sldId id="285" r:id="rId22"/>
    <p:sldId id="284" r:id="rId23"/>
    <p:sldId id="287" r:id="rId24"/>
    <p:sldId id="332" r:id="rId25"/>
    <p:sldId id="275" r:id="rId26"/>
  </p:sldIdLst>
  <p:sldSz cx="9144000" cy="514826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992" autoAdjust="0"/>
  </p:normalViewPr>
  <p:slideViewPr>
    <p:cSldViewPr snapToGrid="0">
      <p:cViewPr varScale="1">
        <p:scale>
          <a:sx n="67" d="100"/>
          <a:sy n="67" d="100"/>
        </p:scale>
        <p:origin x="-773" y="-82"/>
      </p:cViewPr>
      <p:guideLst>
        <p:guide orient="horz" pos="162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516AA0-42D0-4E9A-904E-E056068D8ADE}" type="doc">
      <dgm:prSet loTypeId="urn:microsoft.com/office/officeart/2005/8/layout/pyramid2" loCatId="pyramid" qsTypeId="urn:microsoft.com/office/officeart/2005/8/quickstyle/3d2" qsCatId="3D" csTypeId="urn:microsoft.com/office/officeart/2005/8/colors/accent1_2" csCatId="accent1" phldr="1"/>
      <dgm:spPr/>
    </dgm:pt>
    <dgm:pt modelId="{3FF748B2-CC95-451B-8143-C5A03F1EB111}">
      <dgm:prSet phldrT="[Текст]"/>
      <dgm:spPr/>
      <dgm:t>
        <a:bodyPr/>
        <a:lstStyle/>
        <a:p>
          <a:r>
            <a:rPr lang="ru-RU" dirty="0"/>
            <a:t>Федеральный уровень</a:t>
          </a:r>
        </a:p>
      </dgm:t>
    </dgm:pt>
    <dgm:pt modelId="{F99DA536-E43B-4950-BA30-8CA9E427BA97}" type="parTrans" cxnId="{37DEBAA8-1957-44E0-95DB-E2FC8D891943}">
      <dgm:prSet/>
      <dgm:spPr/>
      <dgm:t>
        <a:bodyPr/>
        <a:lstStyle/>
        <a:p>
          <a:endParaRPr lang="ru-RU"/>
        </a:p>
      </dgm:t>
    </dgm:pt>
    <dgm:pt modelId="{674D32EE-29CD-44A6-957C-0715A8F487A7}" type="sibTrans" cxnId="{37DEBAA8-1957-44E0-95DB-E2FC8D891943}">
      <dgm:prSet/>
      <dgm:spPr/>
      <dgm:t>
        <a:bodyPr/>
        <a:lstStyle/>
        <a:p>
          <a:endParaRPr lang="ru-RU"/>
        </a:p>
      </dgm:t>
    </dgm:pt>
    <dgm:pt modelId="{CCD4CE0A-9387-4751-B631-756FA8B3A1B1}">
      <dgm:prSet phldrT="[Текст]"/>
      <dgm:spPr/>
      <dgm:t>
        <a:bodyPr/>
        <a:lstStyle/>
        <a:p>
          <a:r>
            <a:rPr lang="ru-RU" dirty="0"/>
            <a:t>Уровень организации</a:t>
          </a:r>
        </a:p>
      </dgm:t>
    </dgm:pt>
    <dgm:pt modelId="{247F04F3-E4F3-4501-96E7-052FDA5D92EF}" type="parTrans" cxnId="{ED36D28C-0583-4DAF-A348-580FDDADAE86}">
      <dgm:prSet/>
      <dgm:spPr/>
      <dgm:t>
        <a:bodyPr/>
        <a:lstStyle/>
        <a:p>
          <a:endParaRPr lang="ru-RU"/>
        </a:p>
      </dgm:t>
    </dgm:pt>
    <dgm:pt modelId="{8DA91440-B118-49C5-B7A4-0D2DB838972C}" type="sibTrans" cxnId="{ED36D28C-0583-4DAF-A348-580FDDADAE86}">
      <dgm:prSet/>
      <dgm:spPr/>
      <dgm:t>
        <a:bodyPr/>
        <a:lstStyle/>
        <a:p>
          <a:endParaRPr lang="ru-RU"/>
        </a:p>
      </dgm:t>
    </dgm:pt>
    <dgm:pt modelId="{B26F7618-C915-462A-BFAF-8F1E5C379A4B}">
      <dgm:prSet phldrT="[Текст]"/>
      <dgm:spPr/>
      <dgm:t>
        <a:bodyPr/>
        <a:lstStyle/>
        <a:p>
          <a:r>
            <a:rPr lang="ru-RU" dirty="0"/>
            <a:t>Региональный уровень</a:t>
          </a:r>
        </a:p>
      </dgm:t>
    </dgm:pt>
    <dgm:pt modelId="{4A4D4BC3-FDE5-47A6-9F56-565CC7A1FFA0}" type="sibTrans" cxnId="{EBA86250-F7EF-4722-8D65-42F973FA4D18}">
      <dgm:prSet/>
      <dgm:spPr/>
      <dgm:t>
        <a:bodyPr/>
        <a:lstStyle/>
        <a:p>
          <a:endParaRPr lang="ru-RU"/>
        </a:p>
      </dgm:t>
    </dgm:pt>
    <dgm:pt modelId="{F07A516F-C219-4A59-AB1C-9F9EC1B18B82}" type="parTrans" cxnId="{EBA86250-F7EF-4722-8D65-42F973FA4D18}">
      <dgm:prSet/>
      <dgm:spPr/>
      <dgm:t>
        <a:bodyPr/>
        <a:lstStyle/>
        <a:p>
          <a:endParaRPr lang="ru-RU"/>
        </a:p>
      </dgm:t>
    </dgm:pt>
    <dgm:pt modelId="{4E388B56-311A-46E5-9570-0E5542DBCD84}" type="pres">
      <dgm:prSet presAssocID="{F2516AA0-42D0-4E9A-904E-E056068D8ADE}" presName="compositeShape" presStyleCnt="0">
        <dgm:presLayoutVars>
          <dgm:dir/>
          <dgm:resizeHandles/>
        </dgm:presLayoutVars>
      </dgm:prSet>
      <dgm:spPr/>
    </dgm:pt>
    <dgm:pt modelId="{B5D2158A-EB40-4D24-8CC8-B2BFED5A76F0}" type="pres">
      <dgm:prSet presAssocID="{F2516AA0-42D0-4E9A-904E-E056068D8ADE}" presName="pyramid" presStyleLbl="node1" presStyleIdx="0" presStyleCnt="1" custScaleX="124718" custScaleY="100000" custLinFactNeighborX="-991" custLinFactNeighborY="-5007"/>
      <dgm:spPr/>
    </dgm:pt>
    <dgm:pt modelId="{9EAEA455-5A6E-410E-B4B7-AC856197C3E4}" type="pres">
      <dgm:prSet presAssocID="{F2516AA0-42D0-4E9A-904E-E056068D8ADE}" presName="theList" presStyleCnt="0"/>
      <dgm:spPr/>
    </dgm:pt>
    <dgm:pt modelId="{500CF7D1-1636-4DEB-8CDC-2F7C02C42901}" type="pres">
      <dgm:prSet presAssocID="{3FF748B2-CC95-451B-8143-C5A03F1EB111}" presName="aNode" presStyleLbl="fgAcc1" presStyleIdx="0" presStyleCnt="3" custLinFactNeighborX="35433" custLinFactNeighborY="-97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2BACF9-1EBF-4380-93A2-375886B886CF}" type="pres">
      <dgm:prSet presAssocID="{3FF748B2-CC95-451B-8143-C5A03F1EB111}" presName="aSpace" presStyleCnt="0"/>
      <dgm:spPr/>
    </dgm:pt>
    <dgm:pt modelId="{8AB727E3-2AAC-4333-BE67-DDCC2DBAF903}" type="pres">
      <dgm:prSet presAssocID="{B26F7618-C915-462A-BFAF-8F1E5C379A4B}" presName="aNode" presStyleLbl="fgAcc1" presStyleIdx="1" presStyleCnt="3" custLinFactNeighborX="36169" custLinFactNeighborY="-56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39D37-E751-4F81-B040-B9AF8800B9C2}" type="pres">
      <dgm:prSet presAssocID="{B26F7618-C915-462A-BFAF-8F1E5C379A4B}" presName="aSpace" presStyleCnt="0"/>
      <dgm:spPr/>
    </dgm:pt>
    <dgm:pt modelId="{F9F5084D-E7E2-4934-B9CC-4E50C1F41F90}" type="pres">
      <dgm:prSet presAssocID="{CCD4CE0A-9387-4751-B631-756FA8B3A1B1}" presName="aNode" presStyleLbl="fgAcc1" presStyleIdx="2" presStyleCnt="3" custLinFactY="4625" custLinFactNeighborX="4529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B3FF7C-F002-44B1-841D-E05154B2885F}" type="pres">
      <dgm:prSet presAssocID="{CCD4CE0A-9387-4751-B631-756FA8B3A1B1}" presName="aSpace" presStyleCnt="0"/>
      <dgm:spPr/>
    </dgm:pt>
  </dgm:ptLst>
  <dgm:cxnLst>
    <dgm:cxn modelId="{37DEBAA8-1957-44E0-95DB-E2FC8D891943}" srcId="{F2516AA0-42D0-4E9A-904E-E056068D8ADE}" destId="{3FF748B2-CC95-451B-8143-C5A03F1EB111}" srcOrd="0" destOrd="0" parTransId="{F99DA536-E43B-4950-BA30-8CA9E427BA97}" sibTransId="{674D32EE-29CD-44A6-957C-0715A8F487A7}"/>
    <dgm:cxn modelId="{A3E66F8E-9CE3-4DD6-A639-3DF6AA98644F}" type="presOf" srcId="{F2516AA0-42D0-4E9A-904E-E056068D8ADE}" destId="{4E388B56-311A-46E5-9570-0E5542DBCD84}" srcOrd="0" destOrd="0" presId="urn:microsoft.com/office/officeart/2005/8/layout/pyramid2"/>
    <dgm:cxn modelId="{9DB18B9D-6B4A-4162-9199-B3C39BA04B59}" type="presOf" srcId="{3FF748B2-CC95-451B-8143-C5A03F1EB111}" destId="{500CF7D1-1636-4DEB-8CDC-2F7C02C42901}" srcOrd="0" destOrd="0" presId="urn:microsoft.com/office/officeart/2005/8/layout/pyramid2"/>
    <dgm:cxn modelId="{ED36D28C-0583-4DAF-A348-580FDDADAE86}" srcId="{F2516AA0-42D0-4E9A-904E-E056068D8ADE}" destId="{CCD4CE0A-9387-4751-B631-756FA8B3A1B1}" srcOrd="2" destOrd="0" parTransId="{247F04F3-E4F3-4501-96E7-052FDA5D92EF}" sibTransId="{8DA91440-B118-49C5-B7A4-0D2DB838972C}"/>
    <dgm:cxn modelId="{EBA86250-F7EF-4722-8D65-42F973FA4D18}" srcId="{F2516AA0-42D0-4E9A-904E-E056068D8ADE}" destId="{B26F7618-C915-462A-BFAF-8F1E5C379A4B}" srcOrd="1" destOrd="0" parTransId="{F07A516F-C219-4A59-AB1C-9F9EC1B18B82}" sibTransId="{4A4D4BC3-FDE5-47A6-9F56-565CC7A1FFA0}"/>
    <dgm:cxn modelId="{EF24A892-9F2E-4F8E-AD88-6DE3F2F430BF}" type="presOf" srcId="{B26F7618-C915-462A-BFAF-8F1E5C379A4B}" destId="{8AB727E3-2AAC-4333-BE67-DDCC2DBAF903}" srcOrd="0" destOrd="0" presId="urn:microsoft.com/office/officeart/2005/8/layout/pyramid2"/>
    <dgm:cxn modelId="{44478BD4-2356-4C30-BAB6-57EF28AFAEC9}" type="presOf" srcId="{CCD4CE0A-9387-4751-B631-756FA8B3A1B1}" destId="{F9F5084D-E7E2-4934-B9CC-4E50C1F41F90}" srcOrd="0" destOrd="0" presId="urn:microsoft.com/office/officeart/2005/8/layout/pyramid2"/>
    <dgm:cxn modelId="{BF780442-67A0-498D-8627-2C98A2325DD6}" type="presParOf" srcId="{4E388B56-311A-46E5-9570-0E5542DBCD84}" destId="{B5D2158A-EB40-4D24-8CC8-B2BFED5A76F0}" srcOrd="0" destOrd="0" presId="urn:microsoft.com/office/officeart/2005/8/layout/pyramid2"/>
    <dgm:cxn modelId="{ACFDDB64-DBA1-49BC-96AD-CB8BA971ACA9}" type="presParOf" srcId="{4E388B56-311A-46E5-9570-0E5542DBCD84}" destId="{9EAEA455-5A6E-410E-B4B7-AC856197C3E4}" srcOrd="1" destOrd="0" presId="urn:microsoft.com/office/officeart/2005/8/layout/pyramid2"/>
    <dgm:cxn modelId="{214E417B-254C-4DB1-AE20-9C43B79B226B}" type="presParOf" srcId="{9EAEA455-5A6E-410E-B4B7-AC856197C3E4}" destId="{500CF7D1-1636-4DEB-8CDC-2F7C02C42901}" srcOrd="0" destOrd="0" presId="urn:microsoft.com/office/officeart/2005/8/layout/pyramid2"/>
    <dgm:cxn modelId="{62A585EB-C523-406A-936F-0158DFEC350E}" type="presParOf" srcId="{9EAEA455-5A6E-410E-B4B7-AC856197C3E4}" destId="{A32BACF9-1EBF-4380-93A2-375886B886CF}" srcOrd="1" destOrd="0" presId="urn:microsoft.com/office/officeart/2005/8/layout/pyramid2"/>
    <dgm:cxn modelId="{FBD339D0-EFE3-450E-A9CB-F58393AC6B12}" type="presParOf" srcId="{9EAEA455-5A6E-410E-B4B7-AC856197C3E4}" destId="{8AB727E3-2AAC-4333-BE67-DDCC2DBAF903}" srcOrd="2" destOrd="0" presId="urn:microsoft.com/office/officeart/2005/8/layout/pyramid2"/>
    <dgm:cxn modelId="{49DAFB4C-2068-4F8D-891E-A25D2FB3090B}" type="presParOf" srcId="{9EAEA455-5A6E-410E-B4B7-AC856197C3E4}" destId="{29539D37-E751-4F81-B040-B9AF8800B9C2}" srcOrd="3" destOrd="0" presId="urn:microsoft.com/office/officeart/2005/8/layout/pyramid2"/>
    <dgm:cxn modelId="{C5951938-385D-49D9-B103-C3E692872E23}" type="presParOf" srcId="{9EAEA455-5A6E-410E-B4B7-AC856197C3E4}" destId="{F9F5084D-E7E2-4934-B9CC-4E50C1F41F90}" srcOrd="4" destOrd="0" presId="urn:microsoft.com/office/officeart/2005/8/layout/pyramid2"/>
    <dgm:cxn modelId="{404D6D05-D4BD-4FF3-BB24-7DAB9F88474A}" type="presParOf" srcId="{9EAEA455-5A6E-410E-B4B7-AC856197C3E4}" destId="{F6B3FF7C-F002-44B1-841D-E05154B2885F}" srcOrd="5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FEFA0-9CC0-479C-9A88-3D42916958EE}" type="datetimeFigureOut">
              <a:rPr lang="ru-RU" smtClean="0"/>
              <a:pPr/>
              <a:t>01.10.2025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4538"/>
            <a:ext cx="66103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FB769-7503-4779-9C11-3B90A81AFD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F003CA-A8A1-43BB-9A59-A5BCAF6F4AC3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2F07F-1F4E-4C79-9CD9-4054A165DE59}" type="slidenum">
              <a:rPr lang="ru-RU" altLang="ru-RU" smtClean="0">
                <a:solidFill>
                  <a:prstClr val="black"/>
                </a:solidFill>
              </a:rPr>
              <a:pPr/>
              <a:t>10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18882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F70B7F-3432-4DBE-B821-B38A127FB2DF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9790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екст картинка">
    <p:spTree>
      <p:nvGrpSpPr>
        <p:cNvPr id="1" name="Group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body"/>
          </p:nvPr>
        </p:nvSpPr>
        <p:spPr>
          <a:xfrm>
            <a:off x="539750" y="4568371"/>
            <a:ext cx="4014788" cy="148092"/>
          </a:xfrm>
          <a:prstGeom prst="rect">
            <a:avLst/>
          </a:prstGeom>
        </p:spPr>
        <p:txBody>
          <a:bodyPr lIns="0" tIns="0" rIns="0" bIns="0" anchor="b"/>
          <a:lstStyle>
            <a:defPPr/>
            <a:lvl1pPr marL="0" marR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defRPr sz="700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marL="0" marR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t>Место для указания источников и сносок</a:t>
            </a:r>
          </a:p>
        </p:txBody>
      </p:sp>
      <p:sp>
        <p:nvSpPr>
          <p:cNvPr id="38" name="Shape 38"/>
          <p:cNvSpPr txBox="1"/>
          <p:nvPr/>
        </p:nvSpPr>
        <p:spPr>
          <a:xfrm>
            <a:off x="8186736" y="4579414"/>
            <a:ext cx="561975" cy="137049"/>
          </a:xfrm>
          <a:prstGeom prst="rect">
            <a:avLst/>
          </a:prstGeom>
        </p:spPr>
        <p:txBody>
          <a:bodyPr lIns="0" tIns="0" rIns="0" bIns="0" anchor="b"/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sz="700">
                <a:latin typeface="Arial"/>
                <a:ea typeface="Arial"/>
                <a:cs typeface="Arial"/>
              </a:rPr>
              <a:t>‹#›</a:t>
            </a:r>
          </a:p>
        </p:txBody>
      </p:sp>
      <p:sp>
        <p:nvSpPr>
          <p:cNvPr id="39" name="Shape 39"/>
          <p:cNvSpPr txBox="1">
            <a:spLocks noGrp="1"/>
          </p:cNvSpPr>
          <p:nvPr>
            <p:ph type="title" idx="1"/>
          </p:nvPr>
        </p:nvSpPr>
        <p:spPr>
          <a:xfrm>
            <a:off x="539750" y="431800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2300" b="1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t>Заголовок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539750" y="1476376"/>
            <a:ext cx="4014788" cy="2465908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lvl="0" indent="0">
              <a:buFont typeface="Arial"/>
              <a:buNone/>
              <a:defRPr sz="1200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rPr sz="1200">
                <a:solidFill>
                  <a:srgbClr val="333333"/>
                </a:solidFill>
                <a:latin typeface="Arial"/>
                <a:ea typeface="Arial"/>
                <a:cs typeface="Arial"/>
              </a:rPr>
              <a:t>Текст</a:t>
            </a:r>
          </a:p>
        </p:txBody>
      </p:sp>
      <p:sp>
        <p:nvSpPr>
          <p:cNvPr id="41" name="Shape 41"/>
          <p:cNvSpPr txBox="1">
            <a:spLocks noGrp="1"/>
          </p:cNvSpPr>
          <p:nvPr>
            <p:ph type="body" idx="3"/>
          </p:nvPr>
        </p:nvSpPr>
        <p:spPr>
          <a:xfrm>
            <a:off x="4808538" y="1476375"/>
            <a:ext cx="3940174" cy="2456995"/>
          </a:xfrm>
          <a:prstGeom prst="rect">
            <a:avLst/>
          </a:prstGeom>
        </p:spPr>
        <p:txBody>
          <a:bodyPr lIns="91440" tIns="45720" rIns="91440" bIns="45720"/>
          <a:lstStyle>
            <a:defPPr/>
            <a:lvl1pPr marL="0" lvl="0" indent="0">
              <a:buNone/>
              <a:defRPr sz="700">
                <a:latin typeface="Arial"/>
                <a:ea typeface="Arial"/>
                <a:cs typeface="Arial"/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701A24-D417-4C2C-8678-193C1B633C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2552"/>
            <a:ext cx="6858000" cy="1792358"/>
          </a:xfrm>
          <a:prstGeom prst="rect">
            <a:avLst/>
          </a:prstGeom>
        </p:spPr>
        <p:txBody>
          <a:bodyPr lIns="68598" tIns="34299" rIns="68598" bIns="34299"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ADE8BE72-AE62-4A26-B023-3DFAB2B725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4030"/>
            <a:ext cx="6858000" cy="1242971"/>
          </a:xfrm>
          <a:prstGeom prst="rect">
            <a:avLst/>
          </a:prstGeom>
        </p:spPr>
        <p:txBody>
          <a:bodyPr lIns="68598" tIns="34299" rIns="68598" bIns="34299"/>
          <a:lstStyle>
            <a:lvl1pPr marL="0" indent="0" algn="ctr">
              <a:buNone/>
              <a:defRPr sz="1800"/>
            </a:lvl1pPr>
            <a:lvl2pPr marL="342991" indent="0" algn="ctr">
              <a:buNone/>
              <a:defRPr sz="1500"/>
            </a:lvl2pPr>
            <a:lvl3pPr marL="685983" indent="0" algn="ctr">
              <a:buNone/>
              <a:defRPr sz="1400"/>
            </a:lvl3pPr>
            <a:lvl4pPr marL="1028974" indent="0" algn="ctr">
              <a:buNone/>
              <a:defRPr sz="1200"/>
            </a:lvl4pPr>
            <a:lvl5pPr marL="1371966" indent="0" algn="ctr">
              <a:buNone/>
              <a:defRPr sz="1200"/>
            </a:lvl5pPr>
            <a:lvl6pPr marL="1714957" indent="0" algn="ctr">
              <a:buNone/>
              <a:defRPr sz="1200"/>
            </a:lvl6pPr>
            <a:lvl7pPr marL="2057949" indent="0" algn="ctr">
              <a:buNone/>
              <a:defRPr sz="1200"/>
            </a:lvl7pPr>
            <a:lvl8pPr marL="2400940" indent="0" algn="ctr">
              <a:buNone/>
              <a:defRPr sz="1200"/>
            </a:lvl8pPr>
            <a:lvl9pPr marL="2743932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F34FE84-9DD0-4F8C-AD06-2CCE4353BA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71678"/>
            <a:ext cx="2057400" cy="274097"/>
          </a:xfrm>
          <a:prstGeom prst="rect">
            <a:avLst/>
          </a:prstGeom>
        </p:spPr>
        <p:txBody>
          <a:bodyPr lIns="68598" tIns="34299" rIns="68598" bIns="34299"/>
          <a:lstStyle/>
          <a:p>
            <a:fld id="{2DB00539-76DD-4291-9C68-45997AB8432E}" type="datetimeFigureOut">
              <a:rPr lang="ru-RU" smtClean="0"/>
              <a:pPr/>
              <a:t>01.10.2025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697C6E8-82D6-46DC-9870-C4CB0BAC3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71678"/>
            <a:ext cx="3086100" cy="274097"/>
          </a:xfrm>
          <a:prstGeom prst="rect">
            <a:avLst/>
          </a:prstGeom>
        </p:spPr>
        <p:txBody>
          <a:bodyPr lIns="68598" tIns="34299" rIns="68598" bIns="34299"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E62BD4A-2090-46E1-92FD-5D40ABD7E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71678"/>
            <a:ext cx="2057400" cy="274097"/>
          </a:xfrm>
          <a:prstGeom prst="rect">
            <a:avLst/>
          </a:prstGeom>
        </p:spPr>
        <p:txBody>
          <a:bodyPr lIns="68598" tIns="34299" rIns="68598" bIns="34299"/>
          <a:lstStyle/>
          <a:p>
            <a:fld id="{1DB53087-2C50-47AC-ACD0-434C56EF5E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541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169"/>
            <a:ext cx="8229600" cy="858044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01262"/>
            <a:ext cx="8229600" cy="33976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8256"/>
            <a:ext cx="2133600" cy="35751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8256"/>
            <a:ext cx="2895600" cy="35751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8256"/>
            <a:ext cx="2133600" cy="35751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5AD4A-C5C2-4F8F-84E5-EA9BF40820A4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екст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50" y="4568371"/>
            <a:ext cx="4014788" cy="148092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186737" y="4579414"/>
            <a:ext cx="561975" cy="13704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DF24603-9A1B-F342-92E0-89DE32840F75}" type="slidenum">
              <a:rPr lang="en-US" sz="700" smtClean="0"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en-US" sz="7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431800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>
              <a:defRPr sz="2300" b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endParaRPr lang="en-US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39750" y="1476376"/>
            <a:ext cx="4014788" cy="246590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 typeface="Arial" pitchFamily="34" charset="0"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>
              <a:spcBef>
                <a:spcPct val="0"/>
              </a:spcBef>
            </a:pPr>
            <a:r>
              <a:rPr lang="ru-RU" sz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Текст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5"/>
          </p:nvPr>
        </p:nvSpPr>
        <p:spPr>
          <a:xfrm>
            <a:off x="4808538" y="1476375"/>
            <a:ext cx="3940175" cy="2456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299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екст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50" y="4568371"/>
            <a:ext cx="4014788" cy="148092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186737" y="4579414"/>
            <a:ext cx="561975" cy="13704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DF24603-9A1B-F342-92E0-89DE32840F75}" type="slidenum">
              <a:rPr lang="en-US" sz="700" smtClean="0"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en-US" sz="7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431800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>
              <a:defRPr sz="2300" b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endParaRPr lang="en-US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39750" y="1476376"/>
            <a:ext cx="4014788" cy="246590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 typeface="Arial" pitchFamily="34" charset="0"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>
              <a:spcBef>
                <a:spcPct val="0"/>
              </a:spcBef>
            </a:pPr>
            <a:r>
              <a:rPr lang="ru-RU" sz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Текст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5"/>
          </p:nvPr>
        </p:nvSpPr>
        <p:spPr>
          <a:xfrm>
            <a:off x="4808538" y="1476375"/>
            <a:ext cx="3940175" cy="2456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2999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59763" y="4840798"/>
            <a:ext cx="627062" cy="283631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66048B4-E1F6-4B7C-B5CF-B726961A650C}" type="slidenum">
              <a:rPr lang="ru-RU" altLang="ru-RU">
                <a:solidFill>
                  <a:srgbClr val="003274"/>
                </a:solidFill>
              </a:rPr>
              <a:pPr/>
              <a:t>‹#›</a:t>
            </a:fld>
            <a:endParaRPr lang="ru-RU" altLang="ru-RU">
              <a:solidFill>
                <a:srgbClr val="003274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154237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169"/>
            <a:ext cx="8229600" cy="858044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1262"/>
            <a:ext cx="4038600" cy="33976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1262"/>
            <a:ext cx="4038600" cy="33976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8256"/>
            <a:ext cx="2133600" cy="35751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8256"/>
            <a:ext cx="2895600" cy="35751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8256"/>
            <a:ext cx="2133600" cy="35751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63466-ECA0-4E92-AA75-E896DC498425}" type="slidenum">
              <a:rPr lang="es-ES" altLang="ru-RU"/>
              <a:pPr>
                <a:defRPr/>
              </a:pPr>
              <a:t>‹#›</a:t>
            </a:fld>
            <a:endParaRPr lang="es-ES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Текст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50" y="4568371"/>
            <a:ext cx="4014788" cy="148092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186737" y="4579414"/>
            <a:ext cx="561975" cy="13704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DF24603-9A1B-F342-92E0-89DE32840F75}" type="slidenum">
              <a:rPr lang="en-US" sz="700" smtClean="0"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en-US" sz="7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431800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>
              <a:defRPr sz="2300" b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endParaRPr lang="en-US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39750" y="1476376"/>
            <a:ext cx="4014788" cy="246590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 typeface="Arial" pitchFamily="34" charset="0"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>
              <a:spcBef>
                <a:spcPct val="0"/>
              </a:spcBef>
            </a:pPr>
            <a:r>
              <a:rPr lang="ru-RU" sz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Текст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5"/>
          </p:nvPr>
        </p:nvSpPr>
        <p:spPr>
          <a:xfrm>
            <a:off x="4808538" y="1476375"/>
            <a:ext cx="3940175" cy="2456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299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екст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50" y="4568371"/>
            <a:ext cx="4014788" cy="148092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186737" y="4579414"/>
            <a:ext cx="561975" cy="13704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DF24603-9A1B-F342-92E0-89DE32840F75}" type="slidenum">
              <a:rPr lang="en-US" sz="700" smtClean="0"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en-US" sz="7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431800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>
              <a:defRPr sz="2300" b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endParaRPr lang="en-US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39750" y="1476376"/>
            <a:ext cx="4014788" cy="246590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 typeface="Arial" pitchFamily="34" charset="0"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>
              <a:spcBef>
                <a:spcPct val="0"/>
              </a:spcBef>
            </a:pPr>
            <a:r>
              <a:rPr lang="ru-RU" sz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Текст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5"/>
          </p:nvPr>
        </p:nvSpPr>
        <p:spPr>
          <a:xfrm>
            <a:off x="4808538" y="1476375"/>
            <a:ext cx="3940175" cy="2456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2999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Текст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539750" y="4568371"/>
            <a:ext cx="4014788" cy="148092"/>
          </a:xfrm>
          <a:prstGeom prst="rect">
            <a:avLst/>
          </a:prstGeom>
        </p:spPr>
        <p:txBody>
          <a:bodyPr lIns="0" tIns="0" rIns="0" bIns="0" anchor="b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Место для указания источников и сносок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186737" y="4579414"/>
            <a:ext cx="561975" cy="137049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DF24603-9A1B-F342-92E0-89DE32840F75}" type="slidenum">
              <a:rPr lang="en-US" sz="700" smtClean="0">
                <a:latin typeface="Arial" charset="0"/>
                <a:ea typeface="Arial" charset="0"/>
                <a:cs typeface="Arial" charset="0"/>
              </a:rPr>
              <a:pPr algn="r"/>
              <a:t>‹#›</a:t>
            </a:fld>
            <a:endParaRPr lang="en-US" sz="7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431800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>
              <a:defRPr sz="2300" b="1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Заголовок</a:t>
            </a:r>
            <a:endParaRPr lang="en-US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39750" y="1476376"/>
            <a:ext cx="4014788" cy="246590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 typeface="Arial" pitchFamily="34" charset="0"/>
              <a:buNone/>
              <a:defRPr sz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>
              <a:spcBef>
                <a:spcPct val="0"/>
              </a:spcBef>
            </a:pPr>
            <a:r>
              <a:rPr lang="ru-RU" sz="1200" dirty="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rPr>
              <a:t>Текст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5"/>
          </p:nvPr>
        </p:nvSpPr>
        <p:spPr>
          <a:xfrm>
            <a:off x="4808538" y="1476375"/>
            <a:ext cx="3940175" cy="24569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>
                <a:latin typeface="Arial" pitchFamily="34" charset="0"/>
                <a:cs typeface="Arial" pitchFamily="34" charset="0"/>
              </a:defRPr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299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еребивочный слайд">
    <p:spTree>
      <p:nvGrpSpPr>
        <p:cNvPr id="1" name="Group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 idx="24"/>
          </p:nvPr>
        </p:nvSpPr>
        <p:spPr>
          <a:xfrm>
            <a:off x="539750" y="2298615"/>
            <a:ext cx="5508152" cy="1012910"/>
          </a:xfrm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4100" b="1" baseline="0">
                <a:solidFill>
                  <a:srgbClr val="404040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t>Перебивочный слайд</a:t>
            </a:r>
          </a:p>
        </p:txBody>
      </p:sp>
      <p:sp>
        <p:nvSpPr>
          <p:cNvPr id="83" name="Shape 83"/>
          <p:cNvSpPr txBox="1">
            <a:spLocks noGrp="1"/>
          </p:cNvSpPr>
          <p:nvPr>
            <p:ph type="body" idx="25"/>
          </p:nvPr>
        </p:nvSpPr>
        <p:spPr>
          <a:xfrm>
            <a:off x="539750" y="1239143"/>
            <a:ext cx="5508152" cy="576064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lvl="0" indent="0">
              <a:buFont typeface="Arial"/>
              <a:buNone/>
              <a:defRPr sz="4100" b="1">
                <a:solidFill>
                  <a:srgbClr val="404040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t>Нумерация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"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 idx="20"/>
          </p:nvPr>
        </p:nvSpPr>
        <p:spPr>
          <a:xfrm>
            <a:off x="539749" y="2122487"/>
            <a:ext cx="5711825" cy="1189036"/>
          </a:xfrm>
          <a:prstGeom prst="rect">
            <a:avLst/>
          </a:prstGeom>
        </p:spPr>
        <p:txBody>
          <a:bodyPr lIns="0" tIns="0" rIns="0" bIns="0"/>
          <a:lstStyle>
            <a:defPPr/>
            <a:lvl1pPr lvl="0">
              <a:defRPr sz="2700" b="1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700" b="1" i="0" u="none" strike="noStrike" cap="none" spc="0" baseline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  <a:ea typeface="Arial"/>
                <a:cs typeface="Arial"/>
              </a:rPr>
              <a:t>Тема презентации</a:t>
            </a:r>
          </a:p>
        </p:txBody>
      </p:sp>
      <p:sp>
        <p:nvSpPr>
          <p:cNvPr id="78" name="Shape 78"/>
          <p:cNvSpPr txBox="1">
            <a:spLocks noGrp="1"/>
          </p:cNvSpPr>
          <p:nvPr>
            <p:ph type="body" idx="21"/>
          </p:nvPr>
        </p:nvSpPr>
        <p:spPr>
          <a:xfrm>
            <a:off x="539749" y="3798267"/>
            <a:ext cx="5711825" cy="284683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lv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>
                <a:latin typeface="Arial"/>
                <a:ea typeface="Arial"/>
                <a:cs typeface="Arial"/>
              </a:rPr>
              <a:t>Наименование мероприятия / название площадки</a:t>
            </a:r>
          </a:p>
        </p:txBody>
      </p:sp>
      <p:sp>
        <p:nvSpPr>
          <p:cNvPr id="79" name="Shape 79"/>
          <p:cNvSpPr txBox="1">
            <a:spLocks noGrp="1"/>
          </p:cNvSpPr>
          <p:nvPr>
            <p:ph type="body" idx="22"/>
          </p:nvPr>
        </p:nvSpPr>
        <p:spPr>
          <a:xfrm>
            <a:off x="539749" y="4212000"/>
            <a:ext cx="5711825" cy="218485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333333"/>
                </a:solidFill>
                <a:latin typeface="Arial"/>
                <a:ea typeface="Arial"/>
                <a:cs typeface="Arial"/>
              </a:rPr>
              <a:t>ФИО</a:t>
            </a:r>
          </a:p>
        </p:txBody>
      </p:sp>
      <p:sp>
        <p:nvSpPr>
          <p:cNvPr id="80" name="Shape 80"/>
          <p:cNvSpPr txBox="1">
            <a:spLocks noGrp="1"/>
          </p:cNvSpPr>
          <p:nvPr>
            <p:ph type="body" idx="23"/>
          </p:nvPr>
        </p:nvSpPr>
        <p:spPr>
          <a:xfrm>
            <a:off x="539749" y="4428000"/>
            <a:ext cx="5711825" cy="284683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>
                <a:solidFill>
                  <a:srgbClr val="333333"/>
                </a:solidFill>
                <a:latin typeface="Arial"/>
                <a:ea typeface="Arial"/>
                <a:cs typeface="Arial"/>
              </a:rPr>
              <a:t>Должность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ключительный слайд">
    <p:spTree>
      <p:nvGrpSpPr>
        <p:cNvPr id="1" name="Group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4"/>
          </p:nvPr>
        </p:nvSpPr>
        <p:spPr>
          <a:xfrm>
            <a:off x="539749" y="1476375"/>
            <a:ext cx="4860925" cy="1274081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lvl="0" indent="0">
              <a:lnSpc>
                <a:spcPts val="3780"/>
              </a:lnSpc>
              <a:spcBef>
                <a:spcPts val="0"/>
              </a:spcBef>
              <a:buNone/>
              <a:defRPr sz="4100" b="1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t>Заголовок</a:t>
            </a:r>
          </a:p>
        </p:txBody>
      </p:sp>
      <p:sp>
        <p:nvSpPr>
          <p:cNvPr id="58" name="Shape 58"/>
          <p:cNvSpPr txBox="1">
            <a:spLocks noGrp="1"/>
          </p:cNvSpPr>
          <p:nvPr>
            <p:ph type="body" idx="15"/>
          </p:nvPr>
        </p:nvSpPr>
        <p:spPr>
          <a:xfrm>
            <a:off x="539750" y="4488543"/>
            <a:ext cx="4860925" cy="227920"/>
          </a:xfrm>
          <a:prstGeom prst="rect">
            <a:avLst/>
          </a:prstGeom>
        </p:spPr>
        <p:txBody>
          <a:bodyPr lIns="0" tIns="0" rIns="0" bIns="0" anchor="b"/>
          <a:lstStyle>
            <a:defPPr/>
            <a:lvl1pPr marL="0" lvl="0" indent="0">
              <a:lnSpc>
                <a:spcPct val="100000"/>
              </a:lnSpc>
              <a:spcBef>
                <a:spcPts val="0"/>
              </a:spcBef>
              <a:buNone/>
              <a:defRPr sz="1050" b="1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t>Дата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16"/>
          </p:nvPr>
        </p:nvSpPr>
        <p:spPr>
          <a:xfrm>
            <a:off x="539750" y="3537857"/>
            <a:ext cx="4860925" cy="946377"/>
          </a:xfrm>
          <a:prstGeom prst="rect">
            <a:avLst/>
          </a:prstGeom>
        </p:spPr>
        <p:txBody>
          <a:bodyPr lIns="0" tIns="0" rIns="0" bIns="0" anchor="ctr"/>
          <a:lstStyle>
            <a:defPPr/>
            <a:lvl1pPr marL="0" lvl="0" indent="0">
              <a:lnSpc>
                <a:spcPct val="100000"/>
              </a:lnSpc>
              <a:spcBef>
                <a:spcPts val="0"/>
              </a:spcBef>
              <a:buNone/>
              <a:defRPr sz="1100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t>Основная информация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body" idx="17"/>
          </p:nvPr>
        </p:nvSpPr>
        <p:spPr>
          <a:xfrm>
            <a:off x="539750" y="3083605"/>
            <a:ext cx="4860925" cy="227920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lv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t>ФИО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body" idx="18"/>
          </p:nvPr>
        </p:nvSpPr>
        <p:spPr>
          <a:xfrm>
            <a:off x="539750" y="3311525"/>
            <a:ext cx="4860925" cy="227920"/>
          </a:xfrm>
          <a:prstGeom prst="rect">
            <a:avLst/>
          </a:prstGeom>
        </p:spPr>
        <p:txBody>
          <a:bodyPr lIns="0" tIns="0" rIns="0" bIns="0"/>
          <a:lstStyle>
            <a:defPPr/>
            <a:lvl1pPr marL="0" lvl="0" indent="0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rgbClr val="333333"/>
                </a:solidFill>
                <a:latin typeface="Arial"/>
                <a:ea typeface="Arial"/>
                <a:cs typeface="Arial"/>
              </a:defRPr>
            </a:lvl1pPr>
          </a:lstStyle>
          <a:p>
            <a:pPr lvl="0"/>
            <a:r>
              <a:t>Должность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/>
          <p:nvPr/>
        </p:nvPicPr>
        <p:blipFill>
          <a:blip r:embed="rId12"/>
          <a:stretch/>
        </p:blipFill>
        <p:spPr>
          <a:xfrm>
            <a:off x="8325976" y="355382"/>
            <a:ext cx="435673" cy="329958"/>
          </a:xfrm>
          <a:prstGeom prst="rect">
            <a:avLst/>
          </a:prstGeom>
        </p:spPr>
      </p:pic>
      <p:pic>
        <p:nvPicPr>
          <p:cNvPr id="5" name="Picture 5"/>
          <p:cNvPicPr/>
          <p:nvPr/>
        </p:nvPicPr>
        <p:blipFill>
          <a:blip r:embed="rId13"/>
          <a:stretch/>
        </p:blipFill>
        <p:spPr>
          <a:xfrm>
            <a:off x="7073244" y="359203"/>
            <a:ext cx="926593" cy="3261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70" r:id="rId7"/>
    <p:sldLayoutId id="2147483671" r:id="rId8"/>
    <p:sldLayoutId id="2147483672" r:id="rId9"/>
    <p:sldLayoutId id="2147483673" r:id="rId10"/>
  </p:sldLayoutIdLst>
  <p:txStyles>
    <p:titleStyle>
      <a:defPPr/>
      <a:lvl1pPr lvl="0" algn="l">
        <a:lnSpc>
          <a:spcPct val="90000"/>
        </a:lnSpc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lvl="0" indent="-228600" algn="l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Group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/>
          <p:cNvPicPr/>
          <p:nvPr/>
        </p:nvPicPr>
        <p:blipFill>
          <a:blip r:embed="rId3"/>
          <a:stretch/>
        </p:blipFill>
        <p:spPr>
          <a:xfrm>
            <a:off x="2981" y="0"/>
            <a:ext cx="9138037" cy="515283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defPPr/>
      <a:lvl1pPr lvl="0" algn="l">
        <a:lnSpc>
          <a:spcPct val="90000"/>
        </a:lnSpc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lvl="0" indent="-228600" algn="l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Group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/>
          <p:nvPr/>
        </p:nvPicPr>
        <p:blipFill>
          <a:blip r:embed="rId3"/>
          <a:stretch/>
        </p:blipFill>
        <p:spPr>
          <a:xfrm>
            <a:off x="1" y="0"/>
            <a:ext cx="9138037" cy="5152838"/>
          </a:xfrm>
          <a:prstGeom prst="rect">
            <a:avLst/>
          </a:prstGeom>
        </p:spPr>
      </p:pic>
      <p:pic>
        <p:nvPicPr>
          <p:cNvPr id="18" name="Picture 18"/>
          <p:cNvPicPr/>
          <p:nvPr/>
        </p:nvPicPr>
        <p:blipFill>
          <a:blip r:embed="rId4"/>
          <a:srcRect b="5262"/>
          <a:stretch/>
        </p:blipFill>
        <p:spPr>
          <a:xfrm>
            <a:off x="3706800" y="434365"/>
            <a:ext cx="1137342" cy="816041"/>
          </a:xfrm>
          <a:prstGeom prst="rect">
            <a:avLst/>
          </a:prstGeom>
        </p:spPr>
      </p:pic>
      <p:pic>
        <p:nvPicPr>
          <p:cNvPr id="20" name="Picture 20"/>
          <p:cNvPicPr/>
          <p:nvPr/>
        </p:nvPicPr>
        <p:blipFill>
          <a:blip r:embed="rId5"/>
          <a:stretch/>
        </p:blipFill>
        <p:spPr>
          <a:xfrm>
            <a:off x="537352" y="425269"/>
            <a:ext cx="2344312" cy="8251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defPPr/>
      <a:lvl1pPr lvl="0" algn="l">
        <a:lnSpc>
          <a:spcPct val="90000"/>
        </a:lnSpc>
        <a:buNone/>
        <a:defRPr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171450" lvl="0" indent="-171450" algn="l">
        <a:lnSpc>
          <a:spcPct val="90000"/>
        </a:lnSpc>
        <a:spcBef>
          <a:spcPts val="750"/>
        </a:spcBef>
        <a:buFont typeface="Arial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lvl="1" indent="-171450" algn="l">
        <a:lnSpc>
          <a:spcPct val="90000"/>
        </a:lnSpc>
        <a:spcBef>
          <a:spcPts val="375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>
        <a:lnSpc>
          <a:spcPct val="90000"/>
        </a:lnSpc>
        <a:spcBef>
          <a:spcPts val="375"/>
        </a:spcBef>
        <a:buFont typeface="Arial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lvl="2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lvl="3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lvl="4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lvl="5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lvl="6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lvl="7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lvl="8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Group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3"/>
          <p:cNvPicPr/>
          <p:nvPr/>
        </p:nvPicPr>
        <p:blipFill>
          <a:blip r:embed="rId3"/>
          <a:stretch/>
        </p:blipFill>
        <p:spPr>
          <a:xfrm>
            <a:off x="2980" y="0"/>
            <a:ext cx="9138039" cy="5152838"/>
          </a:xfrm>
          <a:prstGeom prst="rect">
            <a:avLst/>
          </a:prstGeom>
        </p:spPr>
      </p:pic>
      <p:pic>
        <p:nvPicPr>
          <p:cNvPr id="25" name="Picture 25"/>
          <p:cNvPicPr/>
          <p:nvPr/>
        </p:nvPicPr>
        <p:blipFill>
          <a:blip r:embed="rId4"/>
          <a:stretch/>
        </p:blipFill>
        <p:spPr>
          <a:xfrm>
            <a:off x="1" y="0"/>
            <a:ext cx="9138037" cy="515283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defPPr/>
      <a:lvl1pPr lvl="0" algn="l">
        <a:lnSpc>
          <a:spcPct val="90000"/>
        </a:lnSpc>
        <a:buNone/>
        <a:defRPr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171450" lvl="0" indent="-171450" algn="l">
        <a:lnSpc>
          <a:spcPct val="90000"/>
        </a:lnSpc>
        <a:spcBef>
          <a:spcPts val="750"/>
        </a:spcBef>
        <a:buFont typeface="Arial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lvl="1" indent="-171450" algn="l">
        <a:lnSpc>
          <a:spcPct val="90000"/>
        </a:lnSpc>
        <a:spcBef>
          <a:spcPts val="375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>
        <a:lnSpc>
          <a:spcPct val="90000"/>
        </a:lnSpc>
        <a:spcBef>
          <a:spcPts val="375"/>
        </a:spcBef>
        <a:buFont typeface="Arial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1450" algn="l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lvl="2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lvl="3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lvl="4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lvl="5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lvl="6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lvl="7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lvl="8" indent="0" algn="l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 idx="20"/>
          </p:nvPr>
        </p:nvSpPr>
        <p:spPr>
          <a:xfrm>
            <a:off x="1334889" y="1629161"/>
            <a:ext cx="5279493" cy="94497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>
              <a:lnSpc>
                <a:spcPct val="15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детский сад «Березка»</a:t>
            </a:r>
            <a:endParaRPr sz="2400" dirty="0">
              <a:solidFill>
                <a:schemeClr val="tx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87" name="Shape 87"/>
          <p:cNvSpPr txBox="1">
            <a:spLocks noGrp="1"/>
          </p:cNvSpPr>
          <p:nvPr>
            <p:ph type="body" idx="22"/>
          </p:nvPr>
        </p:nvSpPr>
        <p:spPr>
          <a:xfrm>
            <a:off x="172653" y="4439820"/>
            <a:ext cx="5711825" cy="21848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Теленкина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Ольга Владимировна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</a:t>
            </a:r>
            <a:endParaRPr sz="2000" b="1" dirty="0">
              <a:solidFill>
                <a:schemeClr val="tx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88" name="Shape 88"/>
          <p:cNvSpPr txBox="1">
            <a:spLocks noGrp="1"/>
          </p:cNvSpPr>
          <p:nvPr>
            <p:ph type="body" idx="23"/>
          </p:nvPr>
        </p:nvSpPr>
        <p:spPr>
          <a:xfrm>
            <a:off x="172653" y="4723967"/>
            <a:ext cx="5711825" cy="284683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Заведующий МБДОУ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д\с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«Березка» </a:t>
            </a:r>
            <a:endParaRPr dirty="0">
              <a:solidFill>
                <a:schemeClr val="tx1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5" name="Shape 87">
            <a:extLst>
              <a:ext uri="{FF2B5EF4-FFF2-40B4-BE49-F238E27FC236}">
                <a16:creationId xmlns="" xmlns:a16="http://schemas.microsoft.com/office/drawing/2014/main" id="{AFBFC60B-BD90-4846-ABD8-EB6D4F48F406}"/>
              </a:ext>
            </a:extLst>
          </p:cNvPr>
          <p:cNvSpPr txBox="1">
            <a:spLocks/>
          </p:cNvSpPr>
          <p:nvPr/>
        </p:nvSpPr>
        <p:spPr>
          <a:xfrm>
            <a:off x="172653" y="4079262"/>
            <a:ext cx="5711825" cy="218485"/>
          </a:xfrm>
          <a:prstGeom prst="rect">
            <a:avLst/>
          </a:prstGeom>
        </p:spPr>
        <p:txBody>
          <a:bodyPr lIns="0" tIns="0" rIns="0" bIns="0"/>
          <a:lstStyle>
            <a:defPPr>
              <a:defRPr/>
            </a:defPPr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14350" lvl="1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lvl="2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lvl="3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lvl="4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lvl="5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lvl="6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lvl="7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lvl="8" indent="-171450" algn="l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kern="0" dirty="0">
                <a:solidFill>
                  <a:schemeClr val="tx1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Промежуточное совещание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 idx="24"/>
          </p:nvPr>
        </p:nvSpPr>
        <p:spPr>
          <a:xfrm>
            <a:off x="217020" y="1644192"/>
            <a:ext cx="6936815" cy="205823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lang="ru-RU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«Совершенствование процесса </a:t>
            </a: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подготовки к прогулке </a:t>
            </a:r>
            <a:r>
              <a:rPr lang="ru-RU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условиях детского сада»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dirty="0">
              <a:solidFill>
                <a:srgbClr val="FF0000"/>
              </a:solidFill>
            </a:endParaRPr>
          </a:p>
        </p:txBody>
      </p:sp>
      <p:sp>
        <p:nvSpPr>
          <p:cNvPr id="91" name="Shape 91"/>
          <p:cNvSpPr txBox="1">
            <a:spLocks noGrp="1"/>
          </p:cNvSpPr>
          <p:nvPr>
            <p:ph type="body" idx="25"/>
          </p:nvPr>
        </p:nvSpPr>
        <p:spPr>
          <a:xfrm>
            <a:off x="432174" y="674366"/>
            <a:ext cx="5508152" cy="57606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 idx="1"/>
          </p:nvPr>
        </p:nvSpPr>
        <p:spPr>
          <a:xfrm>
            <a:off x="116315" y="284962"/>
            <a:ext cx="6820274" cy="72464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sz="2400" dirty="0" err="1">
                <a:latin typeface="+mn-lt"/>
                <a:cs typeface="Times New Roman" panose="02020603050405020304" pitchFamily="18" charset="0"/>
              </a:rPr>
              <a:t>Организационно-распорядительные</a:t>
            </a:r>
            <a:r>
              <a:rPr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+mn-lt"/>
                <a:cs typeface="Times New Roman" panose="02020603050405020304" pitchFamily="18" charset="0"/>
              </a:rPr>
              <a:t>документы</a:t>
            </a:r>
            <a:r>
              <a:rPr lang="ru-RU" sz="2400" dirty="0">
                <a:latin typeface="+mn-lt"/>
                <a:cs typeface="Times New Roman" panose="02020603050405020304" pitchFamily="18" charset="0"/>
              </a:rPr>
              <a:t> проекта </a:t>
            </a:r>
            <a:r>
              <a:rPr lang="ru-RU" sz="2400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</a:br>
            <a:endParaRPr sz="2400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22529" name="Picture 1" descr="C:\Users\1\Desktop\2025-04-14 1\1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04" y="891540"/>
            <a:ext cx="3743391" cy="4114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 idx="1"/>
          </p:nvPr>
        </p:nvSpPr>
        <p:spPr>
          <a:xfrm>
            <a:off x="154267" y="431800"/>
            <a:ext cx="8777484" cy="464671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778FA72-BF7F-9725-2490-523899F18378}"/>
              </a:ext>
            </a:extLst>
          </p:cNvPr>
          <p:cNvSpPr txBox="1"/>
          <p:nvPr/>
        </p:nvSpPr>
        <p:spPr>
          <a:xfrm>
            <a:off x="3806073" y="2777716"/>
            <a:ext cx="25600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Заведующий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Теленкина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О.В.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1596E00-D296-AF7F-0BF3-580E7FF3104D}"/>
              </a:ext>
            </a:extLst>
          </p:cNvPr>
          <p:cNvSpPr txBox="1"/>
          <p:nvPr/>
        </p:nvSpPr>
        <p:spPr>
          <a:xfrm>
            <a:off x="441615" y="2777716"/>
            <a:ext cx="16442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Перфильева Л.В.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C36C4F0-F746-3929-0740-1802E2DF75F5}"/>
              </a:ext>
            </a:extLst>
          </p:cNvPr>
          <p:cNvSpPr txBox="1"/>
          <p:nvPr/>
        </p:nvSpPr>
        <p:spPr>
          <a:xfrm>
            <a:off x="1934404" y="4288445"/>
            <a:ext cx="1908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Мл. воспитатель 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Дубинина Е.С.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42BB36-75DD-57EC-B8DC-E358AE065048}"/>
              </a:ext>
            </a:extLst>
          </p:cNvPr>
          <p:cNvSpPr txBox="1"/>
          <p:nvPr/>
        </p:nvSpPr>
        <p:spPr>
          <a:xfrm>
            <a:off x="6285053" y="4307606"/>
            <a:ext cx="2314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Мл. воспитатель</a:t>
            </a:r>
          </a:p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Татарчукова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О.Ф.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3" descr="C:\Users\1\Desktop\Моя папка\с телефона\IMG_20200126_173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6724" y="928688"/>
            <a:ext cx="1539432" cy="22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1\Desktop\Фотографии детского сада\сотрудники\photo-209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709" y="763928"/>
            <a:ext cx="1658435" cy="2106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C:\Users\1\Desktop\Фотографии детского сада\день дош\IMG_84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0896" y="2109847"/>
            <a:ext cx="1509773" cy="211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 descr="C:\Users\1\Desktop\Фотографии детского сада\сотрудники\IMG_72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5995" y="2083443"/>
            <a:ext cx="1481559" cy="2128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 idx="1"/>
          </p:nvPr>
        </p:nvSpPr>
        <p:spPr>
          <a:xfrm>
            <a:off x="559773" y="360741"/>
            <a:ext cx="4695638" cy="3302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sz="2400" dirty="0" err="1">
                <a:latin typeface="+mn-lt"/>
                <a:cs typeface="Times New Roman" panose="02020603050405020304" pitchFamily="18" charset="0"/>
              </a:rPr>
              <a:t>Паспорт</a:t>
            </a:r>
            <a:r>
              <a:rPr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sz="2400" dirty="0" err="1">
                <a:latin typeface="+mn-lt"/>
                <a:cs typeface="Times New Roman" panose="02020603050405020304" pitchFamily="18" charset="0"/>
              </a:rPr>
              <a:t>проекта</a:t>
            </a:r>
            <a:r>
              <a:rPr lang="ru-RU" sz="2400" dirty="0">
                <a:latin typeface="+mn-lt"/>
                <a:cs typeface="Times New Roman" panose="02020603050405020304" pitchFamily="18" charset="0"/>
              </a:rPr>
              <a:t> </a:t>
            </a:r>
            <a:endParaRPr sz="2400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88B4D27-E632-477E-9BBB-0C1D36229476}"/>
              </a:ext>
            </a:extLst>
          </p:cNvPr>
          <p:cNvSpPr txBox="1"/>
          <p:nvPr/>
        </p:nvSpPr>
        <p:spPr>
          <a:xfrm>
            <a:off x="3139701" y="3217087"/>
            <a:ext cx="437806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sz="8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Рисунок 2" descr="Изображение 3 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95210" y="628650"/>
            <a:ext cx="617538" cy="288925"/>
          </a:xfrm>
          <a:prstGeom prst="rect">
            <a:avLst/>
          </a:prstGeom>
          <a:noFill/>
        </p:spPr>
      </p:pic>
      <p:pic>
        <p:nvPicPr>
          <p:cNvPr id="20481" name="Рисунок 3" descr="Изображение 3 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1031875"/>
            <a:ext cx="990600" cy="906463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УТВЕРЖДАЮ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Заведующий МБДОУ д\с Березка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746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___О.В. Теленкина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1246909"/>
            <a:ext cx="1492293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397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                                  02.12.2024г.                                                                                                                                                         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9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Паспорт проекта МБДОУ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д\с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Березка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Кыринский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район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9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               «</a:t>
            </a:r>
            <a:r>
              <a:rPr kumimoji="0" lang="ru-RU" sz="1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Совершенствование процесса подготовки детей к  прогулке  в условиях детского сада</a:t>
            </a:r>
            <a:r>
              <a:rPr kumimoji="0" lang="ru-RU" sz="1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39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496291" y="2011918"/>
          <a:ext cx="6111833" cy="2929473"/>
        </p:xfrm>
        <a:graphic>
          <a:graphicData uri="http://schemas.openxmlformats.org/drawingml/2006/table">
            <a:tbl>
              <a:tblPr/>
              <a:tblGrid>
                <a:gridCol w="1512146"/>
                <a:gridCol w="1112219"/>
                <a:gridCol w="779182"/>
                <a:gridCol w="2708286"/>
              </a:tblGrid>
              <a:tr h="1014037">
                <a:tc gridSpan="3">
                  <a:txBody>
                    <a:bodyPr/>
                    <a:lstStyle/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Общие данные: 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Заказчик: </a:t>
                      </a:r>
                      <a:r>
                        <a:rPr lang="ru-RU" sz="700" dirty="0" err="1">
                          <a:latin typeface="Times New Roman"/>
                          <a:ea typeface="Calibri"/>
                          <a:cs typeface="Times New Roman"/>
                        </a:rPr>
                        <a:t>Теленкина</a:t>
                      </a: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 О.В. - заведующий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Периметр проекта: территория детского сада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Границы процесса: от начала решения проведения мероприятия – до окончания мероприятий 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Руководитель проекта: Перфильева Л.В.,  воспитатель группы «Солнышко»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Команда проекта: Дубинина Е.С. – младший воспитатель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 err="1">
                          <a:latin typeface="Times New Roman"/>
                          <a:ea typeface="Calibri"/>
                          <a:cs typeface="Times New Roman"/>
                        </a:rPr>
                        <a:t>Татарчукова</a:t>
                      </a: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 О.Ф. –  младший воспитатель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Обоснование выбора: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Низкий темп сбора детей на прогулку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Наличие ненужных избыточных действий  воспитанников и педагогов при организации подготовки к прогулке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Трудность в определении последовательности действий при одевании 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994">
                <a:tc gridSpan="3">
                  <a:txBody>
                    <a:bodyPr/>
                    <a:lstStyle/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Цели и эффекты: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Сроки</a:t>
                      </a:r>
                      <a:r>
                        <a:rPr lang="ru-RU" sz="700" b="1">
                          <a:latin typeface="Times New Roman"/>
                          <a:ea typeface="Calibri"/>
                          <a:cs typeface="Times New Roman"/>
                        </a:rPr>
                        <a:t>: 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1. Старт проекта- 02.12.2024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2.Диагностика и определение целевого состояния- 03.12.-06.12.24 г.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 -хронометраж процесса  - 03.12-09.12.24г.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- разработка карты текущего состояния – 09.12.24-13.12.24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 -разработка карты целевого состояния -09.12.24-13.12.24г.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3.Внедрение улучшений-16.12.24-31.12.22г.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-проведение консультации по теме «Совершенствование процесса подготовки к прогулке»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- совещание по защите подходов внедрения – 31.12.24г.</a:t>
                      </a:r>
                      <a:r>
                        <a:rPr lang="ru-RU" sz="700" i="1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Закрепление результатов и закрытие проекта- 09.01.25-31.01.25 г.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–мониторинг достигнутых результатов- 27.01.-31.01.25г.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- завершающее совещание, закрытие проекта - 31.01.25 г.</a:t>
                      </a:r>
                      <a:r>
                        <a:rPr lang="ru-RU" sz="700" i="1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987">
                <a:tc>
                  <a:txBody>
                    <a:bodyPr/>
                    <a:lstStyle/>
                    <a:p>
                      <a:pPr indent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Наименование цели, единица измерения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Текущий показатель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Целевой показатель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2981">
                <a:tc>
                  <a:txBody>
                    <a:bodyPr/>
                    <a:lstStyle/>
                    <a:p>
                      <a:pPr marL="9525" indent="3390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Сокращение  потерь времени на процесс одевания детей на прогулку 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    28 мин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 мин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88942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b="1" i="1" dirty="0"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  Ожидаемые эффекты: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Упорядочивать и систематизировать   процесс подготовки детей к прогулке в детском саду. </a:t>
                      </a:r>
                      <a:b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Исключить ненужные избыточные действия воспитанников и педагогов.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99" marR="42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36575" y="21451"/>
            <a:ext cx="8229600" cy="313425"/>
          </a:xfrm>
        </p:spPr>
        <p:txBody>
          <a:bodyPr/>
          <a:lstStyle/>
          <a:p>
            <a:pPr eaLnBrk="1" hangingPunct="1"/>
            <a:r>
              <a:rPr lang="ru-RU" altLang="ru-RU" sz="2000" b="1" dirty="0" smtClean="0"/>
              <a:t>Карта текущего состояния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05840" y="1078514"/>
            <a:ext cx="1165860" cy="36228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914400" y="1533754"/>
            <a:ext cx="1245870" cy="866386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 smtClean="0">
                <a:solidFill>
                  <a:sysClr val="windowText" lastClr="000000"/>
                </a:solidFill>
              </a:rPr>
              <a:t>Не знание с чего начать одеваться</a:t>
            </a:r>
          </a:p>
        </p:txBody>
      </p:sp>
      <p:cxnSp>
        <p:nvCxnSpPr>
          <p:cNvPr id="9221" name="Прямая со стрелкой 5"/>
          <p:cNvCxnSpPr>
            <a:cxnSpLocks noChangeShapeType="1"/>
          </p:cNvCxnSpPr>
          <p:nvPr/>
        </p:nvCxnSpPr>
        <p:spPr bwMode="auto">
          <a:xfrm flipV="1">
            <a:off x="2119314" y="1581423"/>
            <a:ext cx="441325" cy="3575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sp>
        <p:nvSpPr>
          <p:cNvPr id="7" name="Прямоугольник 6"/>
          <p:cNvSpPr/>
          <p:nvPr/>
        </p:nvSpPr>
        <p:spPr>
          <a:xfrm>
            <a:off x="2617788" y="1158359"/>
            <a:ext cx="1657350" cy="28244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</a:p>
        </p:txBody>
      </p:sp>
      <p:sp>
        <p:nvSpPr>
          <p:cNvPr id="8" name="Содержимое 3"/>
          <p:cNvSpPr txBox="1">
            <a:spLocks/>
          </p:cNvSpPr>
          <p:nvPr/>
        </p:nvSpPr>
        <p:spPr>
          <a:xfrm>
            <a:off x="2654300" y="1527794"/>
            <a:ext cx="1606550" cy="975376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kern="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9225" name="AutoShape 2"/>
          <p:cNvSpPr>
            <a:spLocks noChangeArrowheads="1"/>
          </p:cNvSpPr>
          <p:nvPr/>
        </p:nvSpPr>
        <p:spPr bwMode="auto">
          <a:xfrm>
            <a:off x="2932113" y="2520505"/>
            <a:ext cx="1071562" cy="22642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>
                <a:latin typeface="Times New Roman" pitchFamily="18" charset="0"/>
              </a:rPr>
              <a:t>t</a:t>
            </a:r>
            <a:r>
              <a:rPr lang="ru-RU" altLang="ru-RU" sz="1400" b="1">
                <a:latin typeface="Times New Roman" pitchFamily="18" charset="0"/>
              </a:rPr>
              <a:t>= 5 мин</a:t>
            </a:r>
            <a:endParaRPr lang="ru-RU" altLang="ru-RU"/>
          </a:p>
        </p:txBody>
      </p:sp>
      <p:sp>
        <p:nvSpPr>
          <p:cNvPr id="12" name="Пятно 1 11"/>
          <p:cNvSpPr/>
          <p:nvPr/>
        </p:nvSpPr>
        <p:spPr>
          <a:xfrm>
            <a:off x="1765618" y="498518"/>
            <a:ext cx="684212" cy="386120"/>
          </a:xfrm>
          <a:prstGeom prst="irregularSeal1">
            <a:avLst/>
          </a:prstGeom>
          <a:solidFill>
            <a:srgbClr val="FF9966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dirty="0"/>
              <a:t>1</a:t>
            </a:r>
          </a:p>
        </p:txBody>
      </p:sp>
      <p:sp>
        <p:nvSpPr>
          <p:cNvPr id="9227" name="TextBox 12"/>
          <p:cNvSpPr txBox="1">
            <a:spLocks noChangeArrowheads="1"/>
          </p:cNvSpPr>
          <p:nvPr/>
        </p:nvSpPr>
        <p:spPr bwMode="auto">
          <a:xfrm>
            <a:off x="142875" y="4679914"/>
            <a:ext cx="2235200" cy="36933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 dirty="0"/>
              <a:t>ВПП :    </a:t>
            </a:r>
            <a:r>
              <a:rPr lang="ru-RU" altLang="ru-RU" b="1" dirty="0" smtClean="0"/>
              <a:t>28мин</a:t>
            </a:r>
            <a:r>
              <a:rPr lang="ru-RU" altLang="ru-RU" b="1" dirty="0"/>
              <a:t>.</a:t>
            </a:r>
          </a:p>
        </p:txBody>
      </p:sp>
      <p:sp>
        <p:nvSpPr>
          <p:cNvPr id="9230" name="Прямоугольник 1"/>
          <p:cNvSpPr>
            <a:spLocks noChangeArrowheads="1"/>
          </p:cNvSpPr>
          <p:nvPr/>
        </p:nvSpPr>
        <p:spPr bwMode="auto">
          <a:xfrm>
            <a:off x="2846070" y="1588573"/>
            <a:ext cx="13655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Ищут в шкафу одежду  (</a:t>
            </a: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вещи не 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вывернутые) 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992688" y="1136908"/>
            <a:ext cx="1655762" cy="294357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</a:p>
        </p:txBody>
      </p:sp>
      <p:sp>
        <p:nvSpPr>
          <p:cNvPr id="19" name="Содержимое 3"/>
          <p:cNvSpPr txBox="1">
            <a:spLocks/>
          </p:cNvSpPr>
          <p:nvPr/>
        </p:nvSpPr>
        <p:spPr>
          <a:xfrm>
            <a:off x="7170739" y="1561163"/>
            <a:ext cx="1058861" cy="864003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Одевание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0" name="Содержимое 3"/>
          <p:cNvSpPr txBox="1">
            <a:spLocks/>
          </p:cNvSpPr>
          <p:nvPr/>
        </p:nvSpPr>
        <p:spPr>
          <a:xfrm>
            <a:off x="4911726" y="1517070"/>
            <a:ext cx="1782763" cy="908096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Перемещение со шкафчика на лавочку одежду.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142163" y="1111882"/>
            <a:ext cx="961707" cy="344409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prstClr val="black"/>
                </a:solidFill>
                <a:latin typeface="Calibri"/>
                <a:cs typeface="+mn-cs"/>
              </a:rPr>
              <a:t>Воспитатель +дети</a:t>
            </a:r>
          </a:p>
        </p:txBody>
      </p:sp>
      <p:cxnSp>
        <p:nvCxnSpPr>
          <p:cNvPr id="9236" name="Прямая со стрелкой 5"/>
          <p:cNvCxnSpPr>
            <a:cxnSpLocks noChangeShapeType="1"/>
          </p:cNvCxnSpPr>
          <p:nvPr/>
        </p:nvCxnSpPr>
        <p:spPr bwMode="auto">
          <a:xfrm flipV="1">
            <a:off x="4410076" y="1588574"/>
            <a:ext cx="430213" cy="2383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9237" name="Прямая со стрелкой 5"/>
          <p:cNvCxnSpPr>
            <a:cxnSpLocks noChangeShapeType="1"/>
          </p:cNvCxnSpPr>
          <p:nvPr/>
        </p:nvCxnSpPr>
        <p:spPr bwMode="auto">
          <a:xfrm flipV="1">
            <a:off x="6729413" y="1579040"/>
            <a:ext cx="398462" cy="11917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sp>
        <p:nvSpPr>
          <p:cNvPr id="36" name="Пятно 1 35"/>
          <p:cNvSpPr/>
          <p:nvPr/>
        </p:nvSpPr>
        <p:spPr>
          <a:xfrm>
            <a:off x="6839903" y="678310"/>
            <a:ext cx="590550" cy="359902"/>
          </a:xfrm>
          <a:prstGeom prst="irregularSeal1">
            <a:avLst/>
          </a:prstGeom>
          <a:solidFill>
            <a:srgbClr val="FF9966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dirty="0" smtClean="0"/>
              <a:t>3</a:t>
            </a:r>
            <a:endParaRPr lang="ru-RU" sz="1200" b="1" dirty="0"/>
          </a:p>
        </p:txBody>
      </p:sp>
      <p:sp>
        <p:nvSpPr>
          <p:cNvPr id="37" name="Пятно 1 36"/>
          <p:cNvSpPr/>
          <p:nvPr/>
        </p:nvSpPr>
        <p:spPr>
          <a:xfrm>
            <a:off x="5371784" y="562067"/>
            <a:ext cx="611187" cy="370627"/>
          </a:xfrm>
          <a:prstGeom prst="irregularSeal1">
            <a:avLst/>
          </a:prstGeom>
          <a:solidFill>
            <a:srgbClr val="FF9966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200" b="1" dirty="0"/>
              <a:t>2</a:t>
            </a:r>
          </a:p>
        </p:txBody>
      </p:sp>
      <p:sp>
        <p:nvSpPr>
          <p:cNvPr id="9248" name="AutoShape 2"/>
          <p:cNvSpPr>
            <a:spLocks noChangeArrowheads="1"/>
          </p:cNvSpPr>
          <p:nvPr/>
        </p:nvSpPr>
        <p:spPr bwMode="auto">
          <a:xfrm>
            <a:off x="1096963" y="2499053"/>
            <a:ext cx="971550" cy="233579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 dirty="0">
                <a:latin typeface="Times New Roman" pitchFamily="18" charset="0"/>
              </a:rPr>
              <a:t>t</a:t>
            </a:r>
            <a:r>
              <a:rPr lang="ru-RU" altLang="ru-RU" sz="1400" b="1" dirty="0">
                <a:latin typeface="Times New Roman" pitchFamily="18" charset="0"/>
              </a:rPr>
              <a:t>= 3 мин</a:t>
            </a:r>
            <a:endParaRPr lang="ru-RU" altLang="ru-RU" dirty="0"/>
          </a:p>
        </p:txBody>
      </p:sp>
      <p:sp>
        <p:nvSpPr>
          <p:cNvPr id="9249" name="AutoShape 2"/>
          <p:cNvSpPr>
            <a:spLocks noChangeArrowheads="1"/>
          </p:cNvSpPr>
          <p:nvPr/>
        </p:nvSpPr>
        <p:spPr bwMode="auto">
          <a:xfrm>
            <a:off x="5262563" y="2487136"/>
            <a:ext cx="971550" cy="233579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>
                <a:latin typeface="Times New Roman" pitchFamily="18" charset="0"/>
              </a:rPr>
              <a:t>t</a:t>
            </a:r>
            <a:r>
              <a:rPr lang="ru-RU" altLang="ru-RU" sz="1400" b="1">
                <a:latin typeface="Times New Roman" pitchFamily="18" charset="0"/>
              </a:rPr>
              <a:t>= 5 мин</a:t>
            </a:r>
            <a:endParaRPr lang="ru-RU" altLang="ru-RU"/>
          </a:p>
        </p:txBody>
      </p:sp>
      <p:sp>
        <p:nvSpPr>
          <p:cNvPr id="9250" name="AutoShape 2"/>
          <p:cNvSpPr>
            <a:spLocks noChangeArrowheads="1"/>
          </p:cNvSpPr>
          <p:nvPr/>
        </p:nvSpPr>
        <p:spPr bwMode="auto">
          <a:xfrm>
            <a:off x="7195820" y="2530038"/>
            <a:ext cx="971550" cy="233579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 dirty="0">
                <a:latin typeface="Times New Roman" pitchFamily="18" charset="0"/>
              </a:rPr>
              <a:t>t</a:t>
            </a:r>
            <a:r>
              <a:rPr lang="ru-RU" altLang="ru-RU" sz="1400" b="1" dirty="0">
                <a:latin typeface="Times New Roman" pitchFamily="18" charset="0"/>
              </a:rPr>
              <a:t>= 15 мин</a:t>
            </a:r>
            <a:endParaRPr lang="ru-RU" altLang="ru-RU" dirty="0"/>
          </a:p>
        </p:txBody>
      </p:sp>
      <p:sp>
        <p:nvSpPr>
          <p:cNvPr id="9254" name="TextBox 7173"/>
          <p:cNvSpPr txBox="1">
            <a:spLocks noChangeArrowheads="1"/>
          </p:cNvSpPr>
          <p:nvPr/>
        </p:nvSpPr>
        <p:spPr bwMode="auto">
          <a:xfrm>
            <a:off x="4011930" y="2857763"/>
            <a:ext cx="496062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/>
            <a:r>
              <a:rPr lang="ru-RU" altLang="ru-RU" sz="1400" dirty="0" smtClean="0"/>
              <a:t>                                               </a:t>
            </a:r>
            <a:r>
              <a:rPr lang="ru-RU" altLang="ru-RU" sz="1200" b="1" dirty="0" smtClean="0"/>
              <a:t>3.Ожидание </a:t>
            </a:r>
            <a:r>
              <a:rPr lang="ru-RU" altLang="ru-RU" sz="1200" b="1" dirty="0"/>
              <a:t>помощи </a:t>
            </a:r>
            <a:r>
              <a:rPr lang="ru-RU" altLang="ru-RU" sz="1200" b="1" dirty="0" smtClean="0"/>
              <a:t>взрослого.</a:t>
            </a:r>
          </a:p>
          <a:p>
            <a:pPr marL="342900" indent="-342900"/>
            <a:r>
              <a:rPr lang="ru-RU" altLang="ru-RU" sz="1200" b="1" dirty="0" smtClean="0"/>
              <a:t>     2. Лишняя транспортировка.</a:t>
            </a:r>
          </a:p>
          <a:p>
            <a:pPr marL="342900" indent="-342900"/>
            <a:endParaRPr lang="ru-RU" altLang="ru-RU" sz="1400" dirty="0"/>
          </a:p>
        </p:txBody>
      </p:sp>
      <p:pic>
        <p:nvPicPr>
          <p:cNvPr id="32" name="Рисунок 14" descr="Безымянный.png"/>
          <p:cNvPicPr>
            <a:picLocks noChangeAspect="1"/>
          </p:cNvPicPr>
          <p:nvPr/>
        </p:nvPicPr>
        <p:blipFill>
          <a:blip r:embed="rId3"/>
          <a:srcRect l="4597" t="14842" r="75224" b="54395"/>
          <a:stretch>
            <a:fillRect/>
          </a:stretch>
        </p:blipFill>
        <p:spPr bwMode="auto">
          <a:xfrm>
            <a:off x="2992120" y="465391"/>
            <a:ext cx="533400" cy="492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137160" y="1440180"/>
            <a:ext cx="651510" cy="110799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Необходимость начало мероприятий</a:t>
            </a:r>
            <a:endParaRPr lang="ru-RU" sz="1100" dirty="0"/>
          </a:p>
        </p:txBody>
      </p:sp>
      <p:sp>
        <p:nvSpPr>
          <p:cNvPr id="47" name="TextBox 46"/>
          <p:cNvSpPr txBox="1"/>
          <p:nvPr/>
        </p:nvSpPr>
        <p:spPr>
          <a:xfrm>
            <a:off x="8324850" y="1508760"/>
            <a:ext cx="567690" cy="938719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Окончание  мероприятий</a:t>
            </a:r>
            <a:endParaRPr lang="ru-RU" sz="1100" dirty="0"/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rot="16200000" flipH="1">
            <a:off x="371475" y="1194435"/>
            <a:ext cx="274320" cy="1257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Половина рамки 139"/>
          <p:cNvSpPr/>
          <p:nvPr/>
        </p:nvSpPr>
        <p:spPr>
          <a:xfrm rot="3010792">
            <a:off x="149299" y="1148612"/>
            <a:ext cx="390809" cy="532595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2" name="Половина рамки 141"/>
          <p:cNvSpPr/>
          <p:nvPr/>
        </p:nvSpPr>
        <p:spPr>
          <a:xfrm rot="3010792">
            <a:off x="8321717" y="1287476"/>
            <a:ext cx="304929" cy="388704"/>
          </a:xfrm>
          <a:prstGeom prst="halfFrame">
            <a:avLst>
              <a:gd name="adj1" fmla="val 34167"/>
              <a:gd name="adj2" fmla="val 539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5" name="Половина рамки 144"/>
          <p:cNvSpPr/>
          <p:nvPr/>
        </p:nvSpPr>
        <p:spPr>
          <a:xfrm rot="3010792">
            <a:off x="478917" y="1158757"/>
            <a:ext cx="339527" cy="498982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6" name="Половина рамки 145"/>
          <p:cNvSpPr/>
          <p:nvPr/>
        </p:nvSpPr>
        <p:spPr>
          <a:xfrm rot="3010792">
            <a:off x="8744627" y="1279855"/>
            <a:ext cx="304929" cy="388704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34390" y="2834640"/>
            <a:ext cx="32346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altLang="ru-RU" sz="1200" b="1" dirty="0" smtClean="0"/>
              <a:t>1.Потеря времени на поиск одежда</a:t>
            </a:r>
            <a:endParaRPr lang="ru-RU" alt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75CA5572-46EA-4D41-B4D3-D094FE775F99}"/>
              </a:ext>
            </a:extLst>
          </p:cNvPr>
          <p:cNvSpPr/>
          <p:nvPr/>
        </p:nvSpPr>
        <p:spPr>
          <a:xfrm>
            <a:off x="178717" y="306698"/>
            <a:ext cx="6871944" cy="377044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r>
              <a:rPr lang="ru-RU" sz="2000" b="1" dirty="0" smtClean="0">
                <a:ln w="0"/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Выявление </a:t>
            </a:r>
            <a:r>
              <a:rPr lang="ru-RU" sz="2000" b="1" dirty="0">
                <a:ln w="0"/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коренных причин методом </a:t>
            </a:r>
            <a:r>
              <a:rPr lang="ru-RU" sz="2000" b="1" dirty="0" smtClean="0">
                <a:ln w="0"/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«5 Почему?»</a:t>
            </a:r>
            <a:endParaRPr lang="ru-RU" sz="2000" b="1" dirty="0">
              <a:ln w="0"/>
              <a:solidFill>
                <a:schemeClr val="bg2">
                  <a:lumMod val="2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7C49E750-99FC-4B28-AC1B-B60E2FFB973B}"/>
              </a:ext>
            </a:extLst>
          </p:cNvPr>
          <p:cNvSpPr/>
          <p:nvPr/>
        </p:nvSpPr>
        <p:spPr>
          <a:xfrm>
            <a:off x="469710" y="818918"/>
            <a:ext cx="1269211" cy="254151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1</a:t>
            </a:r>
            <a:endParaRPr lang="ru-RU" sz="1200" b="1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FA86DCBB-9C76-4323-920E-287F6B52BCCD}"/>
              </a:ext>
            </a:extLst>
          </p:cNvPr>
          <p:cNvSpPr/>
          <p:nvPr/>
        </p:nvSpPr>
        <p:spPr>
          <a:xfrm>
            <a:off x="491865" y="1131287"/>
            <a:ext cx="1247056" cy="80532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</a:rPr>
              <a:t>Потеря времени </a:t>
            </a:r>
            <a:r>
              <a:rPr lang="ru-RU" sz="1050" dirty="0" smtClean="0">
                <a:solidFill>
                  <a:schemeClr val="tx1"/>
                </a:solidFill>
              </a:rPr>
              <a:t>на поиск одежды</a:t>
            </a:r>
            <a:endParaRPr lang="ru-RU" sz="105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: скругленные углы 18">
            <a:extLst>
              <a:ext uri="{FF2B5EF4-FFF2-40B4-BE49-F238E27FC236}">
                <a16:creationId xmlns:a16="http://schemas.microsoft.com/office/drawing/2014/main" xmlns="" id="{612737FC-8A5B-448E-B99B-7E6D9F6DF00E}"/>
              </a:ext>
            </a:extLst>
          </p:cNvPr>
          <p:cNvSpPr/>
          <p:nvPr/>
        </p:nvSpPr>
        <p:spPr>
          <a:xfrm>
            <a:off x="1075182" y="2777778"/>
            <a:ext cx="2688601" cy="9606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 fontAlgn="ctr">
              <a:defRPr/>
            </a:pPr>
            <a:r>
              <a:rPr lang="ru-RU" sz="105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Отсутствие  алгоритма</a:t>
            </a:r>
            <a:endParaRPr lang="ru-RU" sz="105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1C304827-BE5A-49A7-8C66-6C6E8DB3AD9D}"/>
              </a:ext>
            </a:extLst>
          </p:cNvPr>
          <p:cNvSpPr/>
          <p:nvPr/>
        </p:nvSpPr>
        <p:spPr>
          <a:xfrm>
            <a:off x="844145" y="2339871"/>
            <a:ext cx="2099667" cy="254151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Коренная </a:t>
            </a:r>
            <a:r>
              <a:rPr lang="ru-RU" sz="1200" b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</a:t>
            </a:r>
          </a:p>
        </p:txBody>
      </p:sp>
      <p:sp>
        <p:nvSpPr>
          <p:cNvPr id="14" name="Стрелка: вниз 15">
            <a:extLst>
              <a:ext uri="{FF2B5EF4-FFF2-40B4-BE49-F238E27FC236}">
                <a16:creationId xmlns:a16="http://schemas.microsoft.com/office/drawing/2014/main" xmlns="" id="{43C92D88-59D9-423A-9276-ADFEC26B1587}"/>
              </a:ext>
            </a:extLst>
          </p:cNvPr>
          <p:cNvSpPr/>
          <p:nvPr/>
        </p:nvSpPr>
        <p:spPr>
          <a:xfrm>
            <a:off x="313267" y="2009469"/>
            <a:ext cx="1507066" cy="432899"/>
          </a:xfrm>
          <a:prstGeom prst="downArrow">
            <a:avLst>
              <a:gd name="adj1" fmla="val 50000"/>
              <a:gd name="adj2" fmla="val 5385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/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</a:t>
            </a:r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7C49E750-99FC-4B28-AC1B-B60E2FFB973B}"/>
              </a:ext>
            </a:extLst>
          </p:cNvPr>
          <p:cNvSpPr/>
          <p:nvPr/>
        </p:nvSpPr>
        <p:spPr>
          <a:xfrm>
            <a:off x="2659704" y="827999"/>
            <a:ext cx="989779" cy="254151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sz="12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6" name="Прямоугольник: скругленные углы 10">
            <a:extLst>
              <a:ext uri="{FF2B5EF4-FFF2-40B4-BE49-F238E27FC236}">
                <a16:creationId xmlns:a16="http://schemas.microsoft.com/office/drawing/2014/main" xmlns="" id="{FA86DCBB-9C76-4323-920E-287F6B52BCCD}"/>
              </a:ext>
            </a:extLst>
          </p:cNvPr>
          <p:cNvSpPr/>
          <p:nvPr/>
        </p:nvSpPr>
        <p:spPr>
          <a:xfrm>
            <a:off x="2585444" y="1083305"/>
            <a:ext cx="1049068" cy="8033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/>
            <a:r>
              <a:rPr lang="ru-RU" sz="1050" dirty="0" smtClean="0">
                <a:solidFill>
                  <a:schemeClr val="tx1"/>
                </a:solidFill>
              </a:rPr>
              <a:t>Лишняя транспортировка</a:t>
            </a:r>
            <a:endParaRPr lang="ru-RU" sz="1050" dirty="0">
              <a:solidFill>
                <a:schemeClr val="tx1"/>
              </a:solidFill>
            </a:endParaRPr>
          </a:p>
        </p:txBody>
      </p:sp>
      <p:sp>
        <p:nvSpPr>
          <p:cNvPr id="17" name="Стрелка: вниз 15">
            <a:extLst>
              <a:ext uri="{FF2B5EF4-FFF2-40B4-BE49-F238E27FC236}">
                <a16:creationId xmlns:a16="http://schemas.microsoft.com/office/drawing/2014/main" xmlns="" id="{43C92D88-59D9-423A-9276-ADFEC26B1587}"/>
              </a:ext>
            </a:extLst>
          </p:cNvPr>
          <p:cNvSpPr/>
          <p:nvPr/>
        </p:nvSpPr>
        <p:spPr>
          <a:xfrm>
            <a:off x="2191159" y="2005171"/>
            <a:ext cx="1720710" cy="43898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/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</a:t>
            </a:r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7C49E750-99FC-4B28-AC1B-B60E2FFB973B}"/>
              </a:ext>
            </a:extLst>
          </p:cNvPr>
          <p:cNvSpPr/>
          <p:nvPr/>
        </p:nvSpPr>
        <p:spPr>
          <a:xfrm>
            <a:off x="4391296" y="877136"/>
            <a:ext cx="1995336" cy="254151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Проблема 3</a:t>
            </a:r>
            <a:endParaRPr lang="ru-RU" sz="1200" b="1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: скругленные углы 10">
            <a:extLst>
              <a:ext uri="{FF2B5EF4-FFF2-40B4-BE49-F238E27FC236}">
                <a16:creationId xmlns:a16="http://schemas.microsoft.com/office/drawing/2014/main" xmlns="" id="{FA86DCBB-9C76-4323-920E-287F6B52BCCD}"/>
              </a:ext>
            </a:extLst>
          </p:cNvPr>
          <p:cNvSpPr/>
          <p:nvPr/>
        </p:nvSpPr>
        <p:spPr>
          <a:xfrm>
            <a:off x="4263390" y="1189505"/>
            <a:ext cx="3840480" cy="42694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/>
            <a:r>
              <a:rPr lang="ru-RU" sz="1050" dirty="0" smtClean="0">
                <a:solidFill>
                  <a:schemeClr val="tx1"/>
                </a:solidFill>
              </a:rPr>
              <a:t>Ожидание помощи взрослого </a:t>
            </a:r>
            <a:endParaRPr lang="ru-RU" sz="105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: скругленные углы 18">
            <a:extLst>
              <a:ext uri="{FF2B5EF4-FFF2-40B4-BE49-F238E27FC236}">
                <a16:creationId xmlns:a16="http://schemas.microsoft.com/office/drawing/2014/main" xmlns="" id="{612737FC-8A5B-448E-B99B-7E6D9F6DF00E}"/>
              </a:ext>
            </a:extLst>
          </p:cNvPr>
          <p:cNvSpPr/>
          <p:nvPr/>
        </p:nvSpPr>
        <p:spPr>
          <a:xfrm>
            <a:off x="5037836" y="2639316"/>
            <a:ext cx="2666417" cy="99542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 fontAlgn="ctr">
              <a:defRPr/>
            </a:pPr>
            <a:r>
              <a:rPr lang="ru-RU" sz="1050" dirty="0" smtClean="0">
                <a:solidFill>
                  <a:schemeClr val="tx1"/>
                </a:solidFill>
              </a:rPr>
              <a:t>Трудности у воспитанников в определении действий при одевании</a:t>
            </a:r>
            <a:endParaRPr lang="ru-RU" sz="105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1C304827-BE5A-49A7-8C66-6C6E8DB3AD9D}"/>
              </a:ext>
            </a:extLst>
          </p:cNvPr>
          <p:cNvSpPr/>
          <p:nvPr/>
        </p:nvSpPr>
        <p:spPr>
          <a:xfrm>
            <a:off x="4421213" y="2257014"/>
            <a:ext cx="2870693" cy="253934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Коренная </a:t>
            </a:r>
            <a:r>
              <a:rPr lang="ru-RU" sz="1200" b="1" dirty="0">
                <a:ln w="0"/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</a:t>
            </a:r>
          </a:p>
        </p:txBody>
      </p:sp>
      <p:sp>
        <p:nvSpPr>
          <p:cNvPr id="22" name="Стрелка: вниз 15">
            <a:extLst>
              <a:ext uri="{FF2B5EF4-FFF2-40B4-BE49-F238E27FC236}">
                <a16:creationId xmlns:a16="http://schemas.microsoft.com/office/drawing/2014/main" xmlns="" id="{43C92D88-59D9-423A-9276-ADFEC26B1587}"/>
              </a:ext>
            </a:extLst>
          </p:cNvPr>
          <p:cNvSpPr/>
          <p:nvPr/>
        </p:nvSpPr>
        <p:spPr>
          <a:xfrm>
            <a:off x="4180226" y="1798193"/>
            <a:ext cx="4163673" cy="43898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8" tIns="34299" rIns="68598" bIns="34299" rtlCol="0" anchor="ctr"/>
          <a:lstStyle/>
          <a:p>
            <a:pPr algn="ctr"/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</a:t>
            </a:r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7C49E750-99FC-4B28-AC1B-B60E2FFB973B}"/>
              </a:ext>
            </a:extLst>
          </p:cNvPr>
          <p:cNvSpPr/>
          <p:nvPr/>
        </p:nvSpPr>
        <p:spPr>
          <a:xfrm>
            <a:off x="7069858" y="877135"/>
            <a:ext cx="1995336" cy="254151"/>
          </a:xfrm>
          <a:prstGeom prst="rect">
            <a:avLst/>
          </a:prstGeom>
          <a:noFill/>
        </p:spPr>
        <p:txBody>
          <a:bodyPr wrap="square" lIns="68598" tIns="34299" rIns="68598" bIns="34299">
            <a:spAutoFit/>
          </a:bodyPr>
          <a:lstStyle/>
          <a:p>
            <a:pPr algn="ctr"/>
            <a:r>
              <a:rPr lang="ru-RU" sz="12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b="1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1507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3171" y="373946"/>
            <a:ext cx="6561138" cy="330200"/>
          </a:xfrm>
        </p:spPr>
        <p:txBody>
          <a:bodyPr/>
          <a:lstStyle/>
          <a:p>
            <a:r>
              <a:rPr lang="ru-RU" dirty="0">
                <a:latin typeface="+mn-lt"/>
              </a:rPr>
              <a:t>Пирамида проблем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3885058515"/>
              </p:ext>
            </p:extLst>
          </p:nvPr>
        </p:nvGraphicFramePr>
        <p:xfrm>
          <a:off x="381000" y="1147763"/>
          <a:ext cx="6370320" cy="3720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2689860" y="2430780"/>
            <a:ext cx="1571653" cy="76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004060" y="3547083"/>
            <a:ext cx="29522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ятно 1 8"/>
          <p:cNvSpPr/>
          <p:nvPr/>
        </p:nvSpPr>
        <p:spPr>
          <a:xfrm>
            <a:off x="2316954" y="3547083"/>
            <a:ext cx="809030" cy="711515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Пятно 1 10"/>
          <p:cNvSpPr/>
          <p:nvPr/>
        </p:nvSpPr>
        <p:spPr>
          <a:xfrm>
            <a:off x="3368878" y="3596152"/>
            <a:ext cx="766307" cy="66244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Пятно 1 9"/>
          <p:cNvSpPr/>
          <p:nvPr/>
        </p:nvSpPr>
        <p:spPr>
          <a:xfrm>
            <a:off x="1883269" y="4258598"/>
            <a:ext cx="647409" cy="567679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Пятно 1 11"/>
          <p:cNvSpPr/>
          <p:nvPr/>
        </p:nvSpPr>
        <p:spPr>
          <a:xfrm>
            <a:off x="2948152" y="4249316"/>
            <a:ext cx="608211" cy="57090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5304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7883" y="240104"/>
            <a:ext cx="6473162" cy="805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tx1"/>
                </a:solidFill>
              </a:rPr>
              <a:t>Карта </a:t>
            </a:r>
            <a:r>
              <a:rPr lang="ru-RU" sz="1400" dirty="0" smtClean="0">
                <a:solidFill>
                  <a:schemeClr val="tx1"/>
                </a:solidFill>
              </a:rPr>
              <a:t>идеального </a:t>
            </a:r>
            <a:r>
              <a:rPr lang="ru-RU" sz="1400" dirty="0">
                <a:solidFill>
                  <a:schemeClr val="tx1"/>
                </a:solidFill>
              </a:rPr>
              <a:t>состояния процесса</a:t>
            </a:r>
          </a:p>
          <a:p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b="1" i="0" dirty="0" smtClean="0">
                <a:solidFill>
                  <a:schemeClr val="tx1"/>
                </a:solidFill>
                <a:effectLst/>
              </a:rPr>
              <a:t>«</a:t>
            </a:r>
            <a:r>
              <a:rPr lang="ru-RU" sz="1400" b="1" dirty="0" smtClean="0">
                <a:solidFill>
                  <a:schemeClr val="tx1"/>
                </a:solidFill>
              </a:rPr>
              <a:t>Совершенствования </a:t>
            </a:r>
            <a:r>
              <a:rPr lang="ru-RU" sz="1400" b="1" i="0" dirty="0" smtClean="0">
                <a:solidFill>
                  <a:schemeClr val="tx1"/>
                </a:solidFill>
                <a:effectLst/>
              </a:rPr>
              <a:t>процесса подготовки к </a:t>
            </a:r>
            <a:r>
              <a:rPr lang="ru-RU" sz="1400" b="1" dirty="0" smtClean="0">
                <a:solidFill>
                  <a:schemeClr val="tx1"/>
                </a:solidFill>
              </a:rPr>
              <a:t>прогулке в условиях детского сада</a:t>
            </a:r>
            <a:r>
              <a:rPr lang="ru-RU" sz="1400" b="1" i="0" dirty="0" smtClean="0">
                <a:solidFill>
                  <a:schemeClr val="tx1"/>
                </a:solidFill>
                <a:effectLst/>
              </a:rPr>
              <a:t>» </a:t>
            </a:r>
            <a:r>
              <a:rPr lang="ru-RU" sz="1400" b="0" baseline="0" dirty="0" smtClean="0">
                <a:solidFill>
                  <a:schemeClr val="tx1"/>
                </a:solidFill>
              </a:rPr>
              <a:t> </a:t>
            </a:r>
            <a:endParaRPr lang="ru-RU" sz="1400" b="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54292" y="3766741"/>
            <a:ext cx="3916680" cy="1059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1100" dirty="0">
                <a:solidFill>
                  <a:schemeClr val="tx1"/>
                </a:solidFill>
              </a:rPr>
              <a:t>ВПП - </a:t>
            </a:r>
            <a:r>
              <a:rPr lang="ru-RU" dirty="0" smtClean="0">
                <a:solidFill>
                  <a:schemeClr val="tx1"/>
                </a:solidFill>
              </a:rPr>
              <a:t>15</a:t>
            </a:r>
            <a:r>
              <a:rPr lang="ru-RU" sz="1100" dirty="0" smtClean="0">
                <a:solidFill>
                  <a:schemeClr val="tx1"/>
                </a:solidFill>
              </a:rPr>
              <a:t>-16 </a:t>
            </a:r>
            <a:r>
              <a:rPr lang="ru-RU" sz="1100" dirty="0">
                <a:solidFill>
                  <a:schemeClr val="tx1"/>
                </a:solidFill>
              </a:rPr>
              <a:t>мин., в</a:t>
            </a:r>
            <a:r>
              <a:rPr lang="ru-RU" sz="1100" baseline="0" dirty="0">
                <a:solidFill>
                  <a:schemeClr val="tx1"/>
                </a:solidFill>
              </a:rPr>
              <a:t> том числе </a:t>
            </a:r>
          </a:p>
          <a:p>
            <a:pPr algn="l"/>
            <a:r>
              <a:rPr lang="ru-RU" sz="1100" baseline="0" dirty="0">
                <a:solidFill>
                  <a:schemeClr val="tx1"/>
                </a:solidFill>
              </a:rPr>
              <a:t>время подготовки к </a:t>
            </a:r>
            <a:r>
              <a:rPr lang="ru-RU" sz="1100" baseline="0" dirty="0" smtClean="0">
                <a:solidFill>
                  <a:schemeClr val="tx1"/>
                </a:solidFill>
              </a:rPr>
              <a:t> прогулки– 0 </a:t>
            </a:r>
            <a:r>
              <a:rPr lang="ru-RU" sz="1100" baseline="0" dirty="0">
                <a:solidFill>
                  <a:schemeClr val="tx1"/>
                </a:solidFill>
              </a:rPr>
              <a:t>мин</a:t>
            </a:r>
          </a:p>
          <a:p>
            <a:pPr algn="l"/>
            <a:r>
              <a:rPr lang="ru-RU" sz="1100" baseline="0" dirty="0">
                <a:solidFill>
                  <a:schemeClr val="tx1"/>
                </a:solidFill>
              </a:rPr>
              <a:t>время самостоятельной деятельности детей - </a:t>
            </a:r>
            <a:r>
              <a:rPr lang="ru-RU" dirty="0" smtClean="0">
                <a:solidFill>
                  <a:schemeClr val="tx1"/>
                </a:solidFill>
              </a:rPr>
              <a:t>15</a:t>
            </a:r>
            <a:r>
              <a:rPr lang="ru-RU" sz="1100" baseline="0" dirty="0" smtClean="0">
                <a:solidFill>
                  <a:schemeClr val="tx1"/>
                </a:solidFill>
              </a:rPr>
              <a:t>-16 </a:t>
            </a:r>
            <a:r>
              <a:rPr lang="ru-RU" sz="1100" baseline="0" dirty="0">
                <a:solidFill>
                  <a:schemeClr val="tx1"/>
                </a:solidFill>
              </a:rPr>
              <a:t>мин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1577340" y="1965960"/>
            <a:ext cx="1394460" cy="1097280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Сообщает детям о начале мероприятия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одержимое 3"/>
          <p:cNvSpPr txBox="1">
            <a:spLocks/>
          </p:cNvSpPr>
          <p:nvPr/>
        </p:nvSpPr>
        <p:spPr>
          <a:xfrm>
            <a:off x="3432810" y="1931670"/>
            <a:ext cx="1756410" cy="1017270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 smtClean="0">
                <a:solidFill>
                  <a:sysClr val="windowText" lastClr="000000"/>
                </a:solidFill>
              </a:rPr>
              <a:t>Ищут одежду</a:t>
            </a:r>
            <a:endParaRPr lang="ru-RU" sz="1600" kern="0" dirty="0">
              <a:solidFill>
                <a:sysClr val="windowText" lastClr="00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>
                <a:solidFill>
                  <a:sysClr val="windowText" lastClr="000000"/>
                </a:solidFill>
              </a:rPr>
              <a:t>в </a:t>
            </a:r>
            <a:r>
              <a:rPr lang="ru-RU" sz="1600" kern="0" dirty="0" smtClean="0">
                <a:solidFill>
                  <a:sysClr val="windowText" lastClr="000000"/>
                </a:solidFill>
              </a:rPr>
              <a:t>шкафу, сложенную по алгоритму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566410" y="1436255"/>
            <a:ext cx="1805940" cy="42683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>
                <a:solidFill>
                  <a:prstClr val="black"/>
                </a:solidFill>
                <a:latin typeface="Calibri"/>
                <a:cs typeface="+mn-cs"/>
              </a:rPr>
              <a:t>Воспитатель + </a:t>
            </a:r>
            <a:r>
              <a:rPr lang="ru-RU" sz="1600" kern="0" dirty="0" smtClean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  <a:endParaRPr lang="ru-RU" sz="1600" kern="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5612130" y="1897380"/>
            <a:ext cx="1771650" cy="982980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 smtClean="0">
                <a:solidFill>
                  <a:sysClr val="windowText" lastClr="000000"/>
                </a:solidFill>
              </a:rPr>
              <a:t>Одевание по алгоритму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565910" y="1466265"/>
            <a:ext cx="1417320" cy="36228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 smtClean="0">
                <a:solidFill>
                  <a:prstClr val="black"/>
                </a:solidFill>
                <a:latin typeface="Calibri"/>
                <a:cs typeface="+mn-cs"/>
              </a:rPr>
              <a:t>Воспитатель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558222" y="1523903"/>
            <a:ext cx="1539557" cy="35036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</a:p>
        </p:txBody>
      </p:sp>
      <p:sp>
        <p:nvSpPr>
          <p:cNvPr id="25" name="AutoShape 2"/>
          <p:cNvSpPr>
            <a:spLocks noChangeArrowheads="1"/>
          </p:cNvSpPr>
          <p:nvPr/>
        </p:nvSpPr>
        <p:spPr bwMode="auto">
          <a:xfrm>
            <a:off x="3817938" y="3051810"/>
            <a:ext cx="971550" cy="33147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 dirty="0">
                <a:latin typeface="Times New Roman" pitchFamily="18" charset="0"/>
              </a:rPr>
              <a:t>t</a:t>
            </a:r>
            <a:r>
              <a:rPr lang="ru-RU" altLang="ru-RU" sz="1400" b="1" dirty="0">
                <a:latin typeface="Times New Roman" pitchFamily="18" charset="0"/>
              </a:rPr>
              <a:t>= </a:t>
            </a:r>
            <a:r>
              <a:rPr lang="ru-RU" altLang="ru-RU" sz="1400" b="1" dirty="0" smtClean="0">
                <a:latin typeface="Times New Roman" pitchFamily="18" charset="0"/>
              </a:rPr>
              <a:t>2 </a:t>
            </a:r>
            <a:r>
              <a:rPr lang="ru-RU" altLang="ru-RU" sz="1400" b="1" dirty="0">
                <a:latin typeface="Times New Roman" pitchFamily="18" charset="0"/>
              </a:rPr>
              <a:t>мин.</a:t>
            </a:r>
            <a:endParaRPr lang="ru-RU" altLang="ru-RU" dirty="0"/>
          </a:p>
        </p:txBody>
      </p:sp>
      <p:cxnSp>
        <p:nvCxnSpPr>
          <p:cNvPr id="28" name="Прямая со стрелкой 5"/>
          <p:cNvCxnSpPr>
            <a:cxnSpLocks noChangeShapeType="1"/>
            <a:endCxn id="22" idx="1"/>
          </p:cNvCxnSpPr>
          <p:nvPr/>
        </p:nvCxnSpPr>
        <p:spPr bwMode="auto">
          <a:xfrm>
            <a:off x="3051810" y="1679960"/>
            <a:ext cx="506412" cy="19127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29" name="Прямая со стрелкой 5"/>
          <p:cNvCxnSpPr>
            <a:cxnSpLocks noChangeShapeType="1"/>
          </p:cNvCxnSpPr>
          <p:nvPr/>
        </p:nvCxnSpPr>
        <p:spPr bwMode="auto">
          <a:xfrm>
            <a:off x="5149850" y="1718530"/>
            <a:ext cx="433388" cy="0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sp>
        <p:nvSpPr>
          <p:cNvPr id="30" name="AutoShape 2"/>
          <p:cNvSpPr>
            <a:spLocks noChangeArrowheads="1"/>
          </p:cNvSpPr>
          <p:nvPr/>
        </p:nvSpPr>
        <p:spPr bwMode="auto">
          <a:xfrm>
            <a:off x="6069330" y="3028950"/>
            <a:ext cx="1165859" cy="27432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 dirty="0">
                <a:latin typeface="Times New Roman" pitchFamily="18" charset="0"/>
              </a:rPr>
              <a:t>t</a:t>
            </a:r>
            <a:r>
              <a:rPr lang="ru-RU" altLang="ru-RU" sz="1400" b="1" dirty="0">
                <a:latin typeface="Times New Roman" pitchFamily="18" charset="0"/>
              </a:rPr>
              <a:t>= </a:t>
            </a:r>
            <a:r>
              <a:rPr lang="ru-RU" altLang="ru-RU" sz="1400" b="1" dirty="0" smtClean="0">
                <a:latin typeface="Times New Roman" pitchFamily="18" charset="0"/>
              </a:rPr>
              <a:t>13 </a:t>
            </a:r>
            <a:r>
              <a:rPr lang="ru-RU" altLang="ru-RU" sz="1400" b="1" dirty="0">
                <a:latin typeface="Times New Roman" pitchFamily="18" charset="0"/>
              </a:rPr>
              <a:t>мин</a:t>
            </a:r>
            <a:endParaRPr lang="ru-RU" alt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217170" y="1931670"/>
            <a:ext cx="1040130" cy="1169551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Необходимость начало мероприятий</a:t>
            </a:r>
            <a:endParaRPr lang="ru-RU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7719060" y="1943101"/>
            <a:ext cx="807720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Окончание  мероприятий</a:t>
            </a:r>
            <a:endParaRPr lang="ru-RU" sz="1400" dirty="0"/>
          </a:p>
        </p:txBody>
      </p:sp>
      <p:sp>
        <p:nvSpPr>
          <p:cNvPr id="46" name="Половина рамки 45"/>
          <p:cNvSpPr/>
          <p:nvPr/>
        </p:nvSpPr>
        <p:spPr>
          <a:xfrm rot="2801726">
            <a:off x="294870" y="1603106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Половина рамки 46"/>
          <p:cNvSpPr/>
          <p:nvPr/>
        </p:nvSpPr>
        <p:spPr>
          <a:xfrm rot="3010792">
            <a:off x="687405" y="1618347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Половина рамки 47"/>
          <p:cNvSpPr/>
          <p:nvPr/>
        </p:nvSpPr>
        <p:spPr>
          <a:xfrm rot="2996641">
            <a:off x="7732096" y="1645015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Половина рамки 48"/>
          <p:cNvSpPr/>
          <p:nvPr/>
        </p:nvSpPr>
        <p:spPr>
          <a:xfrm rot="2811796">
            <a:off x="8090234" y="1671687"/>
            <a:ext cx="555636" cy="641863"/>
          </a:xfrm>
          <a:prstGeom prst="halfFrame">
            <a:avLst>
              <a:gd name="adj1" fmla="val 34167"/>
              <a:gd name="adj2" fmla="val 295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0421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1"/>
          <p:cNvSpPr txBox="1">
            <a:spLocks/>
          </p:cNvSpPr>
          <p:nvPr/>
        </p:nvSpPr>
        <p:spPr bwMode="auto">
          <a:xfrm>
            <a:off x="558818" y="176199"/>
            <a:ext cx="7714908" cy="68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hlink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sz="2300" dirty="0">
                <a:solidFill>
                  <a:schemeClr val="bg2">
                    <a:lumMod val="25000"/>
                  </a:schemeClr>
                </a:solidFill>
              </a:rPr>
              <a:t>Подготовка к плану действий </a:t>
            </a:r>
          </a:p>
        </p:txBody>
      </p:sp>
      <p:graphicFrame>
        <p:nvGraphicFramePr>
          <p:cNvPr id="50" name="Таблица 4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1402902"/>
              </p:ext>
            </p:extLst>
          </p:nvPr>
        </p:nvGraphicFramePr>
        <p:xfrm>
          <a:off x="333580" y="1498821"/>
          <a:ext cx="8496945" cy="2411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93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993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993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993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993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1250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Проблема</a:t>
                      </a:r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Решить полностью</a:t>
                      </a:r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Решить частично </a:t>
                      </a:r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Решение</a:t>
                      </a:r>
                      <a:r>
                        <a:rPr lang="ru-RU" sz="1400" baseline="0" dirty="0"/>
                        <a:t> не планируется</a:t>
                      </a:r>
                      <a:endParaRPr lang="ru-RU" sz="1400" dirty="0"/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Другое</a:t>
                      </a:r>
                      <a:endParaRPr lang="ru-RU" sz="1400" dirty="0"/>
                    </a:p>
                  </a:txBody>
                  <a:tcPr marT="34322" marB="34322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4873">
                <a:tc>
                  <a:txBody>
                    <a:bodyPr/>
                    <a:lstStyle/>
                    <a:p>
                      <a:r>
                        <a:rPr lang="ru-RU" sz="1400" dirty="0"/>
                        <a:t>Проблема 1</a:t>
                      </a:r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34322" marB="34322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4873">
                <a:tc>
                  <a:txBody>
                    <a:bodyPr/>
                    <a:lstStyle/>
                    <a:p>
                      <a:r>
                        <a:rPr lang="ru-RU" sz="1400" dirty="0"/>
                        <a:t>Проблема 2</a:t>
                      </a:r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4873">
                <a:tc>
                  <a:txBody>
                    <a:bodyPr/>
                    <a:lstStyle/>
                    <a:p>
                      <a:r>
                        <a:rPr lang="ru-RU" sz="1400" dirty="0"/>
                        <a:t>Проблема 3</a:t>
                      </a:r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34322" marB="34322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48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/>
                    </a:p>
                  </a:txBody>
                  <a:tcPr marT="34322" marB="34322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34322" marB="34322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34322" marB="34322"/>
                </a:tc>
              </a:tr>
            </a:tbl>
          </a:graphicData>
        </a:graphic>
      </p:graphicFrame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939" y="2481643"/>
            <a:ext cx="346720" cy="261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939" y="2835527"/>
            <a:ext cx="346720" cy="261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843" y="3199736"/>
            <a:ext cx="346720" cy="261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9479415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Вклад в цель проекта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191924"/>
              </p:ext>
            </p:extLst>
          </p:nvPr>
        </p:nvGraphicFramePr>
        <p:xfrm>
          <a:off x="303860" y="930157"/>
          <a:ext cx="8603070" cy="3779037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985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64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778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163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20853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59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45910"/>
                <a:gridCol w="445910"/>
              </a:tblGrid>
              <a:tr h="22131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+mn-lt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+mn-lt"/>
                        </a:rPr>
                        <a:t>ПРОБЛЕМА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ПЕРВОПРИЧИНА</a:t>
                      </a: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+mn-lt"/>
                        </a:rPr>
                        <a:t>ПРЕДЛАГАЕМОЕ РЕШЕНИЕ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ВКЛАД В ДОСТИЖЕНИЕ ЦЕЛИ</a:t>
                      </a:r>
                    </a:p>
                  </a:txBody>
                  <a:tcPr marL="5060" marR="5060" marT="506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% ВКЛАДА В ЦЕЛЬ </a:t>
                      </a:r>
                      <a:endParaRPr lang="ru-RU" sz="1000" dirty="0"/>
                    </a:p>
                  </a:txBody>
                  <a:tcPr marL="68580" marR="68580" marT="25741" marB="25741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/>
                    </a:p>
                  </a:txBody>
                  <a:tcPr marL="68580" marR="68580" marT="25741" marB="25741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/>
                    </a:p>
                  </a:txBody>
                  <a:tcPr marL="68580" marR="68580" marT="25741" marB="25741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5533">
                <a:tc v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1</a:t>
                      </a:r>
                      <a:endParaRPr lang="ru-RU" sz="1000" dirty="0"/>
                    </a:p>
                  </a:txBody>
                  <a:tcPr marL="68580" marR="68580" marT="25741" marB="2574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2</a:t>
                      </a:r>
                    </a:p>
                  </a:txBody>
                  <a:tcPr marL="68580" marR="68580" marT="25741" marB="2574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3</a:t>
                      </a:r>
                    </a:p>
                  </a:txBody>
                  <a:tcPr marL="68580" marR="68580" marT="25741" marB="25741" anchor="ctr"/>
                </a:tc>
              </a:tr>
              <a:tr h="39793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Потеря времени на одевание</a:t>
                      </a:r>
                    </a:p>
                  </a:txBody>
                  <a:tcPr marL="5060" marR="5060" marT="5060" marB="0" anchor="ctr"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раздевальной нет алгоритмов раздевания и одевания.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5060" marR="5060" marT="5060" marB="0" anchor="ctr"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Провести проектирование и наполнение  предметно- развивающей среды алгоритмами  последовательности одевания и раздевания</a:t>
                      </a: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Сокращение временных затрат при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одевании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 17 минут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Arial (Основной текст)"/>
                          <a:ea typeface="+mn-ea"/>
                          <a:cs typeface="+mn-cs"/>
                        </a:rPr>
                        <a:t>100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2500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Увеличение времени нахождения на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прогулке 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 12 минут 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Arial (Основной текст)"/>
                          <a:ea typeface="+mn-ea"/>
                          <a:cs typeface="+mn-cs"/>
                        </a:rPr>
                        <a:t>50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24946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Лишние движения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400"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l"/>
                      <a:endParaRPr lang="ru-RU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Оснащение  раздевальной алгоритмами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Arial (Основной текст)"/>
                          <a:ea typeface="+mn-ea"/>
                          <a:cs typeface="+mn-cs"/>
                        </a:rPr>
                        <a:t>80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6480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5060" marR="5060" marT="5060" marB="0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Потеря времени на поиск одежды</a:t>
                      </a:r>
                      <a:endParaRPr lang="ru-RU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раздевальной нет алгоритмов .</a:t>
                      </a:r>
                      <a:endParaRPr lang="ru-RU" sz="1000" b="0" dirty="0" smtClean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 eaLnBrk="1" hangingPunct="1"/>
                      <a:r>
                        <a:rPr lang="ru-RU" alt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Разработать алгоритмы</a:t>
                      </a:r>
                      <a:r>
                        <a:rPr lang="ru-RU" alt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для самостоятельной деятельности детей </a:t>
                      </a: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Увеличение времени 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нахождения на прогулке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детей на 10-12 минут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Arial (Основной текст)"/>
                          <a:ea typeface="+mn-ea"/>
                          <a:cs typeface="+mn-cs"/>
                        </a:rPr>
                        <a:t>25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48000">
                <a:tc vMerge="1"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 vMerge="1">
                  <a:txBody>
                    <a:bodyPr/>
                    <a:lstStyle/>
                    <a:p>
                      <a:pPr algn="l"/>
                      <a:endParaRPr lang="ru-RU" sz="1100" dirty="0">
                        <a:solidFill>
                          <a:schemeClr val="tx1"/>
                        </a:solidFill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aseline="0" dirty="0" smtClean="0">
                          <a:latin typeface="+mn-lt"/>
                        </a:rPr>
                        <a:t> Вещи хранятся в шкафчиках беспорядочно</a:t>
                      </a:r>
                      <a:endParaRPr lang="ru-RU" sz="1000" dirty="0" smtClean="0"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 eaLnBrk="1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Научить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по алгоритму складывать одежду в шкафчик.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Оснащение 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алгоритмами  раздевальную</a:t>
                      </a:r>
                      <a:endParaRPr lang="ru-RU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Arial (Основной текст)"/>
                          <a:ea typeface="+mn-ea"/>
                          <a:cs typeface="+mn-cs"/>
                        </a:rPr>
                        <a:t>20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648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Беспорядочное хранение одежды</a:t>
                      </a: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+mn-lt"/>
                        </a:rPr>
                        <a:t>Нет</a:t>
                      </a:r>
                      <a:r>
                        <a:rPr lang="ru-RU" sz="1000" baseline="0" dirty="0" smtClean="0">
                          <a:latin typeface="+mn-lt"/>
                        </a:rPr>
                        <a:t>  стандарта хранения вещей</a:t>
                      </a:r>
                      <a:endParaRPr lang="ru-RU" sz="1000" dirty="0" smtClean="0"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Разместить  в раздевальной алгоритмы</a:t>
                      </a:r>
                      <a:r>
                        <a:rPr lang="ru-RU" alt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 шкафчиках.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Увеличение времени нахождения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детей на прогулке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детей на 10-12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минут</a:t>
                      </a:r>
                      <a:endParaRPr lang="ru-RU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Arial (Основной текст)"/>
                          <a:ea typeface="+mn-ea"/>
                          <a:cs typeface="+mn-cs"/>
                        </a:rPr>
                        <a:t>25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kern="1200" dirty="0">
                        <a:solidFill>
                          <a:schemeClr val="tx1"/>
                        </a:solidFill>
                        <a:latin typeface="Arial (Основной текст)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44525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914400" y="268139"/>
            <a:ext cx="8229600" cy="313424"/>
          </a:xfrm>
        </p:spPr>
        <p:txBody>
          <a:bodyPr/>
          <a:lstStyle/>
          <a:p>
            <a:pPr eaLnBrk="1" hangingPunct="1"/>
            <a:r>
              <a:rPr lang="ru-RU" altLang="ru-RU" sz="2400" b="1" dirty="0" smtClean="0"/>
              <a:t>Карта целевого состояния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92543" y="1120141"/>
            <a:ext cx="1576387" cy="46838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 err="1">
                <a:solidFill>
                  <a:prstClr val="black"/>
                </a:solidFill>
                <a:latin typeface="Calibri"/>
                <a:cs typeface="+mn-cs"/>
              </a:rPr>
              <a:t>Воспитатель</a:t>
            </a:r>
            <a:r>
              <a:rPr lang="ru-RU" sz="1600" kern="0" dirty="0" err="1" smtClean="0">
                <a:solidFill>
                  <a:prstClr val="black"/>
                </a:solidFill>
                <a:latin typeface="Calibri"/>
                <a:cs typeface="+mn-cs"/>
              </a:rPr>
              <a:t>+</a:t>
            </a:r>
            <a:endParaRPr lang="ru-RU" sz="1600" kern="0" dirty="0" smtClean="0">
              <a:solidFill>
                <a:prstClr val="black"/>
              </a:solidFill>
              <a:latin typeface="Calibri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 smtClean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  <a:endParaRPr lang="ru-RU" sz="1600" kern="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1327150" y="1645920"/>
            <a:ext cx="1581150" cy="868680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 fontScale="85000" lnSpcReduction="10000"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Подходят к шкафчикам , смотрят с чего начать по алгоритму.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98203" y="1123853"/>
            <a:ext cx="1536700" cy="35036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>
                <a:solidFill>
                  <a:prstClr val="black"/>
                </a:solidFill>
                <a:latin typeface="Calibri"/>
                <a:cs typeface="+mn-cs"/>
              </a:rPr>
              <a:t>дети</a:t>
            </a:r>
          </a:p>
        </p:txBody>
      </p:sp>
      <p:sp>
        <p:nvSpPr>
          <p:cNvPr id="8" name="Содержимое 3"/>
          <p:cNvSpPr txBox="1">
            <a:spLocks/>
          </p:cNvSpPr>
          <p:nvPr/>
        </p:nvSpPr>
        <p:spPr>
          <a:xfrm>
            <a:off x="3421380" y="1565910"/>
            <a:ext cx="1562100" cy="914400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 lnSpcReduction="10000"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 smtClean="0">
                <a:solidFill>
                  <a:sysClr val="windowText" lastClr="000000"/>
                </a:solidFill>
              </a:rPr>
              <a:t>Ищут одежду</a:t>
            </a:r>
            <a:endParaRPr lang="ru-RU" sz="1600" kern="0" dirty="0">
              <a:solidFill>
                <a:sysClr val="windowText" lastClr="00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>
                <a:solidFill>
                  <a:sysClr val="windowText" lastClr="000000"/>
                </a:solidFill>
              </a:rPr>
              <a:t>в </a:t>
            </a:r>
            <a:r>
              <a:rPr lang="ru-RU" sz="1600" kern="0" dirty="0" smtClean="0">
                <a:solidFill>
                  <a:sysClr val="windowText" lastClr="000000"/>
                </a:solidFill>
              </a:rPr>
              <a:t>шкафу, сложенную по алгоритму</a:t>
            </a:r>
          </a:p>
        </p:txBody>
      </p:sp>
      <p:sp>
        <p:nvSpPr>
          <p:cNvPr id="10248" name="AutoShape 2"/>
          <p:cNvSpPr>
            <a:spLocks noChangeArrowheads="1"/>
          </p:cNvSpPr>
          <p:nvPr/>
        </p:nvSpPr>
        <p:spPr bwMode="auto">
          <a:xfrm>
            <a:off x="1661478" y="2587189"/>
            <a:ext cx="971550" cy="216894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>
                <a:latin typeface="Times New Roman" pitchFamily="18" charset="0"/>
              </a:rPr>
              <a:t>t</a:t>
            </a:r>
            <a:r>
              <a:rPr lang="ru-RU" altLang="ru-RU" sz="1400" b="1">
                <a:latin typeface="Times New Roman" pitchFamily="18" charset="0"/>
              </a:rPr>
              <a:t>=  1 мин.</a:t>
            </a:r>
            <a:endParaRPr lang="ru-RU" altLang="ru-RU"/>
          </a:p>
        </p:txBody>
      </p:sp>
      <p:sp>
        <p:nvSpPr>
          <p:cNvPr id="10249" name="AutoShape 2"/>
          <p:cNvSpPr>
            <a:spLocks noChangeArrowheads="1"/>
          </p:cNvSpPr>
          <p:nvPr/>
        </p:nvSpPr>
        <p:spPr bwMode="auto">
          <a:xfrm>
            <a:off x="3772218" y="2591468"/>
            <a:ext cx="971550" cy="216894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 dirty="0">
                <a:latin typeface="Times New Roman" pitchFamily="18" charset="0"/>
              </a:rPr>
              <a:t>t</a:t>
            </a:r>
            <a:r>
              <a:rPr lang="ru-RU" altLang="ru-RU" sz="1400" b="1" dirty="0">
                <a:latin typeface="Times New Roman" pitchFamily="18" charset="0"/>
              </a:rPr>
              <a:t>= </a:t>
            </a:r>
            <a:r>
              <a:rPr lang="ru-RU" altLang="ru-RU" sz="1400" b="1" dirty="0" smtClean="0">
                <a:latin typeface="Times New Roman" pitchFamily="18" charset="0"/>
              </a:rPr>
              <a:t>2 </a:t>
            </a:r>
            <a:r>
              <a:rPr lang="ru-RU" altLang="ru-RU" sz="1400" b="1" dirty="0">
                <a:latin typeface="Times New Roman" pitchFamily="18" charset="0"/>
              </a:rPr>
              <a:t>мин.</a:t>
            </a:r>
            <a:endParaRPr lang="ru-RU" altLang="ru-RU" dirty="0"/>
          </a:p>
        </p:txBody>
      </p:sp>
      <p:sp>
        <p:nvSpPr>
          <p:cNvPr id="10250" name="TextBox 12"/>
          <p:cNvSpPr txBox="1">
            <a:spLocks noChangeArrowheads="1"/>
          </p:cNvSpPr>
          <p:nvPr/>
        </p:nvSpPr>
        <p:spPr bwMode="auto">
          <a:xfrm>
            <a:off x="5360988" y="4628670"/>
            <a:ext cx="2235200" cy="36933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 dirty="0"/>
              <a:t>ВПП :    </a:t>
            </a:r>
            <a:r>
              <a:rPr lang="ru-RU" altLang="ru-RU" b="1" dirty="0" smtClean="0"/>
              <a:t>16-17 </a:t>
            </a:r>
            <a:r>
              <a:rPr lang="ru-RU" altLang="ru-RU" b="1" dirty="0"/>
              <a:t>мин.</a:t>
            </a:r>
          </a:p>
        </p:txBody>
      </p:sp>
      <p:pic>
        <p:nvPicPr>
          <p:cNvPr id="10251" name="Picture 4" descr="https://yt3.ggpht.com/a/AGF-l7_02ETOh3QQBEljqcLs2MJPOsJAc_8Z4tpD0A=s900-c-k-c0xffffffff-no-rj-m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7034" y="1064647"/>
            <a:ext cx="401637" cy="3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5740719" y="1104785"/>
            <a:ext cx="1576387" cy="42683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kern="0" dirty="0">
                <a:solidFill>
                  <a:prstClr val="black"/>
                </a:solidFill>
                <a:latin typeface="Calibri"/>
                <a:cs typeface="+mn-cs"/>
              </a:rPr>
              <a:t>Воспитатель + дети</a:t>
            </a:r>
          </a:p>
        </p:txBody>
      </p:sp>
      <p:sp>
        <p:nvSpPr>
          <p:cNvPr id="19" name="Содержимое 3"/>
          <p:cNvSpPr txBox="1">
            <a:spLocks/>
          </p:cNvSpPr>
          <p:nvPr/>
        </p:nvSpPr>
        <p:spPr>
          <a:xfrm>
            <a:off x="5712144" y="1645920"/>
            <a:ext cx="1683066" cy="800100"/>
          </a:xfrm>
          <a:prstGeom prst="rect">
            <a:avLst/>
          </a:prstGeom>
          <a:solidFill>
            <a:srgbClr val="4F81BD">
              <a:lumMod val="40000"/>
              <a:lumOff val="60000"/>
            </a:srgbClr>
          </a:soli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tIns="0" rIns="0" bIns="0" anchor="ctr">
            <a:normAutofit/>
          </a:bodyPr>
          <a:lstStyle>
            <a:lvl1pPr marL="0">
              <a:defRPr sz="2000" b="0" i="0">
                <a:solidFill>
                  <a:schemeClr val="hlink"/>
                </a:solidFill>
                <a:latin typeface="Times New Roman"/>
                <a:ea typeface="+mn-ea"/>
                <a:cs typeface="Times New Roman"/>
              </a:defRPr>
            </a:lvl1pPr>
            <a:lvl2pPr marL="457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kern="0" dirty="0" smtClean="0">
                <a:solidFill>
                  <a:sysClr val="windowText" lastClr="000000"/>
                </a:solidFill>
              </a:rPr>
              <a:t>Одевание по алгоритму </a:t>
            </a:r>
          </a:p>
        </p:txBody>
      </p:sp>
      <p:cxnSp>
        <p:nvCxnSpPr>
          <p:cNvPr id="10257" name="Прямая со стрелкой 5"/>
          <p:cNvCxnSpPr>
            <a:cxnSpLocks noChangeShapeType="1"/>
          </p:cNvCxnSpPr>
          <p:nvPr/>
        </p:nvCxnSpPr>
        <p:spPr bwMode="auto">
          <a:xfrm>
            <a:off x="2903220" y="1531370"/>
            <a:ext cx="503238" cy="0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10258" name="Прямая со стрелкой 5"/>
          <p:cNvCxnSpPr>
            <a:cxnSpLocks noChangeShapeType="1"/>
          </p:cNvCxnSpPr>
          <p:nvPr/>
        </p:nvCxnSpPr>
        <p:spPr bwMode="auto">
          <a:xfrm>
            <a:off x="5184140" y="1524220"/>
            <a:ext cx="433388" cy="0"/>
          </a:xfrm>
          <a:prstGeom prst="straightConnector1">
            <a:avLst/>
          </a:prstGeom>
          <a:noFill/>
          <a:ln w="34925" algn="ctr">
            <a:solidFill>
              <a:srgbClr val="4A7EBB"/>
            </a:solidFill>
            <a:round/>
            <a:headEnd/>
            <a:tailEnd type="arrow" w="med" len="med"/>
          </a:ln>
        </p:spPr>
      </p:cxnSp>
      <p:sp>
        <p:nvSpPr>
          <p:cNvPr id="10262" name="AutoShape 2"/>
          <p:cNvSpPr>
            <a:spLocks noChangeArrowheads="1"/>
          </p:cNvSpPr>
          <p:nvPr/>
        </p:nvSpPr>
        <p:spPr bwMode="auto">
          <a:xfrm>
            <a:off x="6085523" y="2570992"/>
            <a:ext cx="971550" cy="216894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635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ru-RU" sz="1400" b="1" dirty="0">
                <a:latin typeface="Times New Roman" pitchFamily="18" charset="0"/>
              </a:rPr>
              <a:t>t</a:t>
            </a:r>
            <a:r>
              <a:rPr lang="ru-RU" altLang="ru-RU" sz="1400" b="1" dirty="0">
                <a:latin typeface="Times New Roman" pitchFamily="18" charset="0"/>
              </a:rPr>
              <a:t>= </a:t>
            </a:r>
            <a:r>
              <a:rPr lang="ru-RU" altLang="ru-RU" sz="1400" b="1" dirty="0" smtClean="0">
                <a:latin typeface="Times New Roman" pitchFamily="18" charset="0"/>
              </a:rPr>
              <a:t>14мин</a:t>
            </a:r>
            <a:endParaRPr lang="ru-RU" altLang="ru-RU" dirty="0"/>
          </a:p>
        </p:txBody>
      </p:sp>
      <p:sp>
        <p:nvSpPr>
          <p:cNvPr id="10264" name="Прямоугольник 28"/>
          <p:cNvSpPr>
            <a:spLocks noChangeArrowheads="1"/>
          </p:cNvSpPr>
          <p:nvPr/>
        </p:nvSpPr>
        <p:spPr bwMode="auto">
          <a:xfrm>
            <a:off x="3419475" y="3080616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dirty="0"/>
              <a:t>1. </a:t>
            </a:r>
            <a:r>
              <a:rPr lang="ru-RU" altLang="ru-RU" dirty="0" smtClean="0"/>
              <a:t>Разработаны карточки с алгоритмами.</a:t>
            </a:r>
            <a:endParaRPr lang="ru-RU" altLang="ru-RU" dirty="0"/>
          </a:p>
          <a:p>
            <a:r>
              <a:rPr lang="ru-RU" altLang="ru-RU" dirty="0" smtClean="0"/>
              <a:t>2. Алгоритм размещение вещей в шкафу.</a:t>
            </a:r>
            <a:endParaRPr lang="ru-RU" altLang="ru-RU" dirty="0"/>
          </a:p>
          <a:p>
            <a:r>
              <a:rPr lang="ru-RU" altLang="ru-RU" dirty="0"/>
              <a:t>3</a:t>
            </a:r>
            <a:r>
              <a:rPr lang="ru-RU" altLang="ru-RU" dirty="0" smtClean="0"/>
              <a:t>.   Алгоритм одевания по сезонам .</a:t>
            </a:r>
            <a:endParaRPr lang="ru-RU" alt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182880" y="1497330"/>
            <a:ext cx="1040130" cy="1169551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Необходимость начало мероприятий</a:t>
            </a:r>
            <a:endParaRPr lang="ru-RU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7650480" y="1565911"/>
            <a:ext cx="807720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Окончание  мероприятий</a:t>
            </a:r>
            <a:endParaRPr lang="ru-RU" sz="1400" dirty="0"/>
          </a:p>
        </p:txBody>
      </p:sp>
      <p:sp>
        <p:nvSpPr>
          <p:cNvPr id="23" name="Половина рамки 22"/>
          <p:cNvSpPr/>
          <p:nvPr/>
        </p:nvSpPr>
        <p:spPr>
          <a:xfrm rot="3010792">
            <a:off x="146586" y="1138287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Половина рамки 23"/>
          <p:cNvSpPr/>
          <p:nvPr/>
        </p:nvSpPr>
        <p:spPr>
          <a:xfrm rot="3010792">
            <a:off x="596166" y="1153527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Половина рамки 24"/>
          <p:cNvSpPr/>
          <p:nvPr/>
        </p:nvSpPr>
        <p:spPr>
          <a:xfrm rot="3010792">
            <a:off x="7602756" y="1222107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Половина рамки 25"/>
          <p:cNvSpPr/>
          <p:nvPr/>
        </p:nvSpPr>
        <p:spPr>
          <a:xfrm rot="3010792">
            <a:off x="7968516" y="1222107"/>
            <a:ext cx="555636" cy="641863"/>
          </a:xfrm>
          <a:prstGeom prst="halfFrame">
            <a:avLst>
              <a:gd name="adj1" fmla="val 34167"/>
              <a:gd name="adj2" fmla="val 3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Пятно 1 33"/>
          <p:cNvSpPr/>
          <p:nvPr/>
        </p:nvSpPr>
        <p:spPr>
          <a:xfrm>
            <a:off x="1565910" y="754380"/>
            <a:ext cx="457200" cy="32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6" name="Пятно 1 35"/>
          <p:cNvSpPr/>
          <p:nvPr/>
        </p:nvSpPr>
        <p:spPr>
          <a:xfrm>
            <a:off x="3661410" y="746760"/>
            <a:ext cx="457200" cy="32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7" name="Пятно 1 36"/>
          <p:cNvSpPr/>
          <p:nvPr/>
        </p:nvSpPr>
        <p:spPr>
          <a:xfrm>
            <a:off x="5913120" y="803910"/>
            <a:ext cx="457200" cy="32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19901178"/>
              </p:ext>
            </p:extLst>
          </p:nvPr>
        </p:nvGraphicFramePr>
        <p:xfrm>
          <a:off x="303860" y="948690"/>
          <a:ext cx="8051470" cy="3825802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796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38115"/>
                <a:gridCol w="14930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36277"/>
                <a:gridCol w="1104417"/>
              </a:tblGrid>
              <a:tr h="5980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+mn-lt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ПЛАН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МЕРОПРИЯТИЙ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ОТВЕТСТВЕННЫЕ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СРОК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ИСПОЛНЕНИЕ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2149">
                <a:tc rowSpan="5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Провести</a:t>
                      </a:r>
                      <a:r>
                        <a:rPr lang="ru-RU" sz="1000" baseline="0" dirty="0" smtClean="0"/>
                        <a:t> к</a:t>
                      </a:r>
                      <a:r>
                        <a:rPr lang="ru-RU" sz="1000" dirty="0" smtClean="0"/>
                        <a:t>онсультацию «Педагогические условия формирования мотивации к проявлению самостоятельной </a:t>
                      </a:r>
                      <a:r>
                        <a:rPr lang="ru-RU" sz="1000" baseline="0" dirty="0" smtClean="0"/>
                        <a:t> подготовки к прогулки»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 smtClean="0"/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Заведующий 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16.12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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5921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Организовать и провести семинар для</a:t>
                      </a:r>
                      <a:r>
                        <a:rPr lang="ru-RU" sz="1000" baseline="0" dirty="0" smtClean="0"/>
                        <a:t> педагогов «Совершенствование  процесса подготовки к прогулки»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 smtClean="0"/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Заведующий 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20.12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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5921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/>
                        <a:t>Разработать  и внедрить в работу алгоритмы</a:t>
                      </a:r>
                      <a:r>
                        <a:rPr lang="ru-RU" sz="1000" baseline="0" dirty="0" smtClean="0"/>
                        <a:t> </a:t>
                      </a:r>
                      <a:r>
                        <a:rPr lang="ru-RU" sz="1000" dirty="0" smtClean="0"/>
                        <a:t>«Размещение</a:t>
                      </a:r>
                      <a:r>
                        <a:rPr lang="ru-RU" sz="1000" baseline="0" dirty="0" smtClean="0"/>
                        <a:t> вещей в шкафу</a:t>
                      </a:r>
                      <a:r>
                        <a:rPr lang="ru-RU" sz="1000" dirty="0" smtClean="0"/>
                        <a:t>», «Алгоритм одевания по сезонам»</a:t>
                      </a:r>
                    </a:p>
                    <a:p>
                      <a:pPr algn="l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Воспитатели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16-31.01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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5921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Разработать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дидактические игры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по обучению одеванию, размещению вещей в шкафу</a:t>
                      </a:r>
                    </a:p>
                    <a:p>
                      <a:pPr algn="l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Воспитатели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16-1.01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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396927"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baseline="0" dirty="0" smtClean="0"/>
                        <a:t> Проведение  с  детьми  дидактические  игры  по закреплению  одевания и размещению вещей в шкафу  по алгоритмам</a:t>
                      </a:r>
                    </a:p>
                    <a:p>
                      <a:pPr algn="l"/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Воспитатели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16-31.01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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</a:tr>
              <a:tr h="396927"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Разработать,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распечатать и разместить 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карточки 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 алгоритмами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Воспитатели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16-31.01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Symbol"/>
                        </a:rPr>
                        <a:t>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60" marR="5060" marT="506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301556" y="373946"/>
            <a:ext cx="6750997" cy="357574"/>
          </a:xfrm>
          <a:prstGeom prst="rect">
            <a:avLst/>
          </a:prstGeo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00" b="1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rPr>
              <a:t>План мероприятий по реализации проекта</a:t>
            </a:r>
          </a:p>
          <a:p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6887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1A54E85-260C-45CE-8A0F-8586A58A204C}"/>
              </a:ext>
            </a:extLst>
          </p:cNvPr>
          <p:cNvSpPr>
            <a:spLocks noGrp="1"/>
          </p:cNvSpPr>
          <p:nvPr>
            <p:ph type="title" idx="24"/>
          </p:nvPr>
        </p:nvSpPr>
        <p:spPr/>
        <p:txBody>
          <a:bodyPr/>
          <a:lstStyle/>
          <a:p>
            <a:r>
              <a:rPr lang="ru-RU" sz="3200" dirty="0"/>
              <a:t>Реализация мероприятий</a:t>
            </a:r>
          </a:p>
        </p:txBody>
      </p:sp>
    </p:spTree>
    <p:extLst>
      <p:ext uri="{BB962C8B-B14F-4D97-AF65-F5344CB8AC3E}">
        <p14:creationId xmlns="" xmlns:p14="http://schemas.microsoft.com/office/powerpoint/2010/main" val="2711864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>
            <a:extLst>
              <a:ext uri="{FF2B5EF4-FFF2-40B4-BE49-F238E27FC236}">
                <a16:creationId xmlns="" xmlns:a16="http://schemas.microsoft.com/office/drawing/2014/main" id="{1A66C0E6-D2AD-45BD-A70E-19E06AE2CC9B}"/>
              </a:ext>
            </a:extLst>
          </p:cNvPr>
          <p:cNvSpPr>
            <a:spLocks noGrp="1"/>
          </p:cNvSpPr>
          <p:nvPr/>
        </p:nvSpPr>
        <p:spPr>
          <a:xfrm>
            <a:off x="438498" y="402777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00" b="1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Выполнение плана мероприятий</a:t>
            </a:r>
          </a:p>
        </p:txBody>
      </p:sp>
      <p:sp>
        <p:nvSpPr>
          <p:cNvPr id="8" name="TextBox 4">
            <a:extLst>
              <a:ext uri="{FF2B5EF4-FFF2-40B4-BE49-F238E27FC236}">
                <a16:creationId xmlns="" xmlns:a16="http://schemas.microsoft.com/office/drawing/2014/main" id="{1402AF69-134F-4681-918B-D612AD0C043D}"/>
              </a:ext>
            </a:extLst>
          </p:cNvPr>
          <p:cNvSpPr txBox="1"/>
          <p:nvPr/>
        </p:nvSpPr>
        <p:spPr>
          <a:xfrm>
            <a:off x="240252" y="895213"/>
            <a:ext cx="3578087" cy="7386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длительный процесс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одевания к прогулки, отсутствие алгоритма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="" xmlns:a16="http://schemas.microsoft.com/office/drawing/2014/main" id="{17286592-9CAC-40E2-8755-E6F23FFF8961}"/>
              </a:ext>
            </a:extLst>
          </p:cNvPr>
          <p:cNvSpPr txBox="1"/>
          <p:nvPr/>
        </p:nvSpPr>
        <p:spPr>
          <a:xfrm>
            <a:off x="4382137" y="869146"/>
            <a:ext cx="4326835" cy="3077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Решение: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разработан алгоритм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действий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">
            <a:extLst>
              <a:ext uri="{FF2B5EF4-FFF2-40B4-BE49-F238E27FC236}">
                <a16:creationId xmlns="" xmlns:a16="http://schemas.microsoft.com/office/drawing/2014/main" id="{1076FE46-2D8F-4483-9528-22CB71280FD5}"/>
              </a:ext>
            </a:extLst>
          </p:cNvPr>
          <p:cNvSpPr txBox="1"/>
          <p:nvPr/>
        </p:nvSpPr>
        <p:spPr>
          <a:xfrm>
            <a:off x="7149970" y="2699773"/>
            <a:ext cx="1694405" cy="7386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/>
              <a:t>Сокращено время на </a:t>
            </a:r>
            <a:r>
              <a:rPr lang="ru-RU" sz="1400" dirty="0" smtClean="0"/>
              <a:t>одевание  </a:t>
            </a:r>
            <a:r>
              <a:rPr lang="ru-RU" sz="1400" dirty="0"/>
              <a:t>на </a:t>
            </a:r>
            <a:r>
              <a:rPr lang="ru-RU" sz="1400" dirty="0" smtClean="0"/>
              <a:t>12 минут.</a:t>
            </a:r>
            <a:endParaRPr lang="ru-RU" sz="1400" dirty="0"/>
          </a:p>
        </p:txBody>
      </p:sp>
      <p:pic>
        <p:nvPicPr>
          <p:cNvPr id="12" name="Содержимое 8" descr="IMG_05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14375" y="1713053"/>
            <a:ext cx="1994101" cy="3206188"/>
          </a:xfrm>
          <a:prstGeom prst="rect">
            <a:avLst/>
          </a:prstGeom>
        </p:spPr>
      </p:pic>
      <p:pic>
        <p:nvPicPr>
          <p:cNvPr id="13" name="Содержимое 9" descr="IMG_042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721747" y="1319513"/>
            <a:ext cx="2118891" cy="35765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66366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2DB7047-0B19-5D79-E097-836957B328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80740" y="740781"/>
            <a:ext cx="6729273" cy="425948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                       После</a:t>
            </a:r>
          </a:p>
        </p:txBody>
      </p:sp>
      <p:pic>
        <p:nvPicPr>
          <p:cNvPr id="15363" name="Содержимое 6" descr="IMG_043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018928"/>
            <a:ext cx="4038600" cy="3539431"/>
          </a:xfrm>
        </p:spPr>
      </p:pic>
      <p:pic>
        <p:nvPicPr>
          <p:cNvPr id="15364" name="Picture 2" descr="F:\Бережливое производство\Фото группы\P20325-1101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119688" y="1018928"/>
            <a:ext cx="3452812" cy="3537047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>
            <a:extLst>
              <a:ext uri="{FF2B5EF4-FFF2-40B4-BE49-F238E27FC236}">
                <a16:creationId xmlns="" xmlns:a16="http://schemas.microsoft.com/office/drawing/2014/main" id="{E7932691-C4A0-45FA-9393-68F6C80FCF07}"/>
              </a:ext>
            </a:extLst>
          </p:cNvPr>
          <p:cNvSpPr>
            <a:spLocks noGrp="1"/>
          </p:cNvSpPr>
          <p:nvPr/>
        </p:nvSpPr>
        <p:spPr>
          <a:xfrm>
            <a:off x="438498" y="402777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00" b="1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Выполнение плана мероприятий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="" xmlns:a16="http://schemas.microsoft.com/office/drawing/2014/main" id="{389B5B1A-A84A-41CF-BF2E-05FA3C6F9447}"/>
              </a:ext>
            </a:extLst>
          </p:cNvPr>
          <p:cNvSpPr txBox="1"/>
          <p:nvPr/>
        </p:nvSpPr>
        <p:spPr>
          <a:xfrm>
            <a:off x="240252" y="895213"/>
            <a:ext cx="357808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Нет определенного стандарта хранение вещей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10">
            <a:extLst>
              <a:ext uri="{FF2B5EF4-FFF2-40B4-BE49-F238E27FC236}">
                <a16:creationId xmlns="" xmlns:a16="http://schemas.microsoft.com/office/drawing/2014/main" id="{AD371449-D2EF-4693-B230-45BA8976AE7F}"/>
              </a:ext>
            </a:extLst>
          </p:cNvPr>
          <p:cNvSpPr txBox="1"/>
          <p:nvPr/>
        </p:nvSpPr>
        <p:spPr>
          <a:xfrm>
            <a:off x="4382137" y="869146"/>
            <a:ext cx="4326835" cy="7386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Решение: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разработаны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алгоритмы размещения вещей в шкафу, а так же производится регулярное информирование родителям в чате.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CDF12D41-3C39-4FC0-9D84-B81B950280FD}"/>
              </a:ext>
            </a:extLst>
          </p:cNvPr>
          <p:cNvSpPr txBox="1"/>
          <p:nvPr/>
        </p:nvSpPr>
        <p:spPr>
          <a:xfrm>
            <a:off x="7669150" y="2366049"/>
            <a:ext cx="1376864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/>
              <a:t>Уменьшилось количество детей, забывающих </a:t>
            </a:r>
            <a:r>
              <a:rPr lang="ru-RU" sz="1400" dirty="0" smtClean="0"/>
              <a:t>правильно сложить вещи</a:t>
            </a:r>
            <a:endParaRPr lang="ru-RU" sz="1400" dirty="0"/>
          </a:p>
        </p:txBody>
      </p:sp>
      <p:pic>
        <p:nvPicPr>
          <p:cNvPr id="10" name="Picture 2" descr="F:\Бережливое производство\hello_html_16fadf9a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618299" y="1805651"/>
            <a:ext cx="2870520" cy="310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B1BD7931-8956-4321-ADDE-639093A384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25" t="62347" r="72599" b="6402"/>
          <a:stretch/>
        </p:blipFill>
        <p:spPr>
          <a:xfrm>
            <a:off x="949590" y="1689903"/>
            <a:ext cx="2152425" cy="29399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94499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>
            <a:extLst>
              <a:ext uri="{FF2B5EF4-FFF2-40B4-BE49-F238E27FC236}">
                <a16:creationId xmlns="" xmlns:a16="http://schemas.microsoft.com/office/drawing/2014/main" id="{1DE76FE7-3218-406B-B942-16D0B27E5A3E}"/>
              </a:ext>
            </a:extLst>
          </p:cNvPr>
          <p:cNvSpPr>
            <a:spLocks noGrp="1"/>
          </p:cNvSpPr>
          <p:nvPr/>
        </p:nvSpPr>
        <p:spPr>
          <a:xfrm>
            <a:off x="345056" y="388741"/>
            <a:ext cx="6561138" cy="330200"/>
          </a:xfrm>
          <a:prstGeom prst="rect">
            <a:avLst/>
          </a:prstGeo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00" b="1" kern="1200">
                <a:solidFill>
                  <a:srgbClr val="333333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Выполнение плана мероприятий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="" xmlns:a16="http://schemas.microsoft.com/office/drawing/2014/main" id="{5F3D6EC2-9842-45C9-8A21-2EDBFFD8F453}"/>
              </a:ext>
            </a:extLst>
          </p:cNvPr>
          <p:cNvSpPr txBox="1"/>
          <p:nvPr/>
        </p:nvSpPr>
        <p:spPr>
          <a:xfrm>
            <a:off x="240252" y="895213"/>
            <a:ext cx="357808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Запомнить алгоритм одевания.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10">
            <a:extLst>
              <a:ext uri="{FF2B5EF4-FFF2-40B4-BE49-F238E27FC236}">
                <a16:creationId xmlns="" xmlns:a16="http://schemas.microsoft.com/office/drawing/2014/main" id="{256398CA-47AE-40C5-B1A7-94471F6A2E2C}"/>
              </a:ext>
            </a:extLst>
          </p:cNvPr>
          <p:cNvSpPr txBox="1"/>
          <p:nvPr/>
        </p:nvSpPr>
        <p:spPr>
          <a:xfrm>
            <a:off x="4382137" y="869146"/>
            <a:ext cx="4326835" cy="3077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 lvl="0">
              <a:defRPr lang="ru-RU"/>
            </a:defPPr>
            <a:lvl1pPr marL="0" lv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Решение: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Рассмотрение одевания на кукле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4" descr="F:\Бережливое производство\Фото группы\P20325-10324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4352" y="1653003"/>
            <a:ext cx="2022660" cy="27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F:\Бережливое производство\Фото группы\P20325-10274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44241" y="1598555"/>
            <a:ext cx="2022660" cy="269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F:\Бережливое производство\Фото группы\P20325-1032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55444" y="1608881"/>
            <a:ext cx="2074768" cy="270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20214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9897F1DF-6C07-4790-B877-AAFA893D61EE}"/>
              </a:ext>
            </a:extLst>
          </p:cNvPr>
          <p:cNvSpPr txBox="1">
            <a:spLocks noGrp="1"/>
          </p:cNvSpPr>
          <p:nvPr>
            <p:ph type="title" idx="1"/>
          </p:nvPr>
        </p:nvSpPr>
        <p:spPr>
          <a:xfrm>
            <a:off x="361428" y="351707"/>
            <a:ext cx="6561138" cy="33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Процесс </a:t>
            </a:r>
            <a:r>
              <a:rPr lang="ru-RU" sz="23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после внедрения улучшений</a:t>
            </a:r>
          </a:p>
        </p:txBody>
      </p:sp>
      <p:pic>
        <p:nvPicPr>
          <p:cNvPr id="13" name="Picture 2" descr="F:\Бережливое производство\Фото группы\P20325-10580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0448" y="970342"/>
            <a:ext cx="2231177" cy="339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F:\Бережливое производство\Фото группы\P20325-10565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30278" y="908726"/>
            <a:ext cx="2095017" cy="345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F:\Бережливое производство\Фото группы\P20325-10582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28122" y="947194"/>
            <a:ext cx="2195345" cy="346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06847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"/>
          <p:cNvSpPr txBox="1">
            <a:spLocks/>
          </p:cNvSpPr>
          <p:nvPr/>
        </p:nvSpPr>
        <p:spPr>
          <a:xfrm>
            <a:off x="345253" y="404265"/>
            <a:ext cx="6561138" cy="330200"/>
          </a:xfrm>
          <a:prstGeom prst="rect">
            <a:avLst/>
          </a:prstGeom>
        </p:spPr>
        <p:txBody>
          <a:bodyPr lIns="68598" tIns="34299" rIns="68598" bIns="34299" anchor="b"/>
          <a:lstStyle>
            <a:defPPr lvl="0">
              <a:defRPr lang="ru-RU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3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/>
              <a:t>Достижение целевых показателей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7166480"/>
              </p:ext>
            </p:extLst>
          </p:nvPr>
        </p:nvGraphicFramePr>
        <p:xfrm>
          <a:off x="440516" y="984084"/>
          <a:ext cx="8403135" cy="17065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76804">
                  <a:extLst>
                    <a:ext uri="{9D8B030D-6E8A-4147-A177-3AD203B41FA5}">
                      <a16:colId xmlns="" xmlns:a16="http://schemas.microsoft.com/office/drawing/2014/main" val="3483521618"/>
                    </a:ext>
                  </a:extLst>
                </a:gridCol>
                <a:gridCol w="1394961">
                  <a:extLst>
                    <a:ext uri="{9D8B030D-6E8A-4147-A177-3AD203B41FA5}">
                      <a16:colId xmlns="" xmlns:a16="http://schemas.microsoft.com/office/drawing/2014/main" val="3494378248"/>
                    </a:ext>
                  </a:extLst>
                </a:gridCol>
                <a:gridCol w="1314867">
                  <a:extLst>
                    <a:ext uri="{9D8B030D-6E8A-4147-A177-3AD203B41FA5}">
                      <a16:colId xmlns="" xmlns:a16="http://schemas.microsoft.com/office/drawing/2014/main" val="3156165601"/>
                    </a:ext>
                  </a:extLst>
                </a:gridCol>
                <a:gridCol w="1348240">
                  <a:extLst>
                    <a:ext uri="{9D8B030D-6E8A-4147-A177-3AD203B41FA5}">
                      <a16:colId xmlns="" xmlns:a16="http://schemas.microsoft.com/office/drawing/2014/main" val="3549743522"/>
                    </a:ext>
                  </a:extLst>
                </a:gridCol>
                <a:gridCol w="1368263">
                  <a:extLst>
                    <a:ext uri="{9D8B030D-6E8A-4147-A177-3AD203B41FA5}">
                      <a16:colId xmlns="" xmlns:a16="http://schemas.microsoft.com/office/drawing/2014/main" val="1737774298"/>
                    </a:ext>
                  </a:extLst>
                </a:gridCol>
              </a:tblGrid>
              <a:tr h="33451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/>
                        <a:t>Наименование показателя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>
                          <a:solidFill>
                            <a:schemeClr val="lt1"/>
                          </a:solidFill>
                        </a:rPr>
                        <a:t>Текущий</a:t>
                      </a:r>
                      <a:endParaRPr lang="ru-RU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>
                          <a:solidFill>
                            <a:schemeClr val="lt1"/>
                          </a:solidFill>
                        </a:rPr>
                        <a:t>Целевой</a:t>
                      </a:r>
                      <a:endParaRPr lang="ru-RU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>
                          <a:solidFill>
                            <a:schemeClr val="lt1"/>
                          </a:solidFill>
                        </a:rPr>
                        <a:t>Фактический</a:t>
                      </a:r>
                      <a:endParaRPr lang="ru-RU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>
                          <a:solidFill>
                            <a:schemeClr val="lt1"/>
                          </a:solidFill>
                        </a:rPr>
                        <a:t>Эффективность, %</a:t>
                      </a:r>
                      <a:endParaRPr lang="ru-RU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76226847"/>
                  </a:ext>
                </a:extLst>
              </a:tr>
              <a:tr h="556926"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 panose="02020603050405020304"/>
                          <a:cs typeface="Times New Roman" pitchFamily="18" charset="0"/>
                          <a:sym typeface="Times New Roman" panose="02020603050405020304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 panose="02020603050405020304"/>
                          <a:cs typeface="Times New Roman" pitchFamily="18" charset="0"/>
                          <a:sym typeface="Times New Roman" panose="02020603050405020304"/>
                        </a:rPr>
                        <a:t>Сокращение временных затрат по организации сбора детей на прогулку (мин.)</a:t>
                      </a:r>
                    </a:p>
                    <a:p>
                      <a:pPr algn="l"/>
                      <a:endParaRPr lang="ru-RU" sz="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15-16</a:t>
                      </a:r>
                      <a:endParaRPr lang="ru-RU" sz="9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16-17</a:t>
                      </a:r>
                      <a:endParaRPr lang="ru-RU" sz="9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9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67262405"/>
                  </a:ext>
                </a:extLst>
              </a:tr>
              <a:tr h="594783">
                <a:tc>
                  <a:txBody>
                    <a:bodyPr/>
                    <a:lstStyle/>
                    <a:p>
                      <a:pPr algn="l"/>
                      <a:endParaRPr lang="ru-RU" sz="1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9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9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9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9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502211189"/>
                  </a:ext>
                </a:extLst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4509434" y="4121490"/>
            <a:ext cx="2539217" cy="4286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>
                <a:solidFill>
                  <a:schemeClr val="tx1"/>
                </a:solidFill>
              </a:rPr>
              <a:t>Эффективность</a:t>
            </a:r>
            <a:r>
              <a:rPr lang="ru-RU" sz="1000" b="1" dirty="0"/>
              <a:t> </a:t>
            </a:r>
            <a:r>
              <a:rPr lang="ru-RU" sz="1000" b="1" dirty="0">
                <a:solidFill>
                  <a:schemeClr val="tx1"/>
                </a:solidFill>
              </a:rPr>
              <a:t>по проекту –</a:t>
            </a:r>
            <a:r>
              <a:rPr lang="en-US" sz="1000" b="1" dirty="0">
                <a:solidFill>
                  <a:schemeClr val="tx1"/>
                </a:solidFill>
              </a:rPr>
              <a:t> </a:t>
            </a:r>
            <a:r>
              <a:rPr lang="ru-RU" sz="1000" b="1" dirty="0">
                <a:solidFill>
                  <a:schemeClr val="tx1"/>
                </a:solidFill>
              </a:rPr>
              <a:t>100%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721393" y="4121490"/>
            <a:ext cx="2523744" cy="4286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>
                <a:solidFill>
                  <a:schemeClr val="tx1"/>
                </a:solidFill>
              </a:rPr>
              <a:t>Выполнение плана мероприятий составило 100 %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2709" y="395740"/>
            <a:ext cx="283682" cy="338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074210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>
            <a:spLocks noGrp="1"/>
          </p:cNvSpPr>
          <p:nvPr>
            <p:ph type="body" idx="14"/>
          </p:nvPr>
        </p:nvSpPr>
        <p:spPr>
          <a:xfrm>
            <a:off x="575608" y="1897716"/>
            <a:ext cx="5565216" cy="1741954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endParaRPr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кст картинка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Росатом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еребивочный слайд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Росатом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итульный слайд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Росатом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Заключительный слайд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Росатом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1251</TotalTime>
  <Words>1011</Words>
  <Application>Microsoft Office PowerPoint</Application>
  <DocSecurity>0</DocSecurity>
  <PresentationFormat>Произвольный</PresentationFormat>
  <Paragraphs>253</Paragraphs>
  <Slides>22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Текст картинка</vt:lpstr>
      <vt:lpstr>Перебивочный слайд</vt:lpstr>
      <vt:lpstr>Титульный слайд</vt:lpstr>
      <vt:lpstr>Заключительный слайд</vt:lpstr>
      <vt:lpstr>Муниципальное бюджетное дошкольное образовательное учреждение  детский сад «Березка»</vt:lpstr>
      <vt:lpstr>«Совершенствование процесса подготовки к прогулке в условиях детского сада» </vt:lpstr>
      <vt:lpstr>Организационно-распорядительные документы проекта  </vt:lpstr>
      <vt:lpstr> Команда проекта </vt:lpstr>
      <vt:lpstr>Паспорт проекта </vt:lpstr>
      <vt:lpstr>Карта текущего состояния </vt:lpstr>
      <vt:lpstr>Слайд 7</vt:lpstr>
      <vt:lpstr>Пирамида проблем</vt:lpstr>
      <vt:lpstr>Слайд 9</vt:lpstr>
      <vt:lpstr>Слайд 10</vt:lpstr>
      <vt:lpstr>Вклад в цель проекта</vt:lpstr>
      <vt:lpstr>Карта целевого состояния  </vt:lpstr>
      <vt:lpstr>Слайд 13</vt:lpstr>
      <vt:lpstr>Реализация мероприятий</vt:lpstr>
      <vt:lpstr>Слайд 15</vt:lpstr>
      <vt:lpstr>Слайд 16</vt:lpstr>
      <vt:lpstr>До                       После</vt:lpstr>
      <vt:lpstr>Слайд 18</vt:lpstr>
      <vt:lpstr>Слайд 19</vt:lpstr>
      <vt:lpstr>     Процесс после внедрения улучшений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«Детский сад № 77»</dc:title>
  <dc:creator>detsad</dc:creator>
  <cp:lastModifiedBy>1</cp:lastModifiedBy>
  <cp:revision>111</cp:revision>
  <cp:lastPrinted>2025-01-30T07:11:51Z</cp:lastPrinted>
  <dcterms:created xsi:type="dcterms:W3CDTF">2023-05-31T08:01:24Z</dcterms:created>
  <dcterms:modified xsi:type="dcterms:W3CDTF">2025-10-01T07:27:58Z</dcterms:modified>
</cp:coreProperties>
</file>