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5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Lst>
  <p:sldSz cx="9144000" cy="5143500" type="screen16x9"/>
  <p:notesSz cx="6858000" cy="9144000"/>
  <p:embeddedFontLst>
    <p:embeddedFont>
      <p:font typeface="Merriweather" panose="020B0604020202020204" charset="-52"/>
      <p:regular r:id="rId53"/>
      <p:bold r:id="rId54"/>
      <p:italic r:id="rId55"/>
      <p:boldItalic r:id="rId56"/>
    </p:embeddedFont>
    <p:embeddedFont>
      <p:font typeface="Lora Medium" panose="020B0604020202020204" charset="-52"/>
      <p:regular r:id="rId57"/>
      <p:bold r:id="rId58"/>
      <p:italic r:id="rId59"/>
      <p:boldItalic r:id="rId60"/>
    </p:embeddedFont>
    <p:embeddedFont>
      <p:font typeface="Lora SemiBold" panose="020B0604020202020204" charset="-52"/>
      <p:regular r:id="rId61"/>
      <p:bold r:id="rId62"/>
      <p:italic r:id="rId63"/>
      <p:boldItalic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6" d="100"/>
          <a:sy n="56" d="100"/>
        </p:scale>
        <p:origin x="936" y="6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3.fntdata"/><Relationship Id="rId63" Type="http://schemas.openxmlformats.org/officeDocument/2006/relationships/font" Target="fonts/font11.fntdata"/><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61"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font" Target="fonts/font12.fntdata"/><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10471601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cef9f1596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cef9f1596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511312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cee556db30_0_2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cee556db30_0_2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05275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cef9f1596b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cef9f1596b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7261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cef9f1596b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cef9f1596b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0889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cef9f1596b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cef9f1596b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33994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cef9f1596b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cef9f1596b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6203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7946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cee556db30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cee556db30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299734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cee556db30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cee556db30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38810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cee556db30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cee556db30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3683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ee556db30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ee556db3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093625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cee556db30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cee556db30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76510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cee556db30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cee556db30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025995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cee556db30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cee556db30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5002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cee556db30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cee556db30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69218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cee556db30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cee556db30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599263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cee556db30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cee556db30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040329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cee556db30_0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cee556db30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745057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cee556db30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cee556db30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575062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cee556db30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cee556db30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385941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cee556db30_0_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cee556db30_0_1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73634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cee556db30_0_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cee556db30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520317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cee556db30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cee556db30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40797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cee556db30_0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 name="Google Shape;191;gcee556db30_0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85638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cee556db30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cee556db30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60148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cee556db30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cee556db30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794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cee556db30_0_1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cee556db30_0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2098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cee556db30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cee556db30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244726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cf36dfbc31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cf36dfbc31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69145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cee556db30_0_1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cee556db30_0_1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46296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cee556db30_0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cee556db30_0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14413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cee556db30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cee556db30_0_2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05704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cee556db30_0_1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cee556db30_0_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51263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cee556db30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1" name="Google Shape;251;gcee556db30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552967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gcee556db30_0_2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7" name="Google Shape;257;gcee556db30_0_2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747796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cee556db30_0_1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3" name="Google Shape;263;gcee556db30_0_1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919719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cee556db30_0_2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9" name="Google Shape;269;gcee556db30_0_2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208709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cee556db30_0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cee556db30_0_2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355986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cf36dfbc31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9" name="Google Shape;299;gcf36dfbc31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82780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gcee556db30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5" name="Google Shape;305;gcee556db30_0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9815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gcee556db30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1" name="Google Shape;311;gcee556db30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598875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cf36dfbc31_0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cf36dfbc31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153643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cee556db30_0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cee556db30_0_2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64281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cf36dfbc31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 name="Google Shape;329;gcf36dfbc31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9441485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cf36dfbc31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5" name="Google Shape;335;gcf36dfbc31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2992871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cf36dfbc31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1" name="Google Shape;341;gcf36dfbc31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6974364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gcf36dfbc31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 name="Google Shape;347;gcf36dfbc31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0015100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cf36dfbc31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cf36dfbc31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298457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gcf36dfbc31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9" name="Google Shape;359;gcf36dfbc31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8371917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cf36dfbc31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5" name="Google Shape;365;gcf36dfbc31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54110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ru"/>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2C9B2"/>
        </a:solidFill>
        <a:effectLst/>
      </p:bgPr>
    </p:bg>
    <p:spTree>
      <p:nvGrpSpPr>
        <p:cNvPr id="1" name="Shape 53"/>
        <p:cNvGrpSpPr/>
        <p:nvPr/>
      </p:nvGrpSpPr>
      <p:grpSpPr>
        <a:xfrm>
          <a:off x="0" y="0"/>
          <a:ext cx="0" cy="0"/>
          <a:chOff x="0" y="0"/>
          <a:chExt cx="0" cy="0"/>
        </a:xfrm>
      </p:grpSpPr>
      <p:sp>
        <p:nvSpPr>
          <p:cNvPr id="54" name="Google Shape;54;p13"/>
          <p:cNvSpPr txBox="1"/>
          <p:nvPr/>
        </p:nvSpPr>
        <p:spPr>
          <a:xfrm>
            <a:off x="5095875" y="3232650"/>
            <a:ext cx="3609900" cy="18471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ru" sz="1600">
                <a:latin typeface="Lora SemiBold"/>
                <a:ea typeface="Lora SemiBold"/>
                <a:cs typeface="Lora SemiBold"/>
                <a:sym typeface="Lora SemiBold"/>
              </a:rPr>
              <a:t>Работа: Сулейманова Тимура </a:t>
            </a:r>
            <a:endParaRPr sz="1600">
              <a:latin typeface="Lora SemiBold"/>
              <a:ea typeface="Lora SemiBold"/>
              <a:cs typeface="Lora SemiBold"/>
              <a:sym typeface="Lora SemiBold"/>
            </a:endParaRPr>
          </a:p>
          <a:p>
            <a:pPr marL="0" lvl="0" indent="0" algn="l" rtl="0">
              <a:lnSpc>
                <a:spcPct val="115000"/>
              </a:lnSpc>
              <a:spcBef>
                <a:spcPts val="0"/>
              </a:spcBef>
              <a:spcAft>
                <a:spcPts val="0"/>
              </a:spcAft>
              <a:buNone/>
            </a:pPr>
            <a:r>
              <a:rPr lang="ru" sz="1600">
                <a:latin typeface="Lora SemiBold"/>
                <a:ea typeface="Lora SemiBold"/>
                <a:cs typeface="Lora SemiBold"/>
                <a:sym typeface="Lora SemiBold"/>
              </a:rPr>
              <a:t>                 ученика 10В класса</a:t>
            </a:r>
            <a:endParaRPr sz="1600">
              <a:latin typeface="Lora SemiBold"/>
              <a:ea typeface="Lora SemiBold"/>
              <a:cs typeface="Lora SemiBold"/>
              <a:sym typeface="Lora SemiBold"/>
            </a:endParaRPr>
          </a:p>
          <a:p>
            <a:pPr marL="0" lvl="0" indent="0" algn="l" rtl="0">
              <a:lnSpc>
                <a:spcPct val="115000"/>
              </a:lnSpc>
              <a:spcBef>
                <a:spcPts val="0"/>
              </a:spcBef>
              <a:spcAft>
                <a:spcPts val="0"/>
              </a:spcAft>
              <a:buNone/>
            </a:pPr>
            <a:r>
              <a:rPr lang="ru" sz="1600">
                <a:latin typeface="Lora SemiBold"/>
                <a:ea typeface="Lora SemiBold"/>
                <a:cs typeface="Lora SemiBold"/>
                <a:sym typeface="Lora SemiBold"/>
              </a:rPr>
              <a:t>Научный руководитель:</a:t>
            </a:r>
            <a:endParaRPr sz="1600">
              <a:latin typeface="Lora SemiBold"/>
              <a:ea typeface="Lora SemiBold"/>
              <a:cs typeface="Lora SemiBold"/>
              <a:sym typeface="Lora SemiBold"/>
            </a:endParaRPr>
          </a:p>
          <a:p>
            <a:pPr marL="0" lvl="0" indent="0" algn="l" rtl="0">
              <a:lnSpc>
                <a:spcPct val="115000"/>
              </a:lnSpc>
              <a:spcBef>
                <a:spcPts val="0"/>
              </a:spcBef>
              <a:spcAft>
                <a:spcPts val="0"/>
              </a:spcAft>
              <a:buNone/>
            </a:pPr>
            <a:r>
              <a:rPr lang="ru" sz="1600">
                <a:latin typeface="Lora SemiBold"/>
                <a:ea typeface="Lora SemiBold"/>
                <a:cs typeface="Lora SemiBold"/>
                <a:sym typeface="Lora SemiBold"/>
              </a:rPr>
              <a:t>               Маткина Ольга Павловна</a:t>
            </a:r>
            <a:endParaRPr sz="1600">
              <a:latin typeface="Lora SemiBold"/>
              <a:ea typeface="Lora SemiBold"/>
              <a:cs typeface="Lora SemiBold"/>
              <a:sym typeface="Lora SemiBold"/>
            </a:endParaRPr>
          </a:p>
          <a:p>
            <a:pPr marL="0" lvl="0" indent="0" algn="l" rtl="0">
              <a:lnSpc>
                <a:spcPct val="115000"/>
              </a:lnSpc>
              <a:spcBef>
                <a:spcPts val="0"/>
              </a:spcBef>
              <a:spcAft>
                <a:spcPts val="0"/>
              </a:spcAft>
              <a:buNone/>
            </a:pPr>
            <a:endParaRPr sz="1600">
              <a:latin typeface="Lora SemiBold"/>
              <a:ea typeface="Lora SemiBold"/>
              <a:cs typeface="Lora SemiBold"/>
              <a:sym typeface="Lora SemiBold"/>
            </a:endParaRPr>
          </a:p>
          <a:p>
            <a:pPr marL="2743200" lvl="0" indent="0" algn="l" rtl="0">
              <a:lnSpc>
                <a:spcPct val="115000"/>
              </a:lnSpc>
              <a:spcBef>
                <a:spcPts val="0"/>
              </a:spcBef>
              <a:spcAft>
                <a:spcPts val="0"/>
              </a:spcAft>
              <a:buNone/>
            </a:pPr>
            <a:r>
              <a:rPr lang="ru" sz="1600">
                <a:latin typeface="Lora SemiBold"/>
                <a:ea typeface="Lora SemiBold"/>
                <a:cs typeface="Lora SemiBold"/>
                <a:sym typeface="Lora SemiBold"/>
              </a:rPr>
              <a:t>2021 г. </a:t>
            </a:r>
            <a:endParaRPr sz="1600">
              <a:latin typeface="Lora SemiBold"/>
              <a:ea typeface="Lora SemiBold"/>
              <a:cs typeface="Lora SemiBold"/>
              <a:sym typeface="Lora SemiBold"/>
            </a:endParaRPr>
          </a:p>
        </p:txBody>
      </p:sp>
      <p:pic>
        <p:nvPicPr>
          <p:cNvPr id="55" name="Google Shape;55;p13"/>
          <p:cNvPicPr preferRelativeResize="0"/>
          <p:nvPr/>
        </p:nvPicPr>
        <p:blipFill>
          <a:blip r:embed="rId3">
            <a:alphaModFix/>
          </a:blip>
          <a:stretch>
            <a:fillRect/>
          </a:stretch>
        </p:blipFill>
        <p:spPr>
          <a:xfrm>
            <a:off x="485775" y="152400"/>
            <a:ext cx="3418452" cy="4838700"/>
          </a:xfrm>
          <a:prstGeom prst="rect">
            <a:avLst/>
          </a:prstGeom>
          <a:noFill/>
          <a:ln>
            <a:noFill/>
          </a:ln>
          <a:effectLst>
            <a:outerShdw blurRad="428625" algn="bl" rotWithShape="0">
              <a:srgbClr val="000000">
                <a:alpha val="50000"/>
              </a:srgbClr>
            </a:outerShdw>
          </a:effectLst>
        </p:spPr>
      </p:pic>
      <p:sp>
        <p:nvSpPr>
          <p:cNvPr id="56" name="Google Shape;56;p13"/>
          <p:cNvSpPr txBox="1"/>
          <p:nvPr/>
        </p:nvSpPr>
        <p:spPr>
          <a:xfrm>
            <a:off x="4229100" y="695325"/>
            <a:ext cx="4686300" cy="249296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3000" smtClean="0">
                <a:latin typeface="Merriweather"/>
                <a:ea typeface="Merriweather"/>
                <a:cs typeface="Merriweather"/>
                <a:sym typeface="Merriweather"/>
              </a:rPr>
              <a:t>Жилищное строительство -</a:t>
            </a:r>
            <a:r>
              <a:rPr lang="ru" sz="3000" smtClean="0">
                <a:latin typeface="Merriweather"/>
                <a:ea typeface="Merriweather"/>
                <a:cs typeface="Merriweather"/>
                <a:sym typeface="Merriweather"/>
              </a:rPr>
              <a:t> </a:t>
            </a:r>
            <a:r>
              <a:rPr lang="ru" sz="3000">
                <a:latin typeface="Merriweather"/>
                <a:ea typeface="Merriweather"/>
                <a:cs typeface="Merriweather"/>
                <a:sym typeface="Merriweather"/>
              </a:rPr>
              <a:t>прошлое, настоящее и будущее </a:t>
            </a:r>
            <a:endParaRPr sz="3000" dirty="0">
              <a:latin typeface="Merriweather"/>
              <a:ea typeface="Merriweather"/>
              <a:cs typeface="Merriweather"/>
              <a:sym typeface="Merriweather"/>
            </a:endParaRPr>
          </a:p>
          <a:p>
            <a:pPr marL="0" lvl="0" indent="0" algn="ctr" rtl="0">
              <a:spcBef>
                <a:spcPts val="0"/>
              </a:spcBef>
              <a:spcAft>
                <a:spcPts val="0"/>
              </a:spcAft>
              <a:buNone/>
            </a:pPr>
            <a:r>
              <a:rPr lang="ru" sz="3000" dirty="0">
                <a:latin typeface="Merriweather"/>
                <a:ea typeface="Merriweather"/>
                <a:cs typeface="Merriweather"/>
                <a:sym typeface="Merriweather"/>
              </a:rPr>
              <a:t>СССР и России</a:t>
            </a:r>
            <a:endParaRPr sz="3000" dirty="0">
              <a:latin typeface="Merriweather"/>
              <a:ea typeface="Merriweather"/>
              <a:cs typeface="Merriweather"/>
              <a:sym typeface="Merriweathe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ADDFF"/>
        </a:solidFill>
        <a:effectLst/>
      </p:bgPr>
    </p:bg>
    <p:spTree>
      <p:nvGrpSpPr>
        <p:cNvPr id="1" name="Shape 60"/>
        <p:cNvGrpSpPr/>
        <p:nvPr/>
      </p:nvGrpSpPr>
      <p:grpSpPr>
        <a:xfrm>
          <a:off x="0" y="0"/>
          <a:ext cx="0" cy="0"/>
          <a:chOff x="0" y="0"/>
          <a:chExt cx="0" cy="0"/>
        </a:xfrm>
      </p:grpSpPr>
      <p:sp>
        <p:nvSpPr>
          <p:cNvPr id="61" name="Google Shape;61;p14"/>
          <p:cNvSpPr txBox="1"/>
          <p:nvPr/>
        </p:nvSpPr>
        <p:spPr>
          <a:xfrm>
            <a:off x="3960000" y="162600"/>
            <a:ext cx="4876800" cy="5632281"/>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1800" b="1" dirty="0">
                <a:solidFill>
                  <a:schemeClr val="dk1"/>
                </a:solidFill>
                <a:latin typeface="Merriweather"/>
                <a:ea typeface="Merriweather"/>
                <a:cs typeface="Merriweather"/>
                <a:sym typeface="Merriweather"/>
              </a:rPr>
              <a:t>Актуальность</a:t>
            </a:r>
            <a:endParaRPr sz="1800" b="1" dirty="0">
              <a:solidFill>
                <a:schemeClr val="dk1"/>
              </a:solidFill>
              <a:latin typeface="Merriweather"/>
              <a:ea typeface="Merriweather"/>
              <a:cs typeface="Merriweather"/>
              <a:sym typeface="Merriweather"/>
            </a:endParaRPr>
          </a:p>
          <a:p>
            <a:pPr marL="285750" lvl="0" indent="-285750" algn="l" rtl="0">
              <a:spcBef>
                <a:spcPts val="0"/>
              </a:spcBef>
              <a:spcAft>
                <a:spcPts val="0"/>
              </a:spcAft>
              <a:buClr>
                <a:schemeClr val="dk1"/>
              </a:buClr>
              <a:buSzPts val="1100"/>
              <a:buFont typeface="Arial" panose="020B0604020202020204" pitchFamily="34" charset="0"/>
              <a:buChar char="•"/>
            </a:pPr>
            <a:r>
              <a:rPr lang="ru" sz="1600" dirty="0" smtClean="0">
                <a:solidFill>
                  <a:schemeClr val="dk1"/>
                </a:solidFill>
                <a:latin typeface="Lora Medium"/>
                <a:ea typeface="Lora Medium"/>
                <a:cs typeface="Lora Medium"/>
                <a:sym typeface="Lora Medium"/>
              </a:rPr>
              <a:t>Актуальна </a:t>
            </a:r>
            <a:r>
              <a:rPr lang="ru" sz="1600" dirty="0">
                <a:solidFill>
                  <a:schemeClr val="dk1"/>
                </a:solidFill>
                <a:latin typeface="Lora Medium"/>
                <a:ea typeface="Lora Medium"/>
                <a:cs typeface="Lora Medium"/>
                <a:sym typeface="Lora Medium"/>
              </a:rPr>
              <a:t>на протяжении многих лет, так как хрущёвское, брежневское наследие существует до сих пор</a:t>
            </a:r>
            <a:r>
              <a:rPr lang="ru" sz="1600" dirty="0" smtClean="0">
                <a:solidFill>
                  <a:schemeClr val="dk1"/>
                </a:solidFill>
                <a:latin typeface="Lora Medium"/>
                <a:ea typeface="Lora Medium"/>
                <a:cs typeface="Lora Medium"/>
                <a:sym typeface="Lora Medium"/>
              </a:rPr>
              <a:t>.</a:t>
            </a:r>
          </a:p>
          <a:p>
            <a:pPr marL="285750" lvl="0" indent="-285750" algn="l" rtl="0">
              <a:spcBef>
                <a:spcPts val="0"/>
              </a:spcBef>
              <a:spcAft>
                <a:spcPts val="0"/>
              </a:spcAft>
              <a:buClr>
                <a:schemeClr val="dk1"/>
              </a:buClr>
              <a:buSzPts val="1100"/>
              <a:buFont typeface="Arial" panose="020B0604020202020204" pitchFamily="34" charset="0"/>
              <a:buChar char="•"/>
            </a:pP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когда придёт время их сносить, строить на их месте новые многоэтажки, то нужно будет обратиться к истории, исследовать опыт предыдущих поколений, исправлять старые ошибки, делать новые разработки</a:t>
            </a:r>
            <a:r>
              <a:rPr lang="ru" sz="1600" dirty="0" smtClean="0">
                <a:solidFill>
                  <a:schemeClr val="dk1"/>
                </a:solidFill>
                <a:latin typeface="Lora Medium"/>
                <a:ea typeface="Lora Medium"/>
                <a:cs typeface="Lora Medium"/>
                <a:sym typeface="Lora Medium"/>
              </a:rPr>
              <a:t>.</a:t>
            </a:r>
          </a:p>
          <a:p>
            <a:pPr marL="285750" lvl="0" indent="-285750" algn="l" rtl="0">
              <a:spcBef>
                <a:spcPts val="0"/>
              </a:spcBef>
              <a:spcAft>
                <a:spcPts val="0"/>
              </a:spcAft>
              <a:buClr>
                <a:schemeClr val="dk1"/>
              </a:buClr>
              <a:buSzPts val="1100"/>
              <a:buFont typeface="Arial" panose="020B0604020202020204" pitchFamily="34" charset="0"/>
              <a:buChar char="•"/>
            </a:pPr>
            <a:r>
              <a:rPr lang="ru" sz="1600" dirty="0">
                <a:solidFill>
                  <a:schemeClr val="dk1"/>
                </a:solidFill>
                <a:latin typeface="Lora Medium"/>
                <a:ea typeface="Lora Medium"/>
                <a:cs typeface="Lora Medium"/>
                <a:sym typeface="Lora Medium"/>
              </a:rPr>
              <a:t>*</a:t>
            </a: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Современная реновация показывает, что государство обращает внимание на устаревшее жильё, поэтому огромные средства вкладываются на его снос и строительство на его месте новых жилых домов.</a:t>
            </a:r>
            <a:endParaRPr sz="1600" dirty="0">
              <a:solidFill>
                <a:schemeClr val="dk1"/>
              </a:solidFill>
              <a:latin typeface="Lora Medium"/>
              <a:ea typeface="Lora Medium"/>
              <a:cs typeface="Lora Medium"/>
              <a:sym typeface="Lora Medium"/>
            </a:endParaRPr>
          </a:p>
          <a:p>
            <a:pPr marL="0" lvl="0" indent="0" algn="l" rtl="0">
              <a:spcBef>
                <a:spcPts val="0"/>
              </a:spcBef>
              <a:spcAft>
                <a:spcPts val="0"/>
              </a:spcAft>
              <a:buClr>
                <a:schemeClr val="dk1"/>
              </a:buClr>
              <a:buSzPts val="1100"/>
              <a:buFont typeface="Arial"/>
              <a:buNone/>
            </a:pPr>
            <a:endParaRPr sz="1600" dirty="0">
              <a:solidFill>
                <a:schemeClr val="dk1"/>
              </a:solidFill>
              <a:latin typeface="Lora Medium"/>
              <a:ea typeface="Lora Medium"/>
              <a:cs typeface="Lora Medium"/>
              <a:sym typeface="Lora Medium"/>
            </a:endParaRPr>
          </a:p>
          <a:p>
            <a:pPr marL="0" lvl="0" indent="0" algn="l" rtl="0">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ctr" rtl="0">
              <a:spcBef>
                <a:spcPts val="0"/>
              </a:spcBef>
              <a:spcAft>
                <a:spcPts val="0"/>
              </a:spcAft>
              <a:buNone/>
            </a:pPr>
            <a:endParaRPr sz="1600" dirty="0">
              <a:solidFill>
                <a:schemeClr val="dk1"/>
              </a:solidFill>
              <a:latin typeface="Lora Medium"/>
              <a:ea typeface="Lora Medium"/>
              <a:cs typeface="Lora Medium"/>
              <a:sym typeface="Lora Medium"/>
            </a:endParaRPr>
          </a:p>
          <a:p>
            <a:pPr marL="0" lvl="0" indent="457200" algn="l" rtl="0">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spcBef>
                <a:spcPts val="0"/>
              </a:spcBef>
              <a:spcAft>
                <a:spcPts val="0"/>
              </a:spcAft>
              <a:buNone/>
            </a:pPr>
            <a:endParaRPr sz="1600" dirty="0">
              <a:solidFill>
                <a:schemeClr val="dk1"/>
              </a:solidFill>
              <a:latin typeface="Lora Medium"/>
              <a:ea typeface="Lora Medium"/>
              <a:cs typeface="Lora Medium"/>
              <a:sym typeface="Lora Medium"/>
            </a:endParaRPr>
          </a:p>
        </p:txBody>
      </p:sp>
      <p:pic>
        <p:nvPicPr>
          <p:cNvPr id="62" name="Google Shape;62;p14"/>
          <p:cNvPicPr preferRelativeResize="0"/>
          <p:nvPr/>
        </p:nvPicPr>
        <p:blipFill>
          <a:blip r:embed="rId3">
            <a:alphaModFix/>
          </a:blip>
          <a:stretch>
            <a:fillRect/>
          </a:stretch>
        </p:blipFill>
        <p:spPr>
          <a:xfrm>
            <a:off x="618475" y="219075"/>
            <a:ext cx="3033151" cy="4706624"/>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AFD7D0"/>
        </a:solidFill>
        <a:effectLst/>
      </p:bgPr>
    </p:bg>
    <p:spTree>
      <p:nvGrpSpPr>
        <p:cNvPr id="1" name="Shape 66"/>
        <p:cNvGrpSpPr/>
        <p:nvPr/>
      </p:nvGrpSpPr>
      <p:grpSpPr>
        <a:xfrm>
          <a:off x="0" y="0"/>
          <a:ext cx="0" cy="0"/>
          <a:chOff x="0" y="0"/>
          <a:chExt cx="0" cy="0"/>
        </a:xfrm>
      </p:grpSpPr>
      <p:sp>
        <p:nvSpPr>
          <p:cNvPr id="67" name="Google Shape;67;p15"/>
          <p:cNvSpPr txBox="1"/>
          <p:nvPr/>
        </p:nvSpPr>
        <p:spPr>
          <a:xfrm>
            <a:off x="3960000" y="542925"/>
            <a:ext cx="5067300" cy="4679400"/>
          </a:xfrm>
          <a:prstGeom prst="rect">
            <a:avLst/>
          </a:prstGeom>
          <a:noFill/>
          <a:ln>
            <a:noFill/>
          </a:ln>
          <a:effectLst>
            <a:outerShdw blurRad="214313" algn="bl" rotWithShape="0">
              <a:srgbClr val="000000">
                <a:alpha val="29000"/>
              </a:srgbClr>
            </a:outerShdw>
          </a:effectLst>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ru" sz="1800" b="1">
                <a:latin typeface="Merriweather"/>
                <a:ea typeface="Merriweather"/>
                <a:cs typeface="Merriweather"/>
                <a:sym typeface="Merriweather"/>
              </a:rPr>
              <a:t>Цели работы:</a:t>
            </a:r>
            <a:endParaRPr sz="1800" b="1">
              <a:latin typeface="Merriweather"/>
              <a:ea typeface="Merriweather"/>
              <a:cs typeface="Merriweather"/>
              <a:sym typeface="Merriweather"/>
            </a:endParaRPr>
          </a:p>
          <a:p>
            <a:pPr marL="360000" lvl="0" indent="-196850" algn="l" rtl="0">
              <a:spcBef>
                <a:spcPts val="0"/>
              </a:spcBef>
              <a:spcAft>
                <a:spcPts val="0"/>
              </a:spcAft>
              <a:buSzPts val="1600"/>
              <a:buFont typeface="Lora Medium"/>
              <a:buAutoNum type="arabicPeriod"/>
            </a:pPr>
            <a:r>
              <a:rPr lang="ru" sz="1600">
                <a:latin typeface="Lora Medium"/>
                <a:ea typeface="Lora Medium"/>
                <a:cs typeface="Lora Medium"/>
                <a:sym typeface="Lora Medium"/>
              </a:rPr>
              <a:t>Изучение опыта строительства панельных домов в прошлом и его анализ.</a:t>
            </a:r>
            <a:endParaRPr sz="1600">
              <a:latin typeface="Lora Medium"/>
              <a:ea typeface="Lora Medium"/>
              <a:cs typeface="Lora Medium"/>
              <a:sym typeface="Lora Medium"/>
            </a:endParaRPr>
          </a:p>
          <a:p>
            <a:pPr marL="360000" lvl="0" indent="-196850" algn="l" rtl="0">
              <a:spcBef>
                <a:spcPts val="0"/>
              </a:spcBef>
              <a:spcAft>
                <a:spcPts val="0"/>
              </a:spcAft>
              <a:buSzPts val="1600"/>
              <a:buFont typeface="Lora Medium"/>
              <a:buAutoNum type="arabicPeriod"/>
            </a:pPr>
            <a:r>
              <a:rPr lang="ru" sz="1600">
                <a:solidFill>
                  <a:schemeClr val="dk1"/>
                </a:solidFill>
                <a:latin typeface="Lora Medium"/>
                <a:ea typeface="Lora Medium"/>
                <a:cs typeface="Lora Medium"/>
                <a:sym typeface="Lora Medium"/>
              </a:rPr>
              <a:t>Выявление недостатков старых домов и недопущение этих ошибок при строительстве современных домов.</a:t>
            </a:r>
            <a:endParaRPr sz="1600">
              <a:latin typeface="Lora Medium"/>
              <a:ea typeface="Lora Medium"/>
              <a:cs typeface="Lora Medium"/>
              <a:sym typeface="Lora Medium"/>
            </a:endParaRPr>
          </a:p>
          <a:p>
            <a:pPr marL="360000" lvl="0" indent="-196850" algn="l" rtl="0">
              <a:spcBef>
                <a:spcPts val="0"/>
              </a:spcBef>
              <a:spcAft>
                <a:spcPts val="0"/>
              </a:spcAft>
              <a:buSzPts val="1600"/>
              <a:buFont typeface="Lora Medium"/>
              <a:buAutoNum type="arabicPeriod"/>
            </a:pPr>
            <a:r>
              <a:rPr lang="ru" sz="1600">
                <a:latin typeface="Lora Medium"/>
                <a:ea typeface="Lora Medium"/>
                <a:cs typeface="Lora Medium"/>
                <a:sym typeface="Lora Medium"/>
              </a:rPr>
              <a:t>Понимание, что нужно сделать для модернизации новых домов.</a:t>
            </a:r>
            <a:endParaRPr sz="1600">
              <a:latin typeface="Lora Medium"/>
              <a:ea typeface="Lora Medium"/>
              <a:cs typeface="Lora Medium"/>
              <a:sym typeface="Lora Medium"/>
            </a:endParaRPr>
          </a:p>
          <a:p>
            <a:pPr marL="0" lvl="0" indent="0" algn="ctr" rtl="0">
              <a:spcBef>
                <a:spcPts val="0"/>
              </a:spcBef>
              <a:spcAft>
                <a:spcPts val="0"/>
              </a:spcAft>
              <a:buNone/>
            </a:pPr>
            <a:endParaRPr sz="1600">
              <a:latin typeface="Lora Medium"/>
              <a:ea typeface="Lora Medium"/>
              <a:cs typeface="Lora Medium"/>
              <a:sym typeface="Lora Medium"/>
            </a:endParaRPr>
          </a:p>
          <a:p>
            <a:pPr marL="0" lvl="0" indent="0" algn="l" rtl="0">
              <a:spcBef>
                <a:spcPts val="0"/>
              </a:spcBef>
              <a:spcAft>
                <a:spcPts val="0"/>
              </a:spcAft>
              <a:buNone/>
            </a:pPr>
            <a:r>
              <a:rPr lang="ru" sz="1800" b="1">
                <a:latin typeface="Merriweather"/>
                <a:ea typeface="Merriweather"/>
                <a:cs typeface="Merriweather"/>
                <a:sym typeface="Merriweather"/>
              </a:rPr>
              <a:t>Гипотеза:</a:t>
            </a:r>
            <a:endParaRPr sz="1800" b="1">
              <a:latin typeface="Merriweather"/>
              <a:ea typeface="Merriweather"/>
              <a:cs typeface="Merriweather"/>
              <a:sym typeface="Merriweather"/>
            </a:endParaRPr>
          </a:p>
          <a:p>
            <a:pPr marL="0" lvl="0" indent="457200" algn="l" rtl="0">
              <a:spcBef>
                <a:spcPts val="0"/>
              </a:spcBef>
              <a:spcAft>
                <a:spcPts val="0"/>
              </a:spcAft>
              <a:buNone/>
            </a:pPr>
            <a:r>
              <a:rPr lang="ru" sz="1600">
                <a:latin typeface="Lora Medium"/>
                <a:ea typeface="Lora Medium"/>
                <a:cs typeface="Lora Medium"/>
                <a:sym typeface="Lora Medium"/>
              </a:rPr>
              <a:t>Допустим, что хрущёвские и брежневские дома постепенно приходят в упадок, и их нужно модернизировать, или строить на их месте новое жильё, при этом изучив опыт прошлых лет и зарубежный опыт.</a:t>
            </a:r>
            <a:endParaRPr sz="1600">
              <a:latin typeface="Lora Medium"/>
              <a:ea typeface="Lora Medium"/>
              <a:cs typeface="Lora Medium"/>
              <a:sym typeface="Lora Medium"/>
            </a:endParaRPr>
          </a:p>
          <a:p>
            <a:pPr marL="0" lvl="0" indent="0" algn="l" rtl="0">
              <a:spcBef>
                <a:spcPts val="0"/>
              </a:spcBef>
              <a:spcAft>
                <a:spcPts val="0"/>
              </a:spcAft>
              <a:buNone/>
            </a:pPr>
            <a:endParaRPr sz="1600">
              <a:latin typeface="Lora Medium"/>
              <a:ea typeface="Lora Medium"/>
              <a:cs typeface="Lora Medium"/>
              <a:sym typeface="Lora Medium"/>
            </a:endParaRPr>
          </a:p>
          <a:p>
            <a:pPr marL="0" lvl="0" indent="0" algn="l" rtl="0">
              <a:spcBef>
                <a:spcPts val="0"/>
              </a:spcBef>
              <a:spcAft>
                <a:spcPts val="0"/>
              </a:spcAft>
              <a:buClr>
                <a:schemeClr val="dk1"/>
              </a:buClr>
              <a:buSzPts val="1100"/>
              <a:buFont typeface="Arial"/>
              <a:buNone/>
            </a:pPr>
            <a:endParaRPr sz="1600">
              <a:latin typeface="Lora Medium"/>
              <a:ea typeface="Lora Medium"/>
              <a:cs typeface="Lora Medium"/>
              <a:sym typeface="Lora Medium"/>
            </a:endParaRPr>
          </a:p>
          <a:p>
            <a:pPr marL="0" lvl="0" indent="0" algn="l" rtl="0">
              <a:spcBef>
                <a:spcPts val="0"/>
              </a:spcBef>
              <a:spcAft>
                <a:spcPts val="0"/>
              </a:spcAft>
              <a:buNone/>
            </a:pPr>
            <a:endParaRPr sz="1600">
              <a:latin typeface="Lora Medium"/>
              <a:ea typeface="Lora Medium"/>
              <a:cs typeface="Lora Medium"/>
              <a:sym typeface="Lora Medium"/>
            </a:endParaRPr>
          </a:p>
        </p:txBody>
      </p:sp>
      <p:pic>
        <p:nvPicPr>
          <p:cNvPr id="68" name="Google Shape;68;p15"/>
          <p:cNvPicPr preferRelativeResize="0"/>
          <p:nvPr/>
        </p:nvPicPr>
        <p:blipFill>
          <a:blip r:embed="rId3">
            <a:alphaModFix/>
          </a:blip>
          <a:stretch>
            <a:fillRect/>
          </a:stretch>
        </p:blipFill>
        <p:spPr>
          <a:xfrm>
            <a:off x="619200" y="152400"/>
            <a:ext cx="3196668" cy="4838698"/>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E6ED"/>
        </a:solidFill>
        <a:effectLst/>
      </p:bgPr>
    </p:bg>
    <p:spTree>
      <p:nvGrpSpPr>
        <p:cNvPr id="1" name="Shape 72"/>
        <p:cNvGrpSpPr/>
        <p:nvPr/>
      </p:nvGrpSpPr>
      <p:grpSpPr>
        <a:xfrm>
          <a:off x="0" y="0"/>
          <a:ext cx="0" cy="0"/>
          <a:chOff x="0" y="0"/>
          <a:chExt cx="0" cy="0"/>
        </a:xfrm>
      </p:grpSpPr>
      <p:sp>
        <p:nvSpPr>
          <p:cNvPr id="73" name="Google Shape;73;p16"/>
          <p:cNvSpPr txBox="1"/>
          <p:nvPr/>
        </p:nvSpPr>
        <p:spPr>
          <a:xfrm>
            <a:off x="3960000" y="543600"/>
            <a:ext cx="4876800" cy="4971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1800" b="1">
                <a:solidFill>
                  <a:schemeClr val="dk1"/>
                </a:solidFill>
                <a:latin typeface="Merriweather"/>
                <a:ea typeface="Merriweather"/>
                <a:cs typeface="Merriweather"/>
                <a:sym typeface="Merriweather"/>
              </a:rPr>
              <a:t>Задачи работы</a:t>
            </a:r>
            <a:endParaRPr sz="1800" b="1">
              <a:solidFill>
                <a:schemeClr val="dk1"/>
              </a:solidFill>
              <a:latin typeface="Merriweather"/>
              <a:ea typeface="Merriweather"/>
              <a:cs typeface="Merriweather"/>
              <a:sym typeface="Merriweather"/>
            </a:endParaRPr>
          </a:p>
          <a:p>
            <a:pPr marL="0" lvl="0" indent="0" algn="ctr" rtl="0">
              <a:spcBef>
                <a:spcPts val="0"/>
              </a:spcBef>
              <a:spcAft>
                <a:spcPts val="0"/>
              </a:spcAft>
              <a:buNone/>
            </a:pPr>
            <a:endParaRPr sz="500" b="1">
              <a:solidFill>
                <a:schemeClr val="dk1"/>
              </a:solidFill>
              <a:latin typeface="Merriweather"/>
              <a:ea typeface="Merriweather"/>
              <a:cs typeface="Merriweather"/>
              <a:sym typeface="Merriweather"/>
            </a:endParaRPr>
          </a:p>
          <a:p>
            <a:pPr marL="360000" lvl="0" indent="-196850" algn="l" rtl="0">
              <a:spcBef>
                <a:spcPts val="0"/>
              </a:spcBef>
              <a:spcAft>
                <a:spcPts val="0"/>
              </a:spcAft>
              <a:buClr>
                <a:schemeClr val="dk1"/>
              </a:buClr>
              <a:buSzPts val="1600"/>
              <a:buFont typeface="Lora Medium"/>
              <a:buAutoNum type="arabicPeriod"/>
            </a:pPr>
            <a:r>
              <a:rPr lang="ru" sz="1600">
                <a:solidFill>
                  <a:schemeClr val="dk1"/>
                </a:solidFill>
                <a:latin typeface="Lora Medium"/>
                <a:ea typeface="Lora Medium"/>
                <a:cs typeface="Lora Medium"/>
                <a:sym typeface="Lora Medium"/>
              </a:rPr>
              <a:t>Вспомнить предпосылки для жилищного расширения в СССР.</a:t>
            </a:r>
            <a:endParaRPr sz="1600">
              <a:solidFill>
                <a:schemeClr val="dk1"/>
              </a:solidFill>
              <a:latin typeface="Lora Medium"/>
              <a:ea typeface="Lora Medium"/>
              <a:cs typeface="Lora Medium"/>
              <a:sym typeface="Lora Medium"/>
            </a:endParaRPr>
          </a:p>
          <a:p>
            <a:pPr marL="360000" lvl="0" indent="-196850" algn="l" rtl="0">
              <a:spcBef>
                <a:spcPts val="0"/>
              </a:spcBef>
              <a:spcAft>
                <a:spcPts val="0"/>
              </a:spcAft>
              <a:buClr>
                <a:schemeClr val="dk1"/>
              </a:buClr>
              <a:buSzPts val="1600"/>
              <a:buFont typeface="Lora Medium"/>
              <a:buAutoNum type="arabicPeriod"/>
            </a:pPr>
            <a:r>
              <a:rPr lang="ru" sz="1600">
                <a:solidFill>
                  <a:schemeClr val="dk1"/>
                </a:solidFill>
                <a:latin typeface="Lora Medium"/>
                <a:ea typeface="Lora Medium"/>
                <a:cs typeface="Lora Medium"/>
                <a:sym typeface="Lora Medium"/>
              </a:rPr>
              <a:t>Рассказать об этапе проектирования панельных домов и об этапе массового строительство этого жилья.</a:t>
            </a:r>
            <a:endParaRPr sz="1600">
              <a:solidFill>
                <a:schemeClr val="dk1"/>
              </a:solidFill>
              <a:latin typeface="Lora Medium"/>
              <a:ea typeface="Lora Medium"/>
              <a:cs typeface="Lora Medium"/>
              <a:sym typeface="Lora Medium"/>
            </a:endParaRPr>
          </a:p>
          <a:p>
            <a:pPr marL="360000" lvl="0" indent="-196850" algn="l" rtl="0">
              <a:spcBef>
                <a:spcPts val="0"/>
              </a:spcBef>
              <a:spcAft>
                <a:spcPts val="0"/>
              </a:spcAft>
              <a:buClr>
                <a:schemeClr val="dk1"/>
              </a:buClr>
              <a:buSzPts val="1600"/>
              <a:buFont typeface="Lora Medium"/>
              <a:buAutoNum type="arabicPeriod"/>
            </a:pPr>
            <a:r>
              <a:rPr lang="ru" sz="1600">
                <a:solidFill>
                  <a:schemeClr val="dk1"/>
                </a:solidFill>
                <a:latin typeface="Lora Medium"/>
                <a:ea typeface="Lora Medium"/>
                <a:cs typeface="Lora Medium"/>
                <a:sym typeface="Lora Medium"/>
              </a:rPr>
              <a:t>Раскрыть идеологическую составляющую.</a:t>
            </a:r>
            <a:endParaRPr sz="1600">
              <a:solidFill>
                <a:schemeClr val="dk1"/>
              </a:solidFill>
              <a:latin typeface="Lora Medium"/>
              <a:ea typeface="Lora Medium"/>
              <a:cs typeface="Lora Medium"/>
              <a:sym typeface="Lora Medium"/>
            </a:endParaRPr>
          </a:p>
          <a:p>
            <a:pPr marL="360000" lvl="0" indent="-196850" algn="l" rtl="0">
              <a:spcBef>
                <a:spcPts val="0"/>
              </a:spcBef>
              <a:spcAft>
                <a:spcPts val="0"/>
              </a:spcAft>
              <a:buClr>
                <a:schemeClr val="dk1"/>
              </a:buClr>
              <a:buSzPts val="1600"/>
              <a:buFont typeface="Lora Medium"/>
              <a:buAutoNum type="arabicPeriod"/>
            </a:pPr>
            <a:r>
              <a:rPr lang="ru" sz="1600">
                <a:solidFill>
                  <a:schemeClr val="dk1"/>
                </a:solidFill>
                <a:latin typeface="Lora Medium"/>
                <a:ea typeface="Lora Medium"/>
                <a:cs typeface="Lora Medium"/>
                <a:sym typeface="Lora Medium"/>
              </a:rPr>
              <a:t>Оценить плюсы и минусы советского жилья.</a:t>
            </a:r>
            <a:endParaRPr sz="1600">
              <a:solidFill>
                <a:schemeClr val="dk1"/>
              </a:solidFill>
              <a:latin typeface="Lora Medium"/>
              <a:ea typeface="Lora Medium"/>
              <a:cs typeface="Lora Medium"/>
              <a:sym typeface="Lora Medium"/>
            </a:endParaRPr>
          </a:p>
          <a:p>
            <a:pPr marL="360000" lvl="0" indent="-196850" algn="l" rtl="0">
              <a:spcBef>
                <a:spcPts val="0"/>
              </a:spcBef>
              <a:spcAft>
                <a:spcPts val="0"/>
              </a:spcAft>
              <a:buClr>
                <a:schemeClr val="dk1"/>
              </a:buClr>
              <a:buSzPts val="1600"/>
              <a:buFont typeface="Lora Medium"/>
              <a:buAutoNum type="arabicPeriod"/>
            </a:pPr>
            <a:r>
              <a:rPr lang="ru" sz="1600">
                <a:solidFill>
                  <a:schemeClr val="dk1"/>
                </a:solidFill>
                <a:latin typeface="Lora Medium"/>
                <a:ea typeface="Lora Medium"/>
                <a:cs typeface="Lora Medium"/>
                <a:sym typeface="Lora Medium"/>
              </a:rPr>
              <a:t>Анализировать текущую ситуацию.</a:t>
            </a:r>
            <a:endParaRPr sz="1600">
              <a:solidFill>
                <a:schemeClr val="dk1"/>
              </a:solidFill>
              <a:latin typeface="Lora Medium"/>
              <a:ea typeface="Lora Medium"/>
              <a:cs typeface="Lora Medium"/>
              <a:sym typeface="Lora Medium"/>
            </a:endParaRPr>
          </a:p>
          <a:p>
            <a:pPr marL="360000" lvl="0" indent="-196850" algn="l" rtl="0">
              <a:spcBef>
                <a:spcPts val="0"/>
              </a:spcBef>
              <a:spcAft>
                <a:spcPts val="0"/>
              </a:spcAft>
              <a:buClr>
                <a:schemeClr val="dk1"/>
              </a:buClr>
              <a:buSzPts val="1600"/>
              <a:buFont typeface="Lora Medium"/>
              <a:buAutoNum type="arabicPeriod"/>
            </a:pPr>
            <a:r>
              <a:rPr lang="ru" sz="1600">
                <a:solidFill>
                  <a:schemeClr val="dk1"/>
                </a:solidFill>
                <a:latin typeface="Lora Medium"/>
                <a:ea typeface="Lora Medium"/>
                <a:cs typeface="Lora Medium"/>
                <a:sym typeface="Lora Medium"/>
              </a:rPr>
              <a:t>Подумать над тем, как можно улучшить нынешнюю ситуацию.</a:t>
            </a:r>
            <a:endParaRPr sz="1600">
              <a:solidFill>
                <a:schemeClr val="dk1"/>
              </a:solidFill>
              <a:latin typeface="Lora Medium"/>
              <a:ea typeface="Lora Medium"/>
              <a:cs typeface="Lora Medium"/>
              <a:sym typeface="Lora Medium"/>
            </a:endParaRPr>
          </a:p>
          <a:p>
            <a:pPr marL="360000" lvl="0" indent="-196850" algn="l" rtl="0">
              <a:spcBef>
                <a:spcPts val="0"/>
              </a:spcBef>
              <a:spcAft>
                <a:spcPts val="0"/>
              </a:spcAft>
              <a:buClr>
                <a:schemeClr val="dk1"/>
              </a:buClr>
              <a:buSzPts val="1600"/>
              <a:buFont typeface="Lora Medium"/>
              <a:buAutoNum type="arabicPeriod"/>
            </a:pPr>
            <a:r>
              <a:rPr lang="ru" sz="1600">
                <a:solidFill>
                  <a:schemeClr val="dk1"/>
                </a:solidFill>
                <a:latin typeface="Lora Medium"/>
                <a:ea typeface="Lora Medium"/>
                <a:cs typeface="Lora Medium"/>
                <a:sym typeface="Lora Medium"/>
              </a:rPr>
              <a:t>Поразмышлять о том, что будет в будущем.</a:t>
            </a:r>
            <a:endParaRPr sz="1600">
              <a:solidFill>
                <a:schemeClr val="dk1"/>
              </a:solidFill>
              <a:latin typeface="Lora Medium"/>
              <a:ea typeface="Lora Medium"/>
              <a:cs typeface="Lora Medium"/>
              <a:sym typeface="Lora Medium"/>
            </a:endParaRPr>
          </a:p>
          <a:p>
            <a:pPr marL="0" lvl="0" indent="0" algn="ctr" rtl="0">
              <a:spcBef>
                <a:spcPts val="0"/>
              </a:spcBef>
              <a:spcAft>
                <a:spcPts val="0"/>
              </a:spcAft>
              <a:buNone/>
            </a:pPr>
            <a:endParaRPr sz="1600">
              <a:solidFill>
                <a:schemeClr val="dk1"/>
              </a:solidFill>
              <a:latin typeface="Lora Medium"/>
              <a:ea typeface="Lora Medium"/>
              <a:cs typeface="Lora Medium"/>
              <a:sym typeface="Lora Medium"/>
            </a:endParaRPr>
          </a:p>
          <a:p>
            <a:pPr marL="0" lvl="0" indent="457200" algn="l" rtl="0">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spcBef>
                <a:spcPts val="0"/>
              </a:spcBef>
              <a:spcAft>
                <a:spcPts val="0"/>
              </a:spcAft>
              <a:buNone/>
            </a:pPr>
            <a:endParaRPr sz="1600">
              <a:solidFill>
                <a:schemeClr val="dk1"/>
              </a:solidFill>
              <a:latin typeface="Lora Medium"/>
              <a:ea typeface="Lora Medium"/>
              <a:cs typeface="Lora Medium"/>
              <a:sym typeface="Lora Medium"/>
            </a:endParaRPr>
          </a:p>
        </p:txBody>
      </p:sp>
      <p:pic>
        <p:nvPicPr>
          <p:cNvPr id="74" name="Google Shape;74;p16"/>
          <p:cNvPicPr preferRelativeResize="0"/>
          <p:nvPr/>
        </p:nvPicPr>
        <p:blipFill>
          <a:blip r:embed="rId3">
            <a:alphaModFix/>
          </a:blip>
          <a:stretch>
            <a:fillRect/>
          </a:stretch>
        </p:blipFill>
        <p:spPr>
          <a:xfrm>
            <a:off x="618474" y="219075"/>
            <a:ext cx="3133375" cy="4706624"/>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71BBE3"/>
        </a:solidFill>
        <a:effectLst/>
      </p:bgPr>
    </p:bg>
    <p:spTree>
      <p:nvGrpSpPr>
        <p:cNvPr id="1" name="Shape 78"/>
        <p:cNvGrpSpPr/>
        <p:nvPr/>
      </p:nvGrpSpPr>
      <p:grpSpPr>
        <a:xfrm>
          <a:off x="0" y="0"/>
          <a:ext cx="0" cy="0"/>
          <a:chOff x="0" y="0"/>
          <a:chExt cx="0" cy="0"/>
        </a:xfrm>
      </p:grpSpPr>
      <p:sp>
        <p:nvSpPr>
          <p:cNvPr id="79" name="Google Shape;79;p17"/>
          <p:cNvSpPr txBox="1"/>
          <p:nvPr/>
        </p:nvSpPr>
        <p:spPr>
          <a:xfrm>
            <a:off x="1285800" y="482050"/>
            <a:ext cx="6572400" cy="1108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3000">
                <a:latin typeface="Merriweather"/>
                <a:ea typeface="Merriweather"/>
                <a:cs typeface="Merriweather"/>
                <a:sym typeface="Merriweather"/>
              </a:rPr>
              <a:t>Глава 1</a:t>
            </a:r>
            <a:endParaRPr sz="3000">
              <a:latin typeface="Merriweather"/>
              <a:ea typeface="Merriweather"/>
              <a:cs typeface="Merriweather"/>
              <a:sym typeface="Merriweather"/>
            </a:endParaRPr>
          </a:p>
          <a:p>
            <a:pPr marL="0" lvl="0" indent="0" algn="ctr" rtl="0">
              <a:spcBef>
                <a:spcPts val="0"/>
              </a:spcBef>
              <a:spcAft>
                <a:spcPts val="0"/>
              </a:spcAft>
              <a:buNone/>
            </a:pPr>
            <a:r>
              <a:rPr lang="ru" sz="3000">
                <a:latin typeface="Merriweather"/>
                <a:ea typeface="Merriweather"/>
                <a:cs typeface="Merriweather"/>
                <a:sym typeface="Merriweather"/>
              </a:rPr>
              <a:t>Прошлое панельных домов</a:t>
            </a:r>
            <a:endParaRPr sz="3000">
              <a:latin typeface="Merriweather"/>
              <a:ea typeface="Merriweather"/>
              <a:cs typeface="Merriweather"/>
              <a:sym typeface="Merriweather"/>
            </a:endParaRPr>
          </a:p>
        </p:txBody>
      </p:sp>
      <p:pic>
        <p:nvPicPr>
          <p:cNvPr id="80" name="Google Shape;80;p17"/>
          <p:cNvPicPr preferRelativeResize="0"/>
          <p:nvPr/>
        </p:nvPicPr>
        <p:blipFill>
          <a:blip r:embed="rId3">
            <a:alphaModFix/>
          </a:blip>
          <a:stretch>
            <a:fillRect/>
          </a:stretch>
        </p:blipFill>
        <p:spPr>
          <a:xfrm>
            <a:off x="621113" y="1888425"/>
            <a:ext cx="7901785" cy="2950275"/>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84"/>
        <p:cNvGrpSpPr/>
        <p:nvPr/>
      </p:nvGrpSpPr>
      <p:grpSpPr>
        <a:xfrm>
          <a:off x="0" y="0"/>
          <a:ext cx="0" cy="0"/>
          <a:chOff x="0" y="0"/>
          <a:chExt cx="0" cy="0"/>
        </a:xfrm>
      </p:grpSpPr>
      <p:sp>
        <p:nvSpPr>
          <p:cNvPr id="85" name="Google Shape;85;p18"/>
          <p:cNvSpPr txBox="1"/>
          <p:nvPr/>
        </p:nvSpPr>
        <p:spPr>
          <a:xfrm>
            <a:off x="1124400" y="446400"/>
            <a:ext cx="68952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Предпосылки для масштабного строительства</a:t>
            </a:r>
            <a:endParaRPr sz="2000" b="1">
              <a:latin typeface="Merriweather"/>
              <a:ea typeface="Merriweather"/>
              <a:cs typeface="Merriweather"/>
              <a:sym typeface="Merriweather"/>
            </a:endParaRPr>
          </a:p>
        </p:txBody>
      </p:sp>
      <p:sp>
        <p:nvSpPr>
          <p:cNvPr id="86" name="Google Shape;86;p18"/>
          <p:cNvSpPr txBox="1"/>
          <p:nvPr/>
        </p:nvSpPr>
        <p:spPr>
          <a:xfrm>
            <a:off x="432000" y="867600"/>
            <a:ext cx="8280000" cy="34137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Прошлое панельных домов неразрывно связано с проблемой нехватки жилья в довоенное, а особенно и послевоенное время</a:t>
            </a:r>
            <a:r>
              <a:rPr lang="ru" sz="1600" dirty="0" smtClean="0">
                <a:solidFill>
                  <a:schemeClr val="dk1"/>
                </a:solidFill>
                <a:latin typeface="Lora Medium"/>
                <a:ea typeface="Lora Medium"/>
                <a:cs typeface="Lora Medium"/>
                <a:sym typeface="Lora Medium"/>
              </a:rPr>
              <a:t>.</a:t>
            </a:r>
          </a:p>
          <a:p>
            <a:pPr marL="0" lvl="0" indent="457200" algn="l" rtl="0">
              <a:lnSpc>
                <a:spcPct val="115000"/>
              </a:lnSpc>
              <a:spcBef>
                <a:spcPts val="0"/>
              </a:spcBef>
              <a:spcAft>
                <a:spcPts val="0"/>
              </a:spcAft>
              <a:buNone/>
            </a:pP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После объявления индустриализации в стране, люди массово начали переезжать из деревень в города, и вследствие этого вопрос о размещении людей стоял в первых рядах. </a:t>
            </a:r>
            <a:endParaRPr sz="1600" dirty="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После войны проблема резко обострилась, т.к. города были разрушены (до трети всего жилья), и новые дома нужно было построить как можно быстрее. Роскошные сталинские высотки были жильем сугубо элитарным, и к 1950 году больше половины жителей пятимиллионной Москвы обитали в коммуналках и бараках, не говоря уже о всей стране. </a:t>
            </a:r>
            <a:endParaRPr sz="1600" dirty="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Clr>
                <a:schemeClr val="dk1"/>
              </a:buClr>
              <a:buSzPts val="1100"/>
              <a:buFont typeface="Arial"/>
              <a:buNone/>
            </a:pPr>
            <a:r>
              <a:rPr lang="ru" sz="1600" dirty="0">
                <a:solidFill>
                  <a:schemeClr val="dk1"/>
                </a:solidFill>
                <a:latin typeface="Lora Medium"/>
                <a:ea typeface="Lora Medium"/>
                <a:cs typeface="Lora Medium"/>
                <a:sym typeface="Lora Medium"/>
              </a:rPr>
              <a:t>В этих условиях надежды возлагались на сборное жилье, куда более дешевое и быстрое в строительстве, чем сталинские высотки.</a:t>
            </a:r>
            <a:endParaRPr sz="1600" dirty="0">
              <a:latin typeface="Lora Medium"/>
              <a:ea typeface="Lora Medium"/>
              <a:cs typeface="Lora Medium"/>
              <a:sym typeface="Lora Medium"/>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CBFD7"/>
        </a:solidFill>
        <a:effectLst/>
      </p:bgPr>
    </p:bg>
    <p:spTree>
      <p:nvGrpSpPr>
        <p:cNvPr id="1" name="Shape 90"/>
        <p:cNvGrpSpPr/>
        <p:nvPr/>
      </p:nvGrpSpPr>
      <p:grpSpPr>
        <a:xfrm>
          <a:off x="0" y="0"/>
          <a:ext cx="0" cy="0"/>
          <a:chOff x="0" y="0"/>
          <a:chExt cx="0" cy="0"/>
        </a:xfrm>
      </p:grpSpPr>
      <p:pic>
        <p:nvPicPr>
          <p:cNvPr id="91" name="Google Shape;91;p19"/>
          <p:cNvPicPr preferRelativeResize="0"/>
          <p:nvPr/>
        </p:nvPicPr>
        <p:blipFill>
          <a:blip r:embed="rId3">
            <a:alphaModFix/>
          </a:blip>
          <a:stretch>
            <a:fillRect/>
          </a:stretch>
        </p:blipFill>
        <p:spPr>
          <a:xfrm>
            <a:off x="1269863" y="685800"/>
            <a:ext cx="6604274" cy="4292775"/>
          </a:xfrm>
          <a:prstGeom prst="rect">
            <a:avLst/>
          </a:prstGeom>
          <a:noFill/>
          <a:ln>
            <a:noFill/>
          </a:ln>
          <a:effectLst>
            <a:outerShdw blurRad="442913" algn="bl" rotWithShape="0">
              <a:srgbClr val="000000">
                <a:alpha val="50000"/>
              </a:srgbClr>
            </a:outerShdw>
          </a:effectLst>
        </p:spPr>
      </p:pic>
      <p:sp>
        <p:nvSpPr>
          <p:cNvPr id="92" name="Google Shape;92;p19"/>
          <p:cNvSpPr txBox="1"/>
          <p:nvPr/>
        </p:nvSpPr>
        <p:spPr>
          <a:xfrm>
            <a:off x="1570500" y="86400"/>
            <a:ext cx="60030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l" rtl="0">
              <a:spcBef>
                <a:spcPts val="0"/>
              </a:spcBef>
              <a:spcAft>
                <a:spcPts val="0"/>
              </a:spcAft>
              <a:buNone/>
            </a:pPr>
            <a:r>
              <a:rPr lang="ru" sz="2200">
                <a:latin typeface="Merriweather"/>
                <a:ea typeface="Merriweather"/>
                <a:cs typeface="Merriweather"/>
                <a:sym typeface="Merriweather"/>
              </a:rPr>
              <a:t>Село “Воробьёво” на фоне МГУ, 1952 г.</a:t>
            </a:r>
            <a:endParaRPr sz="2200">
              <a:latin typeface="Merriweather"/>
              <a:ea typeface="Merriweather"/>
              <a:cs typeface="Merriweather"/>
              <a:sym typeface="Merriweathe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96"/>
        <p:cNvGrpSpPr/>
        <p:nvPr/>
      </p:nvGrpSpPr>
      <p:grpSpPr>
        <a:xfrm>
          <a:off x="0" y="0"/>
          <a:ext cx="0" cy="0"/>
          <a:chOff x="0" y="0"/>
          <a:chExt cx="0" cy="0"/>
        </a:xfrm>
      </p:grpSpPr>
      <p:sp>
        <p:nvSpPr>
          <p:cNvPr id="97" name="Google Shape;97;p20"/>
          <p:cNvSpPr txBox="1"/>
          <p:nvPr/>
        </p:nvSpPr>
        <p:spPr>
          <a:xfrm>
            <a:off x="1562250" y="446400"/>
            <a:ext cx="60195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Этап проектирования и экспериментов</a:t>
            </a:r>
            <a:endParaRPr sz="2000" b="1">
              <a:latin typeface="Merriweather"/>
              <a:ea typeface="Merriweather"/>
              <a:cs typeface="Merriweather"/>
              <a:sym typeface="Merriweather"/>
            </a:endParaRPr>
          </a:p>
        </p:txBody>
      </p:sp>
      <p:sp>
        <p:nvSpPr>
          <p:cNvPr id="98" name="Google Shape;98;p20"/>
          <p:cNvSpPr txBox="1"/>
          <p:nvPr/>
        </p:nvSpPr>
        <p:spPr>
          <a:xfrm>
            <a:off x="432000" y="86760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Архитекторы </a:t>
            </a: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с 1930-х годов, задумывались о перспективах типового строительства. </a:t>
            </a:r>
          </a:p>
          <a:p>
            <a:pPr marL="0" lvl="0" indent="457200" algn="l" rtl="0">
              <a:lnSpc>
                <a:spcPct val="115000"/>
              </a:lnSpc>
              <a:spcBef>
                <a:spcPts val="0"/>
              </a:spcBef>
              <a:spcAft>
                <a:spcPts val="0"/>
              </a:spcAft>
              <a:buNone/>
            </a:pPr>
            <a:r>
              <a:rPr lang="ru" sz="1600" dirty="0" smtClean="0">
                <a:solidFill>
                  <a:schemeClr val="dk1"/>
                </a:solidFill>
                <a:latin typeface="Lora Medium"/>
                <a:ea typeface="Lora Medium"/>
                <a:cs typeface="Lora Medium"/>
                <a:sym typeface="Lora Medium"/>
              </a:rPr>
              <a:t>По проектам </a:t>
            </a:r>
            <a:r>
              <a:rPr lang="ru" sz="1600" dirty="0">
                <a:solidFill>
                  <a:schemeClr val="dk1"/>
                </a:solidFill>
                <a:latin typeface="Lora Medium"/>
                <a:ea typeface="Lora Medium"/>
                <a:cs typeface="Lora Medium"/>
                <a:sym typeface="Lora Medium"/>
              </a:rPr>
              <a:t>А. К. Бурова и Б. Н. Блохина в Москве было построено несколько домов из крупных железобетонных блоков, которые были офактурены на заводе, что значительно ускоряло строительство. Один из таких домов - “Ажурный дом”, построенный в 1940-ом году.</a:t>
            </a:r>
            <a:br>
              <a:rPr lang="ru" sz="1600" dirty="0">
                <a:solidFill>
                  <a:schemeClr val="dk1"/>
                </a:solidFill>
                <a:latin typeface="Lora Medium"/>
                <a:ea typeface="Lora Medium"/>
                <a:cs typeface="Lora Medium"/>
                <a:sym typeface="Lora Medium"/>
              </a:rPr>
            </a:br>
            <a:r>
              <a:rPr lang="ru" sz="1600" dirty="0">
                <a:solidFill>
                  <a:schemeClr val="dk1"/>
                </a:solidFill>
                <a:latin typeface="Lora Medium"/>
                <a:ea typeface="Lora Medium"/>
                <a:cs typeface="Lora Medium"/>
                <a:sym typeface="Lora Medium"/>
              </a:rPr>
              <a:t>	В 1948 г. в Москве стали возводиться первые экспериментальные каркасно-панельные дома, спроектированные архитекторами М. В. Посохиным и А. А. Мндоянцем при участии инженера В. П. Лагутенко. Это был дом на Соколиной горе и целый квартал по 1-му Хорошёвскому проезду.</a:t>
            </a:r>
            <a:br>
              <a:rPr lang="ru" sz="1600" dirty="0">
                <a:solidFill>
                  <a:schemeClr val="dk1"/>
                </a:solidFill>
                <a:latin typeface="Lora Medium"/>
                <a:ea typeface="Lora Medium"/>
                <a:cs typeface="Lora Medium"/>
                <a:sym typeface="Lora Medium"/>
              </a:rPr>
            </a:br>
            <a:r>
              <a:rPr lang="ru" sz="1600" dirty="0">
                <a:solidFill>
                  <a:schemeClr val="dk1"/>
                </a:solidFill>
                <a:latin typeface="Lora Medium"/>
                <a:ea typeface="Lora Medium"/>
                <a:cs typeface="Lora Medium"/>
                <a:sym typeface="Lora Medium"/>
              </a:rPr>
              <a:t>Эти дома возводились в несколько раз быстрее аналогичных кирпичных, что показало большие возможности индустриального домостроения, особенно с точки зрения экономичности и скорости возведения. </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	</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BA695"/>
        </a:solidFill>
        <a:effectLst/>
      </p:bgPr>
    </p:bg>
    <p:spTree>
      <p:nvGrpSpPr>
        <p:cNvPr id="1" name="Shape 102"/>
        <p:cNvGrpSpPr/>
        <p:nvPr/>
      </p:nvGrpSpPr>
      <p:grpSpPr>
        <a:xfrm>
          <a:off x="0" y="0"/>
          <a:ext cx="0" cy="0"/>
          <a:chOff x="0" y="0"/>
          <a:chExt cx="0" cy="0"/>
        </a:xfrm>
      </p:grpSpPr>
      <p:sp>
        <p:nvSpPr>
          <p:cNvPr id="103" name="Google Shape;103;p21"/>
          <p:cNvSpPr txBox="1"/>
          <p:nvPr/>
        </p:nvSpPr>
        <p:spPr>
          <a:xfrm>
            <a:off x="2537825" y="0"/>
            <a:ext cx="40683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l" rtl="0">
              <a:spcBef>
                <a:spcPts val="0"/>
              </a:spcBef>
              <a:spcAft>
                <a:spcPts val="0"/>
              </a:spcAft>
              <a:buNone/>
            </a:pPr>
            <a:r>
              <a:rPr lang="ru" sz="2200">
                <a:latin typeface="Merriweather"/>
                <a:ea typeface="Merriweather"/>
                <a:cs typeface="Merriweather"/>
                <a:sym typeface="Merriweather"/>
              </a:rPr>
              <a:t>“Ажурный дом” в Москве</a:t>
            </a:r>
            <a:endParaRPr sz="2200">
              <a:latin typeface="Merriweather"/>
              <a:ea typeface="Merriweather"/>
              <a:cs typeface="Merriweather"/>
              <a:sym typeface="Merriweather"/>
            </a:endParaRPr>
          </a:p>
        </p:txBody>
      </p:sp>
      <p:pic>
        <p:nvPicPr>
          <p:cNvPr id="104" name="Google Shape;104;p21"/>
          <p:cNvPicPr preferRelativeResize="0"/>
          <p:nvPr/>
        </p:nvPicPr>
        <p:blipFill>
          <a:blip r:embed="rId3">
            <a:alphaModFix/>
          </a:blip>
          <a:stretch>
            <a:fillRect/>
          </a:stretch>
        </p:blipFill>
        <p:spPr>
          <a:xfrm>
            <a:off x="1598837" y="533600"/>
            <a:ext cx="5946324" cy="4459743"/>
          </a:xfrm>
          <a:prstGeom prst="rect">
            <a:avLst/>
          </a:prstGeom>
          <a:noFill/>
          <a:ln>
            <a:noFill/>
          </a:ln>
          <a:effectLst>
            <a:outerShdw blurRad="442913" algn="bl" rotWithShape="0">
              <a:srgbClr val="000000">
                <a:alpha val="50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CBFD7"/>
        </a:solidFill>
        <a:effectLst/>
      </p:bgPr>
    </p:bg>
    <p:spTree>
      <p:nvGrpSpPr>
        <p:cNvPr id="1" name="Shape 108"/>
        <p:cNvGrpSpPr/>
        <p:nvPr/>
      </p:nvGrpSpPr>
      <p:grpSpPr>
        <a:xfrm>
          <a:off x="0" y="0"/>
          <a:ext cx="0" cy="0"/>
          <a:chOff x="0" y="0"/>
          <a:chExt cx="0" cy="0"/>
        </a:xfrm>
      </p:grpSpPr>
      <p:sp>
        <p:nvSpPr>
          <p:cNvPr id="109" name="Google Shape;109;p22"/>
          <p:cNvSpPr txBox="1"/>
          <p:nvPr/>
        </p:nvSpPr>
        <p:spPr>
          <a:xfrm>
            <a:off x="867137" y="19000"/>
            <a:ext cx="7409700" cy="8619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Строительство дома на 1-м Хорошёвском проезде, 1953 - 1957 гг.</a:t>
            </a:r>
            <a:endParaRPr sz="2200">
              <a:latin typeface="Merriweather"/>
              <a:ea typeface="Merriweather"/>
              <a:cs typeface="Merriweather"/>
              <a:sym typeface="Merriweather"/>
            </a:endParaRPr>
          </a:p>
        </p:txBody>
      </p:sp>
      <p:pic>
        <p:nvPicPr>
          <p:cNvPr id="110" name="Google Shape;110;p22"/>
          <p:cNvPicPr preferRelativeResize="0"/>
          <p:nvPr/>
        </p:nvPicPr>
        <p:blipFill>
          <a:blip r:embed="rId3">
            <a:alphaModFix/>
          </a:blip>
          <a:stretch>
            <a:fillRect/>
          </a:stretch>
        </p:blipFill>
        <p:spPr>
          <a:xfrm>
            <a:off x="1249135" y="842337"/>
            <a:ext cx="6645724" cy="4147075"/>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114"/>
        <p:cNvGrpSpPr/>
        <p:nvPr/>
      </p:nvGrpSpPr>
      <p:grpSpPr>
        <a:xfrm>
          <a:off x="0" y="0"/>
          <a:ext cx="0" cy="0"/>
          <a:chOff x="0" y="0"/>
          <a:chExt cx="0" cy="0"/>
        </a:xfrm>
      </p:grpSpPr>
      <p:sp>
        <p:nvSpPr>
          <p:cNvPr id="115" name="Google Shape;115;p23"/>
          <p:cNvSpPr txBox="1"/>
          <p:nvPr/>
        </p:nvSpPr>
        <p:spPr>
          <a:xfrm>
            <a:off x="1649250" y="447250"/>
            <a:ext cx="58455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Этап проектирования и экспериментов</a:t>
            </a:r>
            <a:endParaRPr sz="2000" b="1">
              <a:latin typeface="Merriweather"/>
              <a:ea typeface="Merriweather"/>
              <a:cs typeface="Merriweather"/>
              <a:sym typeface="Merriweather"/>
            </a:endParaRPr>
          </a:p>
        </p:txBody>
      </p:sp>
      <p:sp>
        <p:nvSpPr>
          <p:cNvPr id="116" name="Google Shape;116;p23"/>
          <p:cNvSpPr txBox="1"/>
          <p:nvPr/>
        </p:nvSpPr>
        <p:spPr>
          <a:xfrm>
            <a:off x="432000" y="86760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В 1949 году в Магнитогорске архитекторы спроектировали первый опытный бескаркасный панельный дом (пр. Карла Маркса, 32). Он состоял из 3-х этажей, а бескаркасная система представляла собой сочетания самонесущих и несущих панелей, и перекрытий. Такой дом можно было построить ещё быстрее, в отличии от каркасно-панельного дома.</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	В крупных промышленных центрах СССР начали появляться кварталы панельных домов, конструкции которых заранее были изготовлены на заводе. Правительство обратило внимание на такой удачный опыт, и инициировало проектирование первых заводов железобетонных изделий.</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ED1D7"/>
        </a:solidFill>
        <a:effectLst/>
      </p:bgPr>
    </p:bg>
    <p:spTree>
      <p:nvGrpSpPr>
        <p:cNvPr id="1" name="Shape 120"/>
        <p:cNvGrpSpPr/>
        <p:nvPr/>
      </p:nvGrpSpPr>
      <p:grpSpPr>
        <a:xfrm>
          <a:off x="0" y="0"/>
          <a:ext cx="0" cy="0"/>
          <a:chOff x="0" y="0"/>
          <a:chExt cx="0" cy="0"/>
        </a:xfrm>
      </p:grpSpPr>
      <p:sp>
        <p:nvSpPr>
          <p:cNvPr id="121" name="Google Shape;121;p24"/>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Первый бескаркасный панельный дом в Магнитогорске</a:t>
            </a:r>
            <a:endParaRPr sz="2200">
              <a:latin typeface="Merriweather"/>
              <a:ea typeface="Merriweather"/>
              <a:cs typeface="Merriweather"/>
              <a:sym typeface="Merriweather"/>
            </a:endParaRPr>
          </a:p>
        </p:txBody>
      </p:sp>
      <p:pic>
        <p:nvPicPr>
          <p:cNvPr id="122" name="Google Shape;122;p24"/>
          <p:cNvPicPr preferRelativeResize="0"/>
          <p:nvPr/>
        </p:nvPicPr>
        <p:blipFill>
          <a:blip r:embed="rId3">
            <a:alphaModFix/>
          </a:blip>
          <a:stretch>
            <a:fillRect/>
          </a:stretch>
        </p:blipFill>
        <p:spPr>
          <a:xfrm>
            <a:off x="1249125" y="695425"/>
            <a:ext cx="6495150" cy="4344900"/>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126"/>
        <p:cNvGrpSpPr/>
        <p:nvPr/>
      </p:nvGrpSpPr>
      <p:grpSpPr>
        <a:xfrm>
          <a:off x="0" y="0"/>
          <a:ext cx="0" cy="0"/>
          <a:chOff x="0" y="0"/>
          <a:chExt cx="0" cy="0"/>
        </a:xfrm>
      </p:grpSpPr>
      <p:sp>
        <p:nvSpPr>
          <p:cNvPr id="127" name="Google Shape;127;p25"/>
          <p:cNvSpPr txBox="1"/>
          <p:nvPr/>
        </p:nvSpPr>
        <p:spPr>
          <a:xfrm>
            <a:off x="236100" y="446400"/>
            <a:ext cx="86718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Приход Хрущёва и начало масштабного строительства</a:t>
            </a:r>
            <a:endParaRPr sz="2000" b="1">
              <a:latin typeface="Merriweather"/>
              <a:ea typeface="Merriweather"/>
              <a:cs typeface="Merriweather"/>
              <a:sym typeface="Merriweather"/>
            </a:endParaRPr>
          </a:p>
        </p:txBody>
      </p:sp>
      <p:sp>
        <p:nvSpPr>
          <p:cNvPr id="128" name="Google Shape;128;p25"/>
          <p:cNvSpPr txBox="1"/>
          <p:nvPr/>
        </p:nvSpPr>
        <p:spPr>
          <a:xfrm>
            <a:off x="432000" y="86760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В 1954 году Хрущёв подверг резкой критике сталинскую архитектуру, и потребовал от архитекторов форсировать решение жилищного кризиса с помощью простых и дешевых сборных домов, объединенных в микрорайоны</a:t>
            </a:r>
            <a:r>
              <a:rPr lang="ru" sz="1600" dirty="0" smtClean="0">
                <a:solidFill>
                  <a:schemeClr val="dk1"/>
                </a:solidFill>
                <a:latin typeface="Lora Medium"/>
                <a:ea typeface="Lora Medium"/>
                <a:cs typeface="Lora Medium"/>
                <a:sym typeface="Lora Medium"/>
              </a:rPr>
              <a:t>.</a:t>
            </a:r>
          </a:p>
          <a:p>
            <a:pPr marL="0" lvl="0" indent="457200" algn="l" rtl="0">
              <a:lnSpc>
                <a:spcPct val="115000"/>
              </a:lnSpc>
              <a:spcBef>
                <a:spcPts val="0"/>
              </a:spcBef>
              <a:spcAft>
                <a:spcPts val="0"/>
              </a:spcAft>
              <a:buNone/>
            </a:pP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Новое жилье должно было стать не архитектурным произведением, а промышленным изделием. 4 ноября 1955 года официально было принято постановление ЦК КПСС и СМ СССР «Об устранении излишеств в проектировании и строительстве», окончательно положившее конец периоду сталинской архитектуры</a:t>
            </a:r>
            <a:r>
              <a:rPr lang="ru" sz="1600" dirty="0" smtClean="0">
                <a:solidFill>
                  <a:schemeClr val="dk1"/>
                </a:solidFill>
                <a:latin typeface="Lora Medium"/>
                <a:ea typeface="Lora Medium"/>
                <a:cs typeface="Lora Medium"/>
                <a:sym typeface="Lora Medium"/>
              </a:rPr>
              <a:t>.</a:t>
            </a:r>
          </a:p>
          <a:p>
            <a:pPr marL="0" lvl="0" indent="457200" algn="l" rtl="0">
              <a:lnSpc>
                <a:spcPct val="115000"/>
              </a:lnSpc>
              <a:spcBef>
                <a:spcPts val="0"/>
              </a:spcBef>
              <a:spcAft>
                <a:spcPts val="0"/>
              </a:spcAft>
              <a:buNone/>
            </a:pP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главными характеристиками были практичность, функциональность, дешевизна.</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XX съезд КПСС в 1956 году поставил задачу положить конец жилищному дефициту за 20 лет. </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	</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ACBFD7"/>
        </a:solidFill>
        <a:effectLst/>
      </p:bgPr>
    </p:bg>
    <p:spTree>
      <p:nvGrpSpPr>
        <p:cNvPr id="1" name="Shape 132"/>
        <p:cNvGrpSpPr/>
        <p:nvPr/>
      </p:nvGrpSpPr>
      <p:grpSpPr>
        <a:xfrm>
          <a:off x="0" y="0"/>
          <a:ext cx="0" cy="0"/>
          <a:chOff x="0" y="0"/>
          <a:chExt cx="0" cy="0"/>
        </a:xfrm>
      </p:grpSpPr>
      <p:sp>
        <p:nvSpPr>
          <p:cNvPr id="133" name="Google Shape;133;p26"/>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Район Новые Черёмушки в Москве</a:t>
            </a:r>
            <a:endParaRPr sz="2200">
              <a:latin typeface="Merriweather"/>
              <a:ea typeface="Merriweather"/>
              <a:cs typeface="Merriweather"/>
              <a:sym typeface="Merriweather"/>
            </a:endParaRPr>
          </a:p>
        </p:txBody>
      </p:sp>
      <p:pic>
        <p:nvPicPr>
          <p:cNvPr id="134" name="Google Shape;134;p26"/>
          <p:cNvPicPr preferRelativeResize="0"/>
          <p:nvPr/>
        </p:nvPicPr>
        <p:blipFill>
          <a:blip r:embed="rId3">
            <a:alphaModFix/>
          </a:blip>
          <a:stretch>
            <a:fillRect/>
          </a:stretch>
        </p:blipFill>
        <p:spPr>
          <a:xfrm>
            <a:off x="1249125" y="707300"/>
            <a:ext cx="6495149" cy="4338554"/>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138"/>
        <p:cNvGrpSpPr/>
        <p:nvPr/>
      </p:nvGrpSpPr>
      <p:grpSpPr>
        <a:xfrm>
          <a:off x="0" y="0"/>
          <a:ext cx="0" cy="0"/>
          <a:chOff x="0" y="0"/>
          <a:chExt cx="0" cy="0"/>
        </a:xfrm>
      </p:grpSpPr>
      <p:sp>
        <p:nvSpPr>
          <p:cNvPr id="139" name="Google Shape;139;p27"/>
          <p:cNvSpPr txBox="1"/>
          <p:nvPr/>
        </p:nvSpPr>
        <p:spPr>
          <a:xfrm>
            <a:off x="616500" y="446400"/>
            <a:ext cx="79110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Приход Хрущёва и начало масштабного строительства</a:t>
            </a:r>
            <a:endParaRPr sz="2000" b="1">
              <a:latin typeface="Merriweather"/>
              <a:ea typeface="Merriweather"/>
              <a:cs typeface="Merriweather"/>
              <a:sym typeface="Merriweather"/>
            </a:endParaRPr>
          </a:p>
        </p:txBody>
      </p:sp>
      <p:sp>
        <p:nvSpPr>
          <p:cNvPr id="140" name="Google Shape;140;p27"/>
          <p:cNvSpPr txBox="1"/>
          <p:nvPr/>
        </p:nvSpPr>
        <p:spPr>
          <a:xfrm>
            <a:off x="432000" y="86760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31 июля 1957 года ЦК КПСС и СМ СССР приняли постановление «О развитии жилищного строительства в СССР». Оно имело огромное значение, так как окончательно закрепляло сформировавшиеся к этому времени новые принципы строительства и архитектуры.</a:t>
            </a:r>
            <a:endParaRPr sz="160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Новые принципы строительства и архитектуры были отражены в новой редакции СНиП II-В.10-58 «Жилые здания». Именно с постановления 1957 года и новой редакции СНиП начался период по-настоящему массового жилищного строительства по всей территории СССР.</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	К 1960 году СССР вышел на пик строительства. Тогда было введено 82,8 млн м² жилой площади против 41 млн м² в 1956 году. Хотя, конечно, ещё значительную долю составляли кирпичные дома, но с годами доля панельного домостроения росла. После 1960 года наблюдался небольшой спад объёмов ввода жилья, но в 1964 году снова начался рост</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	</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144"/>
        <p:cNvGrpSpPr/>
        <p:nvPr/>
      </p:nvGrpSpPr>
      <p:grpSpPr>
        <a:xfrm>
          <a:off x="0" y="0"/>
          <a:ext cx="0" cy="0"/>
          <a:chOff x="0" y="0"/>
          <a:chExt cx="0" cy="0"/>
        </a:xfrm>
      </p:grpSpPr>
      <p:sp>
        <p:nvSpPr>
          <p:cNvPr id="145" name="Google Shape;145;p28"/>
          <p:cNvSpPr txBox="1"/>
          <p:nvPr/>
        </p:nvSpPr>
        <p:spPr>
          <a:xfrm>
            <a:off x="2848950" y="447275"/>
            <a:ext cx="34461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Особенности хрущёвок</a:t>
            </a:r>
            <a:endParaRPr sz="2000" b="1">
              <a:latin typeface="Merriweather"/>
              <a:ea typeface="Merriweather"/>
              <a:cs typeface="Merriweather"/>
              <a:sym typeface="Merriweather"/>
            </a:endParaRPr>
          </a:p>
        </p:txBody>
      </p:sp>
      <p:sp>
        <p:nvSpPr>
          <p:cNvPr id="146" name="Google Shape;146;p28"/>
          <p:cNvSpPr txBox="1"/>
          <p:nvPr/>
        </p:nvSpPr>
        <p:spPr>
          <a:xfrm>
            <a:off x="432000" y="867450"/>
            <a:ext cx="84015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Большинство хрущёвок состояло из 4 или 5 этажей. Высота потолка варьируется от 2,45 до 2,6 метров, комнаты были небольшими по площади. Санузел был совмещённым. Также в квартирах предусматривалась небольшая кладовка. Балконы и подвалы — это лишние расходы, поэтому в серии «К-7» их убрали. </a:t>
            </a:r>
            <a:endParaRPr sz="160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В таких быстрых темпах, главные проблемы хрущевок прямо вытекали из необходимости строить жилье как можно быстрее и дешевле (построить такие дома можно было за 15 дней, а некоторые бригады справлялись всего за неделю). Жильцы страдали от слабой шумо- и теплоизоляции, и эти проблемы частично исправили лишь к концу десятилетнего производственного цикла серии. </a:t>
            </a:r>
            <a:endParaRPr sz="160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Многие из нас знают о потерявшей популярность традиции вешать узорчатый ковёр на стену. На самом деле, советские граждане, жившие в хрущёвках, вешали его не только для красоты, но и для утепления и хорошей звукоизоляции. </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150"/>
        <p:cNvGrpSpPr/>
        <p:nvPr/>
      </p:nvGrpSpPr>
      <p:grpSpPr>
        <a:xfrm>
          <a:off x="0" y="0"/>
          <a:ext cx="0" cy="0"/>
          <a:chOff x="0" y="0"/>
          <a:chExt cx="0" cy="0"/>
        </a:xfrm>
      </p:grpSpPr>
      <p:sp>
        <p:nvSpPr>
          <p:cNvPr id="151" name="Google Shape;151;p29"/>
          <p:cNvSpPr txBox="1"/>
          <p:nvPr/>
        </p:nvSpPr>
        <p:spPr>
          <a:xfrm>
            <a:off x="2693700" y="447275"/>
            <a:ext cx="37566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Особенности хрущёвок</a:t>
            </a:r>
            <a:endParaRPr sz="2000" b="1">
              <a:latin typeface="Merriweather"/>
              <a:ea typeface="Merriweather"/>
              <a:cs typeface="Merriweather"/>
              <a:sym typeface="Merriweather"/>
            </a:endParaRPr>
          </a:p>
        </p:txBody>
      </p:sp>
      <p:sp>
        <p:nvSpPr>
          <p:cNvPr id="152" name="Google Shape;152;p29"/>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Дело в том, что градостроительные принципы были полностью изменены. В градостроительство была привлечена математически-статистическая наука: тщательно моделировалась жизнь людей в новых квартирах. Например, рассчитывалось, сколько телодвижений потребуется домохозяйке для приготовления стандартных блюд, и из этих расчётов делались планировки кухонь. </a:t>
            </a:r>
            <a:endParaRPr sz="160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В одном рекламном ролике хрущёвок диктор сообщал, что для того, чтобы приготовить борщ в старой квартире, нужно пройти 500 шагов, а в новой, маленькой кухне 5,6 м² всё рядом, до любой вещи можно буквально дотянуться рукой. Также было подсчитано, что человеку средней комплекции необходимо расстояние не менее 0,4 м между столом и стеной, чтобы встать из-за этого стола. </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ACBFD7"/>
        </a:solidFill>
        <a:effectLst/>
      </p:bgPr>
    </p:bg>
    <p:spTree>
      <p:nvGrpSpPr>
        <p:cNvPr id="1" name="Shape 156"/>
        <p:cNvGrpSpPr/>
        <p:nvPr/>
      </p:nvGrpSpPr>
      <p:grpSpPr>
        <a:xfrm>
          <a:off x="0" y="0"/>
          <a:ext cx="0" cy="0"/>
          <a:chOff x="0" y="0"/>
          <a:chExt cx="0" cy="0"/>
        </a:xfrm>
      </p:grpSpPr>
      <p:sp>
        <p:nvSpPr>
          <p:cNvPr id="157" name="Google Shape;157;p30"/>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Интерьер хрущёвки</a:t>
            </a:r>
            <a:endParaRPr sz="2200">
              <a:latin typeface="Merriweather"/>
              <a:ea typeface="Merriweather"/>
              <a:cs typeface="Merriweather"/>
              <a:sym typeface="Merriweather"/>
            </a:endParaRPr>
          </a:p>
        </p:txBody>
      </p:sp>
      <p:pic>
        <p:nvPicPr>
          <p:cNvPr id="158" name="Google Shape;158;p30"/>
          <p:cNvPicPr preferRelativeResize="0"/>
          <p:nvPr/>
        </p:nvPicPr>
        <p:blipFill>
          <a:blip r:embed="rId3">
            <a:alphaModFix/>
          </a:blip>
          <a:stretch>
            <a:fillRect/>
          </a:stretch>
        </p:blipFill>
        <p:spPr>
          <a:xfrm>
            <a:off x="454900" y="705600"/>
            <a:ext cx="8234196" cy="4229675"/>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162"/>
        <p:cNvGrpSpPr/>
        <p:nvPr/>
      </p:nvGrpSpPr>
      <p:grpSpPr>
        <a:xfrm>
          <a:off x="0" y="0"/>
          <a:ext cx="0" cy="0"/>
          <a:chOff x="0" y="0"/>
          <a:chExt cx="0" cy="0"/>
        </a:xfrm>
      </p:grpSpPr>
      <p:sp>
        <p:nvSpPr>
          <p:cNvPr id="163" name="Google Shape;163;p31"/>
          <p:cNvSpPr txBox="1"/>
          <p:nvPr/>
        </p:nvSpPr>
        <p:spPr>
          <a:xfrm>
            <a:off x="1713300" y="446400"/>
            <a:ext cx="57174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Идеологический аспект строительства</a:t>
            </a:r>
            <a:endParaRPr sz="2000" b="1">
              <a:latin typeface="Merriweather"/>
              <a:ea typeface="Merriweather"/>
              <a:cs typeface="Merriweather"/>
              <a:sym typeface="Merriweather"/>
            </a:endParaRPr>
          </a:p>
        </p:txBody>
      </p:sp>
      <p:sp>
        <p:nvSpPr>
          <p:cNvPr id="164" name="Google Shape;164;p31"/>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Населению страны, которое после войны жило в дощатых сталинских бараках, получить квартиру было мечтой, но при Хрущёве это стало возможно. </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 	В жизни граждан появилось понятие личного пространства</a:t>
            </a:r>
            <a:r>
              <a:rPr lang="ru" sz="1600" dirty="0" smtClean="0">
                <a:solidFill>
                  <a:schemeClr val="dk1"/>
                </a:solidFill>
                <a:latin typeface="Lora Medium"/>
                <a:ea typeface="Lora Medium"/>
                <a:cs typeface="Lora Medium"/>
                <a:sym typeface="Lora Medium"/>
              </a:rPr>
              <a:t>.</a:t>
            </a:r>
          </a:p>
          <a:p>
            <a:pPr marL="0" lvl="0" indent="0" algn="l" rtl="0">
              <a:lnSpc>
                <a:spcPct val="115000"/>
              </a:lnSpc>
              <a:spcBef>
                <a:spcPts val="0"/>
              </a:spcBef>
              <a:spcAft>
                <a:spcPts val="0"/>
              </a:spcAft>
              <a:buNone/>
            </a:pP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появилась неофициальная публичная сфера жизни советского </a:t>
            </a:r>
            <a:r>
              <a:rPr lang="ru" sz="1600" dirty="0" smtClean="0">
                <a:solidFill>
                  <a:schemeClr val="dk1"/>
                </a:solidFill>
                <a:latin typeface="Lora Medium"/>
                <a:ea typeface="Lora Medium"/>
                <a:cs typeface="Lora Medium"/>
                <a:sym typeface="Lora Medium"/>
              </a:rPr>
              <a:t>человека. труднодоступна </a:t>
            </a:r>
            <a:r>
              <a:rPr lang="ru" sz="1600" dirty="0">
                <a:solidFill>
                  <a:schemeClr val="dk1"/>
                </a:solidFill>
                <a:latin typeface="Lora Medium"/>
                <a:ea typeface="Lora Medium"/>
                <a:cs typeface="Lora Medium"/>
                <a:sym typeface="Lora Medium"/>
              </a:rPr>
              <a:t>для жестокого идеологического контроля.</a:t>
            </a:r>
            <a:endParaRPr sz="1600" dirty="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В советском обществе незаметно произошла социальная революция, которая стала одним из главных следствий хрущёвской оттепели. Советский человек работал уже не из страха репрессий, а из желания получить квартиру, что привело к гуманизации отношений государства и гражданина.</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ACBFD7"/>
        </a:solidFill>
        <a:effectLst/>
      </p:bgPr>
    </p:bg>
    <p:spTree>
      <p:nvGrpSpPr>
        <p:cNvPr id="1" name="Shape 168"/>
        <p:cNvGrpSpPr/>
        <p:nvPr/>
      </p:nvGrpSpPr>
      <p:grpSpPr>
        <a:xfrm>
          <a:off x="0" y="0"/>
          <a:ext cx="0" cy="0"/>
          <a:chOff x="0" y="0"/>
          <a:chExt cx="0" cy="0"/>
        </a:xfrm>
      </p:grpSpPr>
      <p:sp>
        <p:nvSpPr>
          <p:cNvPr id="169" name="Google Shape;169;p32"/>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Жизнь советских людей в квартирах</a:t>
            </a:r>
            <a:endParaRPr sz="2200">
              <a:latin typeface="Merriweather"/>
              <a:ea typeface="Merriweather"/>
              <a:cs typeface="Merriweather"/>
              <a:sym typeface="Merriweather"/>
            </a:endParaRPr>
          </a:p>
        </p:txBody>
      </p:sp>
      <p:pic>
        <p:nvPicPr>
          <p:cNvPr id="170" name="Google Shape;170;p32"/>
          <p:cNvPicPr preferRelativeResize="0"/>
          <p:nvPr/>
        </p:nvPicPr>
        <p:blipFill>
          <a:blip r:embed="rId3">
            <a:alphaModFix/>
          </a:blip>
          <a:stretch>
            <a:fillRect/>
          </a:stretch>
        </p:blipFill>
        <p:spPr>
          <a:xfrm>
            <a:off x="1575975" y="705600"/>
            <a:ext cx="5992039" cy="4229674"/>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ACBFD7"/>
        </a:solidFill>
        <a:effectLst/>
      </p:bgPr>
    </p:bg>
    <p:spTree>
      <p:nvGrpSpPr>
        <p:cNvPr id="1" name="Shape 174"/>
        <p:cNvGrpSpPr/>
        <p:nvPr/>
      </p:nvGrpSpPr>
      <p:grpSpPr>
        <a:xfrm>
          <a:off x="0" y="0"/>
          <a:ext cx="0" cy="0"/>
          <a:chOff x="0" y="0"/>
          <a:chExt cx="0" cy="0"/>
        </a:xfrm>
      </p:grpSpPr>
      <p:sp>
        <p:nvSpPr>
          <p:cNvPr id="175" name="Google Shape;175;p33"/>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Жизнь советских людей в квартирах</a:t>
            </a:r>
            <a:endParaRPr sz="2200">
              <a:latin typeface="Merriweather"/>
              <a:ea typeface="Merriweather"/>
              <a:cs typeface="Merriweather"/>
              <a:sym typeface="Merriweather"/>
            </a:endParaRPr>
          </a:p>
        </p:txBody>
      </p:sp>
      <p:pic>
        <p:nvPicPr>
          <p:cNvPr id="176" name="Google Shape;176;p33"/>
          <p:cNvPicPr preferRelativeResize="0"/>
          <p:nvPr/>
        </p:nvPicPr>
        <p:blipFill>
          <a:blip r:embed="rId3">
            <a:alphaModFix/>
          </a:blip>
          <a:stretch>
            <a:fillRect/>
          </a:stretch>
        </p:blipFill>
        <p:spPr>
          <a:xfrm>
            <a:off x="1575975" y="705600"/>
            <a:ext cx="5992039" cy="4229674"/>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ACBFD7"/>
        </a:solidFill>
        <a:effectLst/>
      </p:bgPr>
    </p:bg>
    <p:spTree>
      <p:nvGrpSpPr>
        <p:cNvPr id="1" name="Shape 180"/>
        <p:cNvGrpSpPr/>
        <p:nvPr/>
      </p:nvGrpSpPr>
      <p:grpSpPr>
        <a:xfrm>
          <a:off x="0" y="0"/>
          <a:ext cx="0" cy="0"/>
          <a:chOff x="0" y="0"/>
          <a:chExt cx="0" cy="0"/>
        </a:xfrm>
      </p:grpSpPr>
      <p:sp>
        <p:nvSpPr>
          <p:cNvPr id="181" name="Google Shape;181;p34"/>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Жизнь советских людей в квартирах</a:t>
            </a:r>
            <a:endParaRPr sz="2200">
              <a:latin typeface="Merriweather"/>
              <a:ea typeface="Merriweather"/>
              <a:cs typeface="Merriweather"/>
              <a:sym typeface="Merriweather"/>
            </a:endParaRPr>
          </a:p>
        </p:txBody>
      </p:sp>
      <p:pic>
        <p:nvPicPr>
          <p:cNvPr id="182" name="Google Shape;182;p34"/>
          <p:cNvPicPr preferRelativeResize="0"/>
          <p:nvPr/>
        </p:nvPicPr>
        <p:blipFill>
          <a:blip r:embed="rId3">
            <a:alphaModFix/>
          </a:blip>
          <a:stretch>
            <a:fillRect/>
          </a:stretch>
        </p:blipFill>
        <p:spPr>
          <a:xfrm>
            <a:off x="1575975" y="705600"/>
            <a:ext cx="5992039" cy="4229674"/>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186"/>
        <p:cNvGrpSpPr/>
        <p:nvPr/>
      </p:nvGrpSpPr>
      <p:grpSpPr>
        <a:xfrm>
          <a:off x="0" y="0"/>
          <a:ext cx="0" cy="0"/>
          <a:chOff x="0" y="0"/>
          <a:chExt cx="0" cy="0"/>
        </a:xfrm>
      </p:grpSpPr>
      <p:sp>
        <p:nvSpPr>
          <p:cNvPr id="187" name="Google Shape;187;p35"/>
          <p:cNvSpPr txBox="1"/>
          <p:nvPr/>
        </p:nvSpPr>
        <p:spPr>
          <a:xfrm>
            <a:off x="2459250" y="446400"/>
            <a:ext cx="42255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Хрущёвки в Березниках</a:t>
            </a:r>
            <a:endParaRPr sz="2000" b="1">
              <a:latin typeface="Merriweather"/>
              <a:ea typeface="Merriweather"/>
              <a:cs typeface="Merriweather"/>
              <a:sym typeface="Merriweather"/>
            </a:endParaRPr>
          </a:p>
        </p:txBody>
      </p:sp>
      <p:sp>
        <p:nvSpPr>
          <p:cNvPr id="188" name="Google Shape;188;p35"/>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В Березниках пионером блочно-панельного строительства стал дом на улице </a:t>
            </a:r>
            <a:r>
              <a:rPr lang="ru" sz="1600" dirty="0" smtClean="0">
                <a:solidFill>
                  <a:schemeClr val="dk1"/>
                </a:solidFill>
                <a:latin typeface="Lora Medium"/>
                <a:ea typeface="Lora Medium"/>
                <a:cs typeface="Lora Medium"/>
                <a:sym typeface="Lora Medium"/>
              </a:rPr>
              <a:t>Сарычева </a:t>
            </a:r>
            <a:r>
              <a:rPr lang="ru" sz="1600" dirty="0">
                <a:solidFill>
                  <a:schemeClr val="dk1"/>
                </a:solidFill>
                <a:latin typeface="Lora Medium"/>
                <a:ea typeface="Lora Medium"/>
                <a:cs typeface="Lora Medium"/>
                <a:sym typeface="Lora Medium"/>
              </a:rPr>
              <a:t>по индивидуальному проекту, а не по </a:t>
            </a:r>
            <a:r>
              <a:rPr lang="ru" sz="1600" dirty="0" smtClean="0">
                <a:solidFill>
                  <a:schemeClr val="dk1"/>
                </a:solidFill>
                <a:latin typeface="Lora Medium"/>
                <a:ea typeface="Lora Medium"/>
                <a:cs typeface="Lora Medium"/>
                <a:sym typeface="Lora Medium"/>
              </a:rPr>
              <a:t>типовому</a:t>
            </a:r>
          </a:p>
          <a:p>
            <a:pPr marL="0" lvl="0" indent="457200" algn="l" rtl="0">
              <a:lnSpc>
                <a:spcPct val="115000"/>
              </a:lnSpc>
              <a:spcBef>
                <a:spcPts val="0"/>
              </a:spcBef>
              <a:spcAft>
                <a:spcPts val="0"/>
              </a:spcAft>
              <a:buNone/>
            </a:pPr>
            <a:r>
              <a:rPr lang="ru" sz="1600" dirty="0" smtClean="0">
                <a:solidFill>
                  <a:schemeClr val="dk1"/>
                </a:solidFill>
                <a:latin typeface="Lora Medium"/>
                <a:ea typeface="Lora Medium"/>
                <a:cs typeface="Lora Medium"/>
                <a:sym typeface="Lora Medium"/>
              </a:rPr>
              <a:t>Дом </a:t>
            </a:r>
            <a:r>
              <a:rPr lang="ru" sz="1600" dirty="0">
                <a:solidFill>
                  <a:schemeClr val="dk1"/>
                </a:solidFill>
                <a:latin typeface="Lora Medium"/>
                <a:ea typeface="Lora Medium"/>
                <a:cs typeface="Lora Medium"/>
                <a:sym typeface="Lora Medium"/>
              </a:rPr>
              <a:t>был построен не из кирпича, а из газобетонных </a:t>
            </a:r>
            <a:r>
              <a:rPr lang="ru" sz="1600" dirty="0" smtClean="0">
                <a:solidFill>
                  <a:schemeClr val="dk1"/>
                </a:solidFill>
                <a:latin typeface="Lora Medium"/>
                <a:ea typeface="Lora Medium"/>
                <a:cs typeface="Lora Medium"/>
                <a:sym typeface="Lora Medium"/>
              </a:rPr>
              <a:t>блоков</a:t>
            </a:r>
            <a:endParaRPr lang="ru" sz="1600" dirty="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	Примером одной из первых хрущёвок в Березниках может служить дом на ул. Гагарина 2а. </a:t>
            </a:r>
          </a:p>
          <a:p>
            <a:pPr marL="0" lvl="0" indent="0" algn="l" rtl="0">
              <a:lnSpc>
                <a:spcPct val="115000"/>
              </a:lnSpc>
              <a:spcBef>
                <a:spcPts val="0"/>
              </a:spcBef>
              <a:spcAft>
                <a:spcPts val="0"/>
              </a:spcAft>
              <a:buNone/>
            </a:pP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панельные дома в тот период возводились очень быстро. Но некоторые черты сталинки в этом доме сохранились, например, высокие потолки и большие подъезды.</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7E5BD"/>
        </a:solidFill>
        <a:effectLst/>
      </p:bgPr>
    </p:bg>
    <p:spTree>
      <p:nvGrpSpPr>
        <p:cNvPr id="1" name="Shape 192"/>
        <p:cNvGrpSpPr/>
        <p:nvPr/>
      </p:nvGrpSpPr>
      <p:grpSpPr>
        <a:xfrm>
          <a:off x="0" y="0"/>
          <a:ext cx="0" cy="0"/>
          <a:chOff x="0" y="0"/>
          <a:chExt cx="0" cy="0"/>
        </a:xfrm>
      </p:grpSpPr>
      <p:sp>
        <p:nvSpPr>
          <p:cNvPr id="193" name="Google Shape;193;p36"/>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Дом на ул. Сарычева</a:t>
            </a:r>
            <a:endParaRPr sz="2200">
              <a:latin typeface="Merriweather"/>
              <a:ea typeface="Merriweather"/>
              <a:cs typeface="Merriweather"/>
              <a:sym typeface="Merriweather"/>
            </a:endParaRPr>
          </a:p>
        </p:txBody>
      </p:sp>
      <p:pic>
        <p:nvPicPr>
          <p:cNvPr id="194" name="Google Shape;194;p36"/>
          <p:cNvPicPr preferRelativeResize="0"/>
          <p:nvPr/>
        </p:nvPicPr>
        <p:blipFill>
          <a:blip r:embed="rId3">
            <a:alphaModFix/>
          </a:blip>
          <a:stretch>
            <a:fillRect/>
          </a:stretch>
        </p:blipFill>
        <p:spPr>
          <a:xfrm>
            <a:off x="993700" y="705600"/>
            <a:ext cx="7156610" cy="4229675"/>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ACBFD7"/>
        </a:solidFill>
        <a:effectLst/>
      </p:bgPr>
    </p:bg>
    <p:spTree>
      <p:nvGrpSpPr>
        <p:cNvPr id="1" name="Shape 198"/>
        <p:cNvGrpSpPr/>
        <p:nvPr/>
      </p:nvGrpSpPr>
      <p:grpSpPr>
        <a:xfrm>
          <a:off x="0" y="0"/>
          <a:ext cx="0" cy="0"/>
          <a:chOff x="0" y="0"/>
          <a:chExt cx="0" cy="0"/>
        </a:xfrm>
      </p:grpSpPr>
      <p:sp>
        <p:nvSpPr>
          <p:cNvPr id="199" name="Google Shape;199;p37"/>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Хрущёвка на ул. Гагарина 2а в Березниках</a:t>
            </a:r>
            <a:endParaRPr sz="2200">
              <a:latin typeface="Merriweather"/>
              <a:ea typeface="Merriweather"/>
              <a:cs typeface="Merriweather"/>
              <a:sym typeface="Merriweather"/>
            </a:endParaRPr>
          </a:p>
        </p:txBody>
      </p:sp>
      <p:pic>
        <p:nvPicPr>
          <p:cNvPr id="200" name="Google Shape;200;p37"/>
          <p:cNvPicPr preferRelativeResize="0"/>
          <p:nvPr/>
        </p:nvPicPr>
        <p:blipFill>
          <a:blip r:embed="rId3">
            <a:alphaModFix/>
          </a:blip>
          <a:stretch>
            <a:fillRect/>
          </a:stretch>
        </p:blipFill>
        <p:spPr>
          <a:xfrm>
            <a:off x="1603813" y="705600"/>
            <a:ext cx="5936385" cy="4229674"/>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ACBFD7"/>
        </a:solidFill>
        <a:effectLst/>
      </p:bgPr>
    </p:bg>
    <p:spTree>
      <p:nvGrpSpPr>
        <p:cNvPr id="1" name="Shape 204"/>
        <p:cNvGrpSpPr/>
        <p:nvPr/>
      </p:nvGrpSpPr>
      <p:grpSpPr>
        <a:xfrm>
          <a:off x="0" y="0"/>
          <a:ext cx="0" cy="0"/>
          <a:chOff x="0" y="0"/>
          <a:chExt cx="0" cy="0"/>
        </a:xfrm>
      </p:grpSpPr>
      <p:sp>
        <p:nvSpPr>
          <p:cNvPr id="205" name="Google Shape;205;p38"/>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Хрущёвка на ул. Гагарина 2а в Березниках</a:t>
            </a:r>
            <a:endParaRPr sz="2200">
              <a:latin typeface="Merriweather"/>
              <a:ea typeface="Merriweather"/>
              <a:cs typeface="Merriweather"/>
              <a:sym typeface="Merriweather"/>
            </a:endParaRPr>
          </a:p>
        </p:txBody>
      </p:sp>
      <p:pic>
        <p:nvPicPr>
          <p:cNvPr id="206" name="Google Shape;206;p38"/>
          <p:cNvPicPr preferRelativeResize="0"/>
          <p:nvPr/>
        </p:nvPicPr>
        <p:blipFill>
          <a:blip r:embed="rId3">
            <a:alphaModFix/>
          </a:blip>
          <a:stretch>
            <a:fillRect/>
          </a:stretch>
        </p:blipFill>
        <p:spPr>
          <a:xfrm>
            <a:off x="1399738" y="705600"/>
            <a:ext cx="6344514" cy="4229676"/>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210"/>
        <p:cNvGrpSpPr/>
        <p:nvPr/>
      </p:nvGrpSpPr>
      <p:grpSpPr>
        <a:xfrm>
          <a:off x="0" y="0"/>
          <a:ext cx="0" cy="0"/>
          <a:chOff x="0" y="0"/>
          <a:chExt cx="0" cy="0"/>
        </a:xfrm>
      </p:grpSpPr>
      <p:sp>
        <p:nvSpPr>
          <p:cNvPr id="211" name="Google Shape;211;p39"/>
          <p:cNvSpPr txBox="1"/>
          <p:nvPr/>
        </p:nvSpPr>
        <p:spPr>
          <a:xfrm>
            <a:off x="3670650" y="446400"/>
            <a:ext cx="18027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Брежневка</a:t>
            </a:r>
            <a:endParaRPr sz="2000" b="1">
              <a:latin typeface="Merriweather"/>
              <a:ea typeface="Merriweather"/>
              <a:cs typeface="Merriweather"/>
              <a:sym typeface="Merriweather"/>
            </a:endParaRPr>
          </a:p>
        </p:txBody>
      </p:sp>
      <p:sp>
        <p:nvSpPr>
          <p:cNvPr id="212" name="Google Shape;212;p39"/>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Брежневка - многоэтажное здание (обычно 9-17 этажей), сооружённое из железобетонных панелей или кирпича. Создавались они в период правления Брежнева (отсюда и название), а пик их строительства пришёлся на конец 60-х по конец 80-х годов. Брежневка - это что-то между сталинкой и хрущёвкой. Также брежневками называют “квартиры улучшенной планировки”.</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	Советская власть поняла, что строиться вширь невыгодно, и поэтому дома начали строить ввысь, стараясь сделать так, чтобы на один подъезд приходилось как можно больше квартир. И если в хрущёвку вмещалось примерно до 80 квартир, то в брежневку вмещалось до 120 квартир. Это означало, что в одной брежневке с 12-16 этажами, могло жить население целой деревни на подъезд.</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	В брежневках появились раздельные санузлы (в хрущёвках они были совмещёнными), лоджии, более просторные кухни и комнаты, увеличилось число многокомнатных квартир. Также появился лифт, и мусоропровод.</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ACBFD7"/>
        </a:solidFill>
        <a:effectLst/>
      </p:bgPr>
    </p:bg>
    <p:spTree>
      <p:nvGrpSpPr>
        <p:cNvPr id="1" name="Shape 216"/>
        <p:cNvGrpSpPr/>
        <p:nvPr/>
      </p:nvGrpSpPr>
      <p:grpSpPr>
        <a:xfrm>
          <a:off x="0" y="0"/>
          <a:ext cx="0" cy="0"/>
          <a:chOff x="0" y="0"/>
          <a:chExt cx="0" cy="0"/>
        </a:xfrm>
      </p:grpSpPr>
      <p:sp>
        <p:nvSpPr>
          <p:cNvPr id="217" name="Google Shape;217;p40"/>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Строительство брежневки</a:t>
            </a:r>
            <a:endParaRPr sz="2200">
              <a:latin typeface="Merriweather"/>
              <a:ea typeface="Merriweather"/>
              <a:cs typeface="Merriweather"/>
              <a:sym typeface="Merriweather"/>
            </a:endParaRPr>
          </a:p>
        </p:txBody>
      </p:sp>
      <p:pic>
        <p:nvPicPr>
          <p:cNvPr id="218" name="Google Shape;218;p40"/>
          <p:cNvPicPr preferRelativeResize="0"/>
          <p:nvPr/>
        </p:nvPicPr>
        <p:blipFill>
          <a:blip r:embed="rId3">
            <a:alphaModFix/>
          </a:blip>
          <a:stretch>
            <a:fillRect/>
          </a:stretch>
        </p:blipFill>
        <p:spPr>
          <a:xfrm>
            <a:off x="874000" y="705600"/>
            <a:ext cx="7395991" cy="4229675"/>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222"/>
        <p:cNvGrpSpPr/>
        <p:nvPr/>
      </p:nvGrpSpPr>
      <p:grpSpPr>
        <a:xfrm>
          <a:off x="0" y="0"/>
          <a:ext cx="0" cy="0"/>
          <a:chOff x="0" y="0"/>
          <a:chExt cx="0" cy="0"/>
        </a:xfrm>
      </p:grpSpPr>
      <p:sp>
        <p:nvSpPr>
          <p:cNvPr id="223" name="Google Shape;223;p41"/>
          <p:cNvSpPr txBox="1"/>
          <p:nvPr/>
        </p:nvSpPr>
        <p:spPr>
          <a:xfrm>
            <a:off x="3326250" y="446400"/>
            <a:ext cx="24915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Итог 1-й главы</a:t>
            </a:r>
            <a:endParaRPr sz="2000" b="1">
              <a:latin typeface="Merriweather"/>
              <a:ea typeface="Merriweather"/>
              <a:cs typeface="Merriweather"/>
              <a:sym typeface="Merriweather"/>
            </a:endParaRPr>
          </a:p>
        </p:txBody>
      </p:sp>
      <p:sp>
        <p:nvSpPr>
          <p:cNvPr id="224" name="Google Shape;224;p41"/>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Clr>
                <a:schemeClr val="dk1"/>
              </a:buClr>
              <a:buSzPts val="1100"/>
              <a:buFont typeface="Arial"/>
              <a:buNone/>
            </a:pPr>
            <a:r>
              <a:rPr lang="ru" sz="1600" dirty="0">
                <a:solidFill>
                  <a:schemeClr val="dk1"/>
                </a:solidFill>
                <a:latin typeface="Lora Medium"/>
                <a:ea typeface="Lora Medium"/>
                <a:cs typeface="Lora Medium"/>
                <a:sym typeface="Lora Medium"/>
              </a:rPr>
              <a:t>Благодаря хрущёвским </a:t>
            </a:r>
            <a:r>
              <a:rPr lang="ru" sz="1600" dirty="0" smtClean="0">
                <a:solidFill>
                  <a:schemeClr val="dk1"/>
                </a:solidFill>
                <a:latin typeface="Lora Medium"/>
                <a:ea typeface="Lora Medium"/>
                <a:cs typeface="Lora Medium"/>
                <a:sym typeface="Lora Medium"/>
              </a:rPr>
              <a:t>реформам:</a:t>
            </a:r>
          </a:p>
          <a:p>
            <a:pPr marL="0" lvl="0" indent="457200" algn="l" rtl="0">
              <a:lnSpc>
                <a:spcPct val="115000"/>
              </a:lnSpc>
              <a:spcBef>
                <a:spcPts val="0"/>
              </a:spcBef>
              <a:spcAft>
                <a:spcPts val="0"/>
              </a:spcAft>
              <a:buClr>
                <a:schemeClr val="dk1"/>
              </a:buClr>
              <a:buSzPts val="1100"/>
              <a:buFont typeface="Arial"/>
              <a:buNone/>
            </a:pPr>
            <a:r>
              <a:rPr lang="ru" sz="1600" dirty="0" smtClean="0">
                <a:solidFill>
                  <a:schemeClr val="dk1"/>
                </a:solidFill>
                <a:latin typeface="Lora Medium"/>
                <a:ea typeface="Lora Medium"/>
                <a:cs typeface="Lora Medium"/>
                <a:sym typeface="Lora Medium"/>
              </a:rPr>
              <a:t> * </a:t>
            </a:r>
            <a:r>
              <a:rPr lang="ru" sz="1600" dirty="0">
                <a:solidFill>
                  <a:schemeClr val="dk1"/>
                </a:solidFill>
                <a:latin typeface="Lora Medium"/>
                <a:ea typeface="Lora Medium"/>
                <a:cs typeface="Lora Medium"/>
                <a:sym typeface="Lora Medium"/>
              </a:rPr>
              <a:t>построены сотни миллионов квадратных метров жилья</a:t>
            </a:r>
            <a:r>
              <a:rPr lang="ru" sz="1600" dirty="0" smtClean="0">
                <a:solidFill>
                  <a:schemeClr val="dk1"/>
                </a:solidFill>
                <a:latin typeface="Lora Medium"/>
                <a:ea typeface="Lora Medium"/>
                <a:cs typeface="Lora Medium"/>
                <a:sym typeface="Lora Medium"/>
              </a:rPr>
              <a:t>.</a:t>
            </a:r>
          </a:p>
          <a:p>
            <a:pPr marL="0" lvl="0" indent="457200" algn="l" rtl="0">
              <a:lnSpc>
                <a:spcPct val="115000"/>
              </a:lnSpc>
              <a:spcBef>
                <a:spcPts val="0"/>
              </a:spcBef>
              <a:spcAft>
                <a:spcPts val="0"/>
              </a:spcAft>
              <a:buClr>
                <a:schemeClr val="dk1"/>
              </a:buClr>
              <a:buSzPts val="1100"/>
              <a:buFont typeface="Arial"/>
              <a:buNone/>
            </a:pP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По темпам строительства после 1957 года СССР вышел на первое место в мире. </a:t>
            </a:r>
            <a:endParaRPr lang="ru" sz="1600" dirty="0" smtClean="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Clr>
                <a:schemeClr val="dk1"/>
              </a:buClr>
              <a:buSzPts val="1100"/>
              <a:buFont typeface="Arial"/>
              <a:buNone/>
            </a:pPr>
            <a:r>
              <a:rPr lang="ru" sz="1600" dirty="0" smtClean="0">
                <a:solidFill>
                  <a:schemeClr val="dk1"/>
                </a:solidFill>
                <a:latin typeface="Lora Medium"/>
                <a:ea typeface="Lora Medium"/>
                <a:cs typeface="Lora Medium"/>
                <a:sym typeface="Lora Medium"/>
              </a:rPr>
              <a:t>За </a:t>
            </a:r>
            <a:r>
              <a:rPr lang="ru" sz="1600" dirty="0">
                <a:solidFill>
                  <a:schemeClr val="dk1"/>
                </a:solidFill>
                <a:latin typeface="Lora Medium"/>
                <a:ea typeface="Lora Medium"/>
                <a:cs typeface="Lora Medium"/>
                <a:sym typeface="Lora Medium"/>
              </a:rPr>
              <a:t>период правления Хрущёва было построено больше жилья, чем за предшествующие 40 лет. </a:t>
            </a:r>
          </a:p>
          <a:p>
            <a:pPr marL="0" lvl="0" indent="457200" algn="l" rtl="0">
              <a:lnSpc>
                <a:spcPct val="115000"/>
              </a:lnSpc>
              <a:spcBef>
                <a:spcPts val="0"/>
              </a:spcBef>
              <a:spcAft>
                <a:spcPts val="0"/>
              </a:spcAft>
              <a:buClr>
                <a:schemeClr val="dk1"/>
              </a:buClr>
              <a:buSzPts val="1100"/>
              <a:buFont typeface="Arial"/>
              <a:buNone/>
            </a:pP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каждая четвертая семья получила новую квартиру. </a:t>
            </a:r>
          </a:p>
          <a:p>
            <a:pPr marL="285750" lvl="0" indent="-285750" algn="l" rtl="0">
              <a:lnSpc>
                <a:spcPct val="115000"/>
              </a:lnSpc>
              <a:spcBef>
                <a:spcPts val="0"/>
              </a:spcBef>
              <a:spcAft>
                <a:spcPts val="0"/>
              </a:spcAft>
              <a:buClr>
                <a:schemeClr val="dk1"/>
              </a:buClr>
              <a:buSzPts val="1100"/>
              <a:buFont typeface="Arial" panose="020B0604020202020204" pitchFamily="34" charset="0"/>
              <a:buChar char="•"/>
            </a:pPr>
            <a:r>
              <a:rPr lang="ru" sz="1600" dirty="0" smtClean="0">
                <a:solidFill>
                  <a:schemeClr val="dk1"/>
                </a:solidFill>
                <a:latin typeface="Lora Medium"/>
                <a:ea typeface="Lora Medium"/>
                <a:cs typeface="Lora Medium"/>
                <a:sym typeface="Lora Medium"/>
              </a:rPr>
              <a:t>к </a:t>
            </a:r>
            <a:r>
              <a:rPr lang="ru" sz="1600" dirty="0">
                <a:solidFill>
                  <a:schemeClr val="dk1"/>
                </a:solidFill>
                <a:latin typeface="Lora Medium"/>
                <a:ea typeface="Lora Medium"/>
                <a:cs typeface="Lora Medium"/>
                <a:sym typeface="Lora Medium"/>
              </a:rPr>
              <a:t>концу 1960-х годов хрущёвки стали подвергаться серьезной критике за маленькие площади, невыразительность и унылость </a:t>
            </a:r>
            <a:r>
              <a:rPr lang="ru" sz="1600" dirty="0" smtClean="0">
                <a:solidFill>
                  <a:schemeClr val="dk1"/>
                </a:solidFill>
                <a:latin typeface="Lora Medium"/>
                <a:ea typeface="Lora Medium"/>
                <a:cs typeface="Lora Medium"/>
                <a:sym typeface="Lora Medium"/>
              </a:rPr>
              <a:t>облика.</a:t>
            </a:r>
          </a:p>
          <a:p>
            <a:pPr marL="285750" lvl="0" indent="-285750" algn="l" rtl="0">
              <a:lnSpc>
                <a:spcPct val="115000"/>
              </a:lnSpc>
              <a:spcBef>
                <a:spcPts val="0"/>
              </a:spcBef>
              <a:spcAft>
                <a:spcPts val="0"/>
              </a:spcAft>
              <a:buClr>
                <a:schemeClr val="dk1"/>
              </a:buClr>
              <a:buSzPts val="1100"/>
              <a:buFont typeface="Arial" panose="020B0604020202020204" pitchFamily="34" charset="0"/>
              <a:buChar char="•"/>
            </a:pP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В 1969 году вышло постановление ЦК КПСС и СМ СССР «О мерах по улучшению качества жилищно-гражданского строительства», начался постепенный отказ от строительства хрущёвок. На смену хрущёвкам пришли брежневки, которые отличались в лучшую сторону. </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9D37D"/>
        </a:solidFill>
        <a:effectLst/>
      </p:bgPr>
    </p:bg>
    <p:spTree>
      <p:nvGrpSpPr>
        <p:cNvPr id="1" name="Shape 228"/>
        <p:cNvGrpSpPr/>
        <p:nvPr/>
      </p:nvGrpSpPr>
      <p:grpSpPr>
        <a:xfrm>
          <a:off x="0" y="0"/>
          <a:ext cx="0" cy="0"/>
          <a:chOff x="0" y="0"/>
          <a:chExt cx="0" cy="0"/>
        </a:xfrm>
      </p:grpSpPr>
      <p:sp>
        <p:nvSpPr>
          <p:cNvPr id="229" name="Google Shape;229;p42"/>
          <p:cNvSpPr txBox="1"/>
          <p:nvPr/>
        </p:nvSpPr>
        <p:spPr>
          <a:xfrm>
            <a:off x="1285800" y="329650"/>
            <a:ext cx="6572400" cy="1108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3000">
                <a:latin typeface="Merriweather"/>
                <a:ea typeface="Merriweather"/>
                <a:cs typeface="Merriweather"/>
                <a:sym typeface="Merriweather"/>
              </a:rPr>
              <a:t>Глава 2</a:t>
            </a:r>
            <a:endParaRPr sz="3000">
              <a:latin typeface="Merriweather"/>
              <a:ea typeface="Merriweather"/>
              <a:cs typeface="Merriweather"/>
              <a:sym typeface="Merriweather"/>
            </a:endParaRPr>
          </a:p>
          <a:p>
            <a:pPr marL="0" lvl="0" indent="0" algn="ctr" rtl="0">
              <a:spcBef>
                <a:spcPts val="0"/>
              </a:spcBef>
              <a:spcAft>
                <a:spcPts val="0"/>
              </a:spcAft>
              <a:buNone/>
            </a:pPr>
            <a:r>
              <a:rPr lang="ru" sz="3000">
                <a:latin typeface="Merriweather"/>
                <a:ea typeface="Merriweather"/>
                <a:cs typeface="Merriweather"/>
                <a:sym typeface="Merriweather"/>
              </a:rPr>
              <a:t>Наше время</a:t>
            </a:r>
            <a:endParaRPr sz="3000">
              <a:latin typeface="Merriweather"/>
              <a:ea typeface="Merriweather"/>
              <a:cs typeface="Merriweather"/>
              <a:sym typeface="Merriweather"/>
            </a:endParaRPr>
          </a:p>
        </p:txBody>
      </p:sp>
      <p:pic>
        <p:nvPicPr>
          <p:cNvPr id="230" name="Google Shape;230;p42"/>
          <p:cNvPicPr preferRelativeResize="0"/>
          <p:nvPr/>
        </p:nvPicPr>
        <p:blipFill>
          <a:blip r:embed="rId3">
            <a:alphaModFix/>
          </a:blip>
          <a:stretch>
            <a:fillRect/>
          </a:stretch>
        </p:blipFill>
        <p:spPr>
          <a:xfrm>
            <a:off x="1173413" y="1590250"/>
            <a:ext cx="6797177" cy="3248450"/>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234"/>
        <p:cNvGrpSpPr/>
        <p:nvPr/>
      </p:nvGrpSpPr>
      <p:grpSpPr>
        <a:xfrm>
          <a:off x="0" y="0"/>
          <a:ext cx="0" cy="0"/>
          <a:chOff x="0" y="0"/>
          <a:chExt cx="0" cy="0"/>
        </a:xfrm>
      </p:grpSpPr>
      <p:sp>
        <p:nvSpPr>
          <p:cNvPr id="235" name="Google Shape;235;p43"/>
          <p:cNvSpPr txBox="1"/>
          <p:nvPr/>
        </p:nvSpPr>
        <p:spPr>
          <a:xfrm>
            <a:off x="1403850" y="446400"/>
            <a:ext cx="6336300" cy="4770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l" rtl="0">
              <a:spcBef>
                <a:spcPts val="0"/>
              </a:spcBef>
              <a:spcAft>
                <a:spcPts val="0"/>
              </a:spcAft>
              <a:buNone/>
            </a:pPr>
            <a:r>
              <a:rPr lang="ru" sz="1900" b="1">
                <a:latin typeface="Merriweather"/>
                <a:ea typeface="Merriweather"/>
                <a:cs typeface="Merriweather"/>
                <a:sym typeface="Merriweather"/>
              </a:rPr>
              <a:t>Состояние нынешних хрущёвок и брежневок </a:t>
            </a:r>
            <a:endParaRPr sz="1900" b="1">
              <a:latin typeface="Merriweather"/>
              <a:ea typeface="Merriweather"/>
              <a:cs typeface="Merriweather"/>
              <a:sym typeface="Merriweather"/>
            </a:endParaRPr>
          </a:p>
        </p:txBody>
      </p:sp>
      <p:sp>
        <p:nvSpPr>
          <p:cNvPr id="236" name="Google Shape;236;p43"/>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При идеальных условиях эксплуатации, хрущёвка может простоять более века, но несмотря на это, физический износ хрущёвок во всей стране нельзя не заметить. На многих хрущёвках появляются трещины, протекают крыши, изнашиваются коммуникации. Из-за протекания труб, например, в подвалы домов попадает вода, из-за чего фундамент зданий увлажняется, ослабляется, теряя несущую способность, что приводит к разрушению дома. Также воздействуют осадки, ветер, и другие внешние факторы.</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	С брежневками же всё обстоит по другому. Внешний фасад зданий более-менее сохранился, но вот внутренняя часть домов оставляет желать лучшего. Поскольку дома строились давно, лифты сильно износились и часто застревают. За несколько десятилетий в лифтах появилось множество надписей, наклеек, по которым можно определить, что было популярно в то время. </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DCD69B"/>
        </a:solidFill>
        <a:effectLst/>
      </p:bgPr>
    </p:bg>
    <p:spTree>
      <p:nvGrpSpPr>
        <p:cNvPr id="1" name="Shape 240"/>
        <p:cNvGrpSpPr/>
        <p:nvPr/>
      </p:nvGrpSpPr>
      <p:grpSpPr>
        <a:xfrm>
          <a:off x="0" y="0"/>
          <a:ext cx="0" cy="0"/>
          <a:chOff x="0" y="0"/>
          <a:chExt cx="0" cy="0"/>
        </a:xfrm>
      </p:grpSpPr>
      <p:sp>
        <p:nvSpPr>
          <p:cNvPr id="241" name="Google Shape;241;p44"/>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Надписи в подъезде</a:t>
            </a:r>
            <a:endParaRPr sz="2200">
              <a:latin typeface="Merriweather"/>
              <a:ea typeface="Merriweather"/>
              <a:cs typeface="Merriweather"/>
              <a:sym typeface="Merriweather"/>
            </a:endParaRPr>
          </a:p>
        </p:txBody>
      </p:sp>
      <p:pic>
        <p:nvPicPr>
          <p:cNvPr id="242" name="Google Shape;242;p44"/>
          <p:cNvPicPr preferRelativeResize="0"/>
          <p:nvPr/>
        </p:nvPicPr>
        <p:blipFill>
          <a:blip r:embed="rId3">
            <a:alphaModFix/>
          </a:blip>
          <a:stretch>
            <a:fillRect/>
          </a:stretch>
        </p:blipFill>
        <p:spPr>
          <a:xfrm>
            <a:off x="1238250" y="685213"/>
            <a:ext cx="6667500" cy="4200525"/>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246"/>
        <p:cNvGrpSpPr/>
        <p:nvPr/>
      </p:nvGrpSpPr>
      <p:grpSpPr>
        <a:xfrm>
          <a:off x="0" y="0"/>
          <a:ext cx="0" cy="0"/>
          <a:chOff x="0" y="0"/>
          <a:chExt cx="0" cy="0"/>
        </a:xfrm>
      </p:grpSpPr>
      <p:sp>
        <p:nvSpPr>
          <p:cNvPr id="247" name="Google Shape;247;p45"/>
          <p:cNvSpPr txBox="1"/>
          <p:nvPr/>
        </p:nvSpPr>
        <p:spPr>
          <a:xfrm>
            <a:off x="1230000" y="446400"/>
            <a:ext cx="66840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Состояние нынешних хрущёвок и брежневок </a:t>
            </a:r>
            <a:endParaRPr sz="2000" b="1">
              <a:latin typeface="Merriweather"/>
              <a:ea typeface="Merriweather"/>
              <a:cs typeface="Merriweather"/>
              <a:sym typeface="Merriweather"/>
            </a:endParaRPr>
          </a:p>
        </p:txBody>
      </p:sp>
      <p:sp>
        <p:nvSpPr>
          <p:cNvPr id="248" name="Google Shape;248;p45"/>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В первых сериях брежневок советские проектировщики не предусмотрели, что через 30-40 лет мусоропровод станет средством распространения крыс, мышей, тараканов, а также источником “неповторимого” аромата</a:t>
            </a:r>
            <a:r>
              <a:rPr lang="ru" sz="1600" dirty="0" smtClean="0">
                <a:solidFill>
                  <a:schemeClr val="dk1"/>
                </a:solidFill>
                <a:latin typeface="Lora Medium"/>
                <a:ea typeface="Lora Medium"/>
                <a:cs typeface="Lora Medium"/>
                <a:sym typeface="Lora Medium"/>
              </a:rPr>
              <a:t>.</a:t>
            </a:r>
          </a:p>
          <a:p>
            <a:pPr marL="0" lvl="0" indent="457200" algn="l" rtl="0">
              <a:lnSpc>
                <a:spcPct val="115000"/>
              </a:lnSpc>
              <a:spcBef>
                <a:spcPts val="0"/>
              </a:spcBef>
              <a:spcAft>
                <a:spcPts val="0"/>
              </a:spcAft>
              <a:buNone/>
            </a:pP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Но в следующих сериях брежневок это учли, и люки мусоропроводов стали размещать за лифтовой шахтой.</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	</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	</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252"/>
        <p:cNvGrpSpPr/>
        <p:nvPr/>
      </p:nvGrpSpPr>
      <p:grpSpPr>
        <a:xfrm>
          <a:off x="0" y="0"/>
          <a:ext cx="0" cy="0"/>
          <a:chOff x="0" y="0"/>
          <a:chExt cx="0" cy="0"/>
        </a:xfrm>
      </p:grpSpPr>
      <p:sp>
        <p:nvSpPr>
          <p:cNvPr id="253" name="Google Shape;253;p46"/>
          <p:cNvSpPr txBox="1"/>
          <p:nvPr/>
        </p:nvSpPr>
        <p:spPr>
          <a:xfrm>
            <a:off x="2391600" y="446400"/>
            <a:ext cx="43608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1800" b="1">
                <a:latin typeface="Merriweather"/>
                <a:ea typeface="Merriweather"/>
                <a:cs typeface="Merriweather"/>
                <a:sym typeface="Merriweather"/>
              </a:rPr>
              <a:t>Действия </a:t>
            </a:r>
            <a:r>
              <a:rPr lang="ru" sz="2000" b="1">
                <a:latin typeface="Merriweather"/>
                <a:ea typeface="Merriweather"/>
                <a:cs typeface="Merriweather"/>
                <a:sym typeface="Merriweather"/>
              </a:rPr>
              <a:t>властей </a:t>
            </a:r>
            <a:r>
              <a:rPr lang="ru" sz="1800" b="1">
                <a:latin typeface="Merriweather"/>
                <a:ea typeface="Merriweather"/>
                <a:cs typeface="Merriweather"/>
                <a:sym typeface="Merriweather"/>
              </a:rPr>
              <a:t>и жителей </a:t>
            </a:r>
            <a:endParaRPr sz="1800" b="1">
              <a:latin typeface="Merriweather"/>
              <a:ea typeface="Merriweather"/>
              <a:cs typeface="Merriweather"/>
              <a:sym typeface="Merriweather"/>
            </a:endParaRPr>
          </a:p>
        </p:txBody>
      </p:sp>
      <p:sp>
        <p:nvSpPr>
          <p:cNvPr id="254" name="Google Shape;254;p46"/>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В 1999 году в Москве была принята программа комплексной реконструкции районов пятиэтажной застройки первого периода индустриального домостроения. В рамках этой программы, сносятся наименее долговечные панельные хрущёвки, а на их месте возводятся дома повышенной этажности. </a:t>
            </a:r>
            <a:endParaRPr sz="1600" dirty="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В 2017 году в Москве была принята новая программа реновации жилого фонда, которая предусматривает снос жилых домов общей площадью 25 млн кв. м.</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	Некоторые жители собирают деньги на капитальный ремонт дома, но обычно капитальный ремонт стоит дороже, чем снос. Если производить ремонт без выселения жителей, то они будут сталкиваться с массовыми неудобствами</a:t>
            </a:r>
            <a:r>
              <a:rPr lang="ru" sz="1600" dirty="0" smtClean="0">
                <a:solidFill>
                  <a:schemeClr val="dk1"/>
                </a:solidFill>
                <a:latin typeface="Lora Medium"/>
                <a:ea typeface="Lora Medium"/>
                <a:cs typeface="Lora Medium"/>
                <a:sym typeface="Lora Medium"/>
              </a:rPr>
              <a:t>..</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BCD6E5"/>
        </a:solidFill>
        <a:effectLst/>
      </p:bgPr>
    </p:bg>
    <p:spTree>
      <p:nvGrpSpPr>
        <p:cNvPr id="1" name="Shape 258"/>
        <p:cNvGrpSpPr/>
        <p:nvPr/>
      </p:nvGrpSpPr>
      <p:grpSpPr>
        <a:xfrm>
          <a:off x="0" y="0"/>
          <a:ext cx="0" cy="0"/>
          <a:chOff x="0" y="0"/>
          <a:chExt cx="0" cy="0"/>
        </a:xfrm>
      </p:grpSpPr>
      <p:sp>
        <p:nvSpPr>
          <p:cNvPr id="259" name="Google Shape;259;p47"/>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Реновация жилья</a:t>
            </a:r>
            <a:endParaRPr sz="2200">
              <a:latin typeface="Merriweather"/>
              <a:ea typeface="Merriweather"/>
              <a:cs typeface="Merriweather"/>
              <a:sym typeface="Merriweather"/>
            </a:endParaRPr>
          </a:p>
        </p:txBody>
      </p:sp>
      <p:pic>
        <p:nvPicPr>
          <p:cNvPr id="260" name="Google Shape;260;p47"/>
          <p:cNvPicPr preferRelativeResize="0"/>
          <p:nvPr/>
        </p:nvPicPr>
        <p:blipFill>
          <a:blip r:embed="rId3">
            <a:alphaModFix/>
          </a:blip>
          <a:stretch>
            <a:fillRect/>
          </a:stretch>
        </p:blipFill>
        <p:spPr>
          <a:xfrm>
            <a:off x="1359449" y="609025"/>
            <a:ext cx="6425100" cy="4276726"/>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264"/>
        <p:cNvGrpSpPr/>
        <p:nvPr/>
      </p:nvGrpSpPr>
      <p:grpSpPr>
        <a:xfrm>
          <a:off x="0" y="0"/>
          <a:ext cx="0" cy="0"/>
          <a:chOff x="0" y="0"/>
          <a:chExt cx="0" cy="0"/>
        </a:xfrm>
      </p:grpSpPr>
      <p:sp>
        <p:nvSpPr>
          <p:cNvPr id="265" name="Google Shape;265;p48"/>
          <p:cNvSpPr txBox="1"/>
          <p:nvPr/>
        </p:nvSpPr>
        <p:spPr>
          <a:xfrm>
            <a:off x="779625" y="446400"/>
            <a:ext cx="74727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Строительство современных многоэтажных домов</a:t>
            </a:r>
            <a:endParaRPr sz="2000" b="1">
              <a:latin typeface="Merriweather"/>
              <a:ea typeface="Merriweather"/>
              <a:cs typeface="Merriweather"/>
              <a:sym typeface="Merriweather"/>
            </a:endParaRPr>
          </a:p>
        </p:txBody>
      </p:sp>
      <p:sp>
        <p:nvSpPr>
          <p:cNvPr id="266" name="Google Shape;266;p48"/>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На данный момент во многих крупных городах России строятся многоэтажные современные дома. Чаще всего такое строительство осуществляется монолитным способом, и из-за этого дома возводятся очень быстро.</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	Высота современных домов обычно не меньше 9-ти этажей. Если сравнивать с советскими домами, то современные дома поражают своей масштабностью. В новом микрорайоне с лёгкостью может жить население одного города размером 80.000 человек. </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C7D8E2"/>
        </a:solidFill>
        <a:effectLst/>
      </p:bgPr>
    </p:bg>
    <p:spTree>
      <p:nvGrpSpPr>
        <p:cNvPr id="1" name="Shape 270"/>
        <p:cNvGrpSpPr/>
        <p:nvPr/>
      </p:nvGrpSpPr>
      <p:grpSpPr>
        <a:xfrm>
          <a:off x="0" y="0"/>
          <a:ext cx="0" cy="0"/>
          <a:chOff x="0" y="0"/>
          <a:chExt cx="0" cy="0"/>
        </a:xfrm>
      </p:grpSpPr>
      <p:sp>
        <p:nvSpPr>
          <p:cNvPr id="271" name="Google Shape;271;p49"/>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Пример плохого района в Санкт-Петербурге</a:t>
            </a:r>
            <a:endParaRPr sz="2200">
              <a:latin typeface="Merriweather"/>
              <a:ea typeface="Merriweather"/>
              <a:cs typeface="Merriweather"/>
              <a:sym typeface="Merriweather"/>
            </a:endParaRPr>
          </a:p>
        </p:txBody>
      </p:sp>
      <p:pic>
        <p:nvPicPr>
          <p:cNvPr id="272" name="Google Shape;272;p49"/>
          <p:cNvPicPr preferRelativeResize="0"/>
          <p:nvPr/>
        </p:nvPicPr>
        <p:blipFill>
          <a:blip r:embed="rId3">
            <a:alphaModFix/>
          </a:blip>
          <a:stretch>
            <a:fillRect/>
          </a:stretch>
        </p:blipFill>
        <p:spPr>
          <a:xfrm>
            <a:off x="625338" y="685226"/>
            <a:ext cx="7893331" cy="4276725"/>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C7D8E2"/>
        </a:solidFill>
        <a:effectLst/>
      </p:bgPr>
    </p:bg>
    <p:spTree>
      <p:nvGrpSpPr>
        <p:cNvPr id="1" name="Shape 276"/>
        <p:cNvGrpSpPr/>
        <p:nvPr/>
      </p:nvGrpSpPr>
      <p:grpSpPr>
        <a:xfrm>
          <a:off x="0" y="0"/>
          <a:ext cx="0" cy="0"/>
          <a:chOff x="0" y="0"/>
          <a:chExt cx="0" cy="0"/>
        </a:xfrm>
      </p:grpSpPr>
      <p:sp>
        <p:nvSpPr>
          <p:cNvPr id="277" name="Google Shape;277;p50"/>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Пример хорошего района в Китае</a:t>
            </a:r>
            <a:endParaRPr sz="2200">
              <a:latin typeface="Merriweather"/>
              <a:ea typeface="Merriweather"/>
              <a:cs typeface="Merriweather"/>
              <a:sym typeface="Merriweather"/>
            </a:endParaRPr>
          </a:p>
        </p:txBody>
      </p:sp>
      <p:pic>
        <p:nvPicPr>
          <p:cNvPr id="278" name="Google Shape;278;p50"/>
          <p:cNvPicPr preferRelativeResize="0"/>
          <p:nvPr/>
        </p:nvPicPr>
        <p:blipFill>
          <a:blip r:embed="rId3">
            <a:alphaModFix/>
          </a:blip>
          <a:stretch>
            <a:fillRect/>
          </a:stretch>
        </p:blipFill>
        <p:spPr>
          <a:xfrm>
            <a:off x="1226248" y="684000"/>
            <a:ext cx="6691506" cy="4337325"/>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300"/>
        <p:cNvGrpSpPr/>
        <p:nvPr/>
      </p:nvGrpSpPr>
      <p:grpSpPr>
        <a:xfrm>
          <a:off x="0" y="0"/>
          <a:ext cx="0" cy="0"/>
          <a:chOff x="0" y="0"/>
          <a:chExt cx="0" cy="0"/>
        </a:xfrm>
      </p:grpSpPr>
      <p:sp>
        <p:nvSpPr>
          <p:cNvPr id="301" name="Google Shape;301;p54"/>
          <p:cNvSpPr txBox="1"/>
          <p:nvPr/>
        </p:nvSpPr>
        <p:spPr>
          <a:xfrm>
            <a:off x="3326250" y="446400"/>
            <a:ext cx="24915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Итог 2-й главы</a:t>
            </a:r>
            <a:endParaRPr sz="2000" b="1">
              <a:latin typeface="Merriweather"/>
              <a:ea typeface="Merriweather"/>
              <a:cs typeface="Merriweather"/>
              <a:sym typeface="Merriweather"/>
            </a:endParaRPr>
          </a:p>
        </p:txBody>
      </p:sp>
      <p:sp>
        <p:nvSpPr>
          <p:cNvPr id="302" name="Google Shape;302;p54"/>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Нельзя не заметить, что построенные в СССР дома пришли в упадок, и ситуацию нужно исправлять. Пришло время модернизации, реконструкции и строительства новых домов с учётом прежнего опыта СССР и опыта западных стран.</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	Но в настоящее время мы видим, что в России строительство жилья отличается от строительства в Советском союзе и западных странах. Если в СССР дома строились целыми микрорайонами, с учётом градостроительных правил, транспортной доступности, то сейчас в России можно встретить микрорайоны без социальной среды. </a:t>
            </a:r>
            <a:endParaRPr sz="160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Власти стоит обратить внимание на прежний неудачный опыт строительства многоэтажек в США и Европе, а также удачный опыт строительства современного жилья, где есть комфортная городская среда, где нет бесхозных пустырей между микрорайонами и парковок внутри них.</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E3BD71"/>
        </a:solidFill>
        <a:effectLst/>
      </p:bgPr>
    </p:bg>
    <p:spTree>
      <p:nvGrpSpPr>
        <p:cNvPr id="1" name="Shape 306"/>
        <p:cNvGrpSpPr/>
        <p:nvPr/>
      </p:nvGrpSpPr>
      <p:grpSpPr>
        <a:xfrm>
          <a:off x="0" y="0"/>
          <a:ext cx="0" cy="0"/>
          <a:chOff x="0" y="0"/>
          <a:chExt cx="0" cy="0"/>
        </a:xfrm>
      </p:grpSpPr>
      <p:sp>
        <p:nvSpPr>
          <p:cNvPr id="307" name="Google Shape;307;p55"/>
          <p:cNvSpPr txBox="1"/>
          <p:nvPr/>
        </p:nvSpPr>
        <p:spPr>
          <a:xfrm>
            <a:off x="1285800" y="253450"/>
            <a:ext cx="6572400" cy="1108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3000">
                <a:latin typeface="Merriweather"/>
                <a:ea typeface="Merriweather"/>
                <a:cs typeface="Merriweather"/>
                <a:sym typeface="Merriweather"/>
              </a:rPr>
              <a:t>Глава 3</a:t>
            </a:r>
            <a:endParaRPr sz="3000">
              <a:latin typeface="Merriweather"/>
              <a:ea typeface="Merriweather"/>
              <a:cs typeface="Merriweather"/>
              <a:sym typeface="Merriweather"/>
            </a:endParaRPr>
          </a:p>
          <a:p>
            <a:pPr marL="0" lvl="0" indent="0" algn="ctr" rtl="0">
              <a:spcBef>
                <a:spcPts val="0"/>
              </a:spcBef>
              <a:spcAft>
                <a:spcPts val="0"/>
              </a:spcAft>
              <a:buNone/>
            </a:pPr>
            <a:r>
              <a:rPr lang="ru" sz="3000">
                <a:latin typeface="Merriweather"/>
                <a:ea typeface="Merriweather"/>
                <a:cs typeface="Merriweather"/>
                <a:sym typeface="Merriweather"/>
              </a:rPr>
              <a:t>Будущее российского жилья</a:t>
            </a:r>
            <a:endParaRPr sz="3000">
              <a:latin typeface="Merriweather"/>
              <a:ea typeface="Merriweather"/>
              <a:cs typeface="Merriweather"/>
              <a:sym typeface="Merriweather"/>
            </a:endParaRPr>
          </a:p>
        </p:txBody>
      </p:sp>
      <p:pic>
        <p:nvPicPr>
          <p:cNvPr id="308" name="Google Shape;308;p55"/>
          <p:cNvPicPr preferRelativeResize="0"/>
          <p:nvPr/>
        </p:nvPicPr>
        <p:blipFill>
          <a:blip r:embed="rId3">
            <a:alphaModFix/>
          </a:blip>
          <a:stretch>
            <a:fillRect/>
          </a:stretch>
        </p:blipFill>
        <p:spPr>
          <a:xfrm>
            <a:off x="1497088" y="1468676"/>
            <a:ext cx="6149850" cy="3339174"/>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312"/>
        <p:cNvGrpSpPr/>
        <p:nvPr/>
      </p:nvGrpSpPr>
      <p:grpSpPr>
        <a:xfrm>
          <a:off x="0" y="0"/>
          <a:ext cx="0" cy="0"/>
          <a:chOff x="0" y="0"/>
          <a:chExt cx="0" cy="0"/>
        </a:xfrm>
      </p:grpSpPr>
      <p:sp>
        <p:nvSpPr>
          <p:cNvPr id="313" name="Google Shape;313;p56"/>
          <p:cNvSpPr txBox="1"/>
          <p:nvPr/>
        </p:nvSpPr>
        <p:spPr>
          <a:xfrm>
            <a:off x="1878750" y="446400"/>
            <a:ext cx="53865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Судьба советских панельных домов</a:t>
            </a:r>
            <a:endParaRPr sz="2000" b="1">
              <a:latin typeface="Merriweather"/>
              <a:ea typeface="Merriweather"/>
              <a:cs typeface="Merriweather"/>
              <a:sym typeface="Merriweather"/>
            </a:endParaRPr>
          </a:p>
        </p:txBody>
      </p:sp>
      <p:sp>
        <p:nvSpPr>
          <p:cNvPr id="314" name="Google Shape;314;p56"/>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Нужно признать, что у советских панельных домов будущее в крупных городах весьма мрачное. Города, в которых будет стремительно расти население, будет следовать опыту Москвы и применять реновацию, снося старые ветхие дома, строя на их месте высокие многоэтажки. Но стоит отметить, что в тех городах, в которых население не будет расти, строительство новых многоэтажных домов будет нецелесообразно, поэтому в таких городах ещё есть надежда на сохранение хрущёвок и брежневок.</a:t>
            </a:r>
            <a:endParaRPr sz="160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Возможно, если в России усовершенствуется практика качественного и быстрого капитального ремонта панельных домов, то их судьба кажется не такой печальной. Например, такая практика успешно применяется в Финляндии.</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C7D8E2"/>
        </a:solidFill>
        <a:effectLst/>
      </p:bgPr>
    </p:bg>
    <p:spTree>
      <p:nvGrpSpPr>
        <p:cNvPr id="1" name="Shape 318"/>
        <p:cNvGrpSpPr/>
        <p:nvPr/>
      </p:nvGrpSpPr>
      <p:grpSpPr>
        <a:xfrm>
          <a:off x="0" y="0"/>
          <a:ext cx="0" cy="0"/>
          <a:chOff x="0" y="0"/>
          <a:chExt cx="0" cy="0"/>
        </a:xfrm>
      </p:grpSpPr>
      <p:sp>
        <p:nvSpPr>
          <p:cNvPr id="319" name="Google Shape;319;p57"/>
          <p:cNvSpPr txBox="1"/>
          <p:nvPr/>
        </p:nvSpPr>
        <p:spPr>
          <a:xfrm>
            <a:off x="58650" y="85825"/>
            <a:ext cx="9026700" cy="5232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200">
                <a:latin typeface="Merriweather"/>
                <a:ea typeface="Merriweather"/>
                <a:cs typeface="Merriweather"/>
                <a:sym typeface="Merriweather"/>
              </a:rPr>
              <a:t>Пример реконструкции пятиэтажки в Финляндии</a:t>
            </a:r>
            <a:endParaRPr sz="2200">
              <a:latin typeface="Merriweather"/>
              <a:ea typeface="Merriweather"/>
              <a:cs typeface="Merriweather"/>
              <a:sym typeface="Merriweather"/>
            </a:endParaRPr>
          </a:p>
        </p:txBody>
      </p:sp>
      <p:pic>
        <p:nvPicPr>
          <p:cNvPr id="320" name="Google Shape;320;p57"/>
          <p:cNvPicPr preferRelativeResize="0"/>
          <p:nvPr/>
        </p:nvPicPr>
        <p:blipFill>
          <a:blip r:embed="rId3">
            <a:alphaModFix/>
          </a:blip>
          <a:stretch>
            <a:fillRect/>
          </a:stretch>
        </p:blipFill>
        <p:spPr>
          <a:xfrm>
            <a:off x="1226250" y="684000"/>
            <a:ext cx="6648172" cy="4337325"/>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324"/>
        <p:cNvGrpSpPr/>
        <p:nvPr/>
      </p:nvGrpSpPr>
      <p:grpSpPr>
        <a:xfrm>
          <a:off x="0" y="0"/>
          <a:ext cx="0" cy="0"/>
          <a:chOff x="0" y="0"/>
          <a:chExt cx="0" cy="0"/>
        </a:xfrm>
      </p:grpSpPr>
      <p:sp>
        <p:nvSpPr>
          <p:cNvPr id="325" name="Google Shape;325;p58"/>
          <p:cNvSpPr txBox="1"/>
          <p:nvPr/>
        </p:nvSpPr>
        <p:spPr>
          <a:xfrm>
            <a:off x="1071450" y="446400"/>
            <a:ext cx="70011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Судьба современных многоэтажных домов</a:t>
            </a:r>
            <a:endParaRPr sz="2000" b="1">
              <a:latin typeface="Merriweather"/>
              <a:ea typeface="Merriweather"/>
              <a:cs typeface="Merriweather"/>
              <a:sym typeface="Merriweather"/>
            </a:endParaRPr>
          </a:p>
        </p:txBody>
      </p:sp>
      <p:sp>
        <p:nvSpPr>
          <p:cNvPr id="326" name="Google Shape;326;p58"/>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У современных многоэтажных домов без социальной среды, судьба тоже не вызывает оптимизм. </a:t>
            </a:r>
            <a:endParaRPr lang="ru" sz="1600" dirty="0" smtClean="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	Следует обратить внимание на современные многоэтажные микрорайоны Китая. В этих микрорайонах нет наземных парковок (есть подземные), если только за самим микрорайоном</a:t>
            </a:r>
            <a:r>
              <a:rPr lang="ru" sz="1600" dirty="0" smtClean="0">
                <a:solidFill>
                  <a:schemeClr val="dk1"/>
                </a:solidFill>
                <a:latin typeface="Lora Medium"/>
                <a:ea typeface="Lora Medium"/>
                <a:cs typeface="Lora Medium"/>
                <a:sym typeface="Lora Medium"/>
              </a:rPr>
              <a:t>.</a:t>
            </a:r>
          </a:p>
          <a:p>
            <a:pPr marL="0" lvl="0" indent="457200" algn="l" rtl="0">
              <a:lnSpc>
                <a:spcPct val="115000"/>
              </a:lnSpc>
              <a:spcBef>
                <a:spcPts val="0"/>
              </a:spcBef>
              <a:spcAft>
                <a:spcPts val="0"/>
              </a:spcAft>
              <a:buNone/>
            </a:pPr>
            <a:r>
              <a:rPr lang="ru" sz="1600" dirty="0" smtClean="0">
                <a:solidFill>
                  <a:schemeClr val="dk1"/>
                </a:solidFill>
                <a:latin typeface="Lora Medium"/>
                <a:ea typeface="Lora Medium"/>
                <a:cs typeface="Lora Medium"/>
                <a:sym typeface="Lora Medium"/>
              </a:rPr>
              <a:t> </a:t>
            </a:r>
            <a:r>
              <a:rPr lang="ru" sz="1600" dirty="0">
                <a:solidFill>
                  <a:schemeClr val="dk1"/>
                </a:solidFill>
                <a:latin typeface="Lora Medium"/>
                <a:ea typeface="Lora Medium"/>
                <a:cs typeface="Lora Medium"/>
                <a:sym typeface="Lora Medium"/>
              </a:rPr>
              <a:t>Внутри микрорайона высаживается много деревьев, есть мини-парковые зоны с водоёмами и местами для отдыха жителей. Если российские застройщики будут делать также, то вероятность превращения микрорайона в гетто минимальна.</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dirty="0">
                <a:solidFill>
                  <a:schemeClr val="dk1"/>
                </a:solidFill>
                <a:latin typeface="Lora Medium"/>
                <a:ea typeface="Lora Medium"/>
                <a:cs typeface="Lora Medium"/>
                <a:sym typeface="Lora Medium"/>
              </a:rPr>
              <a:t>	</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330"/>
        <p:cNvGrpSpPr/>
        <p:nvPr/>
      </p:nvGrpSpPr>
      <p:grpSpPr>
        <a:xfrm>
          <a:off x="0" y="0"/>
          <a:ext cx="0" cy="0"/>
          <a:chOff x="0" y="0"/>
          <a:chExt cx="0" cy="0"/>
        </a:xfrm>
      </p:grpSpPr>
      <p:sp>
        <p:nvSpPr>
          <p:cNvPr id="331" name="Google Shape;331;p59"/>
          <p:cNvSpPr txBox="1"/>
          <p:nvPr/>
        </p:nvSpPr>
        <p:spPr>
          <a:xfrm>
            <a:off x="3326250" y="446400"/>
            <a:ext cx="24915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Итог 3-й главы</a:t>
            </a:r>
            <a:endParaRPr sz="2000" b="1">
              <a:latin typeface="Merriweather"/>
              <a:ea typeface="Merriweather"/>
              <a:cs typeface="Merriweather"/>
              <a:sym typeface="Merriweather"/>
            </a:endParaRPr>
          </a:p>
        </p:txBody>
      </p:sp>
      <p:sp>
        <p:nvSpPr>
          <p:cNvPr id="332" name="Google Shape;332;p59"/>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Clr>
                <a:schemeClr val="dk1"/>
              </a:buClr>
              <a:buSzPts val="1100"/>
              <a:buFont typeface="Arial"/>
              <a:buNone/>
            </a:pPr>
            <a:r>
              <a:rPr lang="ru" sz="1800" dirty="0" smtClean="0">
                <a:solidFill>
                  <a:schemeClr val="dk1"/>
                </a:solidFill>
                <a:latin typeface="Lora Medium"/>
                <a:ea typeface="Lora Medium"/>
                <a:cs typeface="Lora Medium"/>
                <a:sym typeface="Lora Medium"/>
              </a:rPr>
              <a:t>Правительствы </a:t>
            </a:r>
            <a:r>
              <a:rPr lang="ru" sz="1800" dirty="0">
                <a:solidFill>
                  <a:schemeClr val="dk1"/>
                </a:solidFill>
                <a:latin typeface="Lora Medium"/>
                <a:ea typeface="Lora Medium"/>
                <a:cs typeface="Lora Medium"/>
                <a:sym typeface="Lora Medium"/>
              </a:rPr>
              <a:t>нужно задуматься о том, что строительство домов с плохой социальной средой может привести к неблагоприятным последствиям. Нужно понять, что лучше думать о возможных плохих последствиях сегодня, чем исправлять эти последствия в будущем.</a:t>
            </a:r>
            <a:endParaRPr sz="18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endParaRPr sz="18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800" dirty="0">
              <a:solidFill>
                <a:schemeClr val="dk1"/>
              </a:solidFill>
              <a:latin typeface="Lora Medium"/>
              <a:ea typeface="Lora Medium"/>
              <a:cs typeface="Lora Medium"/>
              <a:sym typeface="Lora Medium"/>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E3BD71"/>
        </a:solidFill>
        <a:effectLst/>
      </p:bgPr>
    </p:bg>
    <p:spTree>
      <p:nvGrpSpPr>
        <p:cNvPr id="1" name="Shape 336"/>
        <p:cNvGrpSpPr/>
        <p:nvPr/>
      </p:nvGrpSpPr>
      <p:grpSpPr>
        <a:xfrm>
          <a:off x="0" y="0"/>
          <a:ext cx="0" cy="0"/>
          <a:chOff x="0" y="0"/>
          <a:chExt cx="0" cy="0"/>
        </a:xfrm>
      </p:grpSpPr>
      <p:sp>
        <p:nvSpPr>
          <p:cNvPr id="337" name="Google Shape;337;p60"/>
          <p:cNvSpPr txBox="1"/>
          <p:nvPr/>
        </p:nvSpPr>
        <p:spPr>
          <a:xfrm>
            <a:off x="1285800" y="786850"/>
            <a:ext cx="6572400" cy="6465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3000">
                <a:latin typeface="Merriweather"/>
                <a:ea typeface="Merriweather"/>
                <a:cs typeface="Merriweather"/>
                <a:sym typeface="Merriweather"/>
              </a:rPr>
              <a:t>Заключение</a:t>
            </a:r>
            <a:endParaRPr sz="3000">
              <a:latin typeface="Merriweather"/>
              <a:ea typeface="Merriweather"/>
              <a:cs typeface="Merriweather"/>
              <a:sym typeface="Merriweather"/>
            </a:endParaRPr>
          </a:p>
        </p:txBody>
      </p:sp>
      <p:pic>
        <p:nvPicPr>
          <p:cNvPr id="338" name="Google Shape;338;p60"/>
          <p:cNvPicPr preferRelativeResize="0"/>
          <p:nvPr/>
        </p:nvPicPr>
        <p:blipFill>
          <a:blip r:embed="rId3">
            <a:alphaModFix/>
          </a:blip>
          <a:stretch>
            <a:fillRect/>
          </a:stretch>
        </p:blipFill>
        <p:spPr>
          <a:xfrm>
            <a:off x="478337" y="1754538"/>
            <a:ext cx="8187351" cy="2310250"/>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342"/>
        <p:cNvGrpSpPr/>
        <p:nvPr/>
      </p:nvGrpSpPr>
      <p:grpSpPr>
        <a:xfrm>
          <a:off x="0" y="0"/>
          <a:ext cx="0" cy="0"/>
          <a:chOff x="0" y="0"/>
          <a:chExt cx="0" cy="0"/>
        </a:xfrm>
      </p:grpSpPr>
      <p:sp>
        <p:nvSpPr>
          <p:cNvPr id="343" name="Google Shape;343;p61"/>
          <p:cNvSpPr txBox="1"/>
          <p:nvPr/>
        </p:nvSpPr>
        <p:spPr>
          <a:xfrm>
            <a:off x="3326250" y="446400"/>
            <a:ext cx="24915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Заключение</a:t>
            </a:r>
            <a:endParaRPr sz="2000" b="1">
              <a:latin typeface="Merriweather"/>
              <a:ea typeface="Merriweather"/>
              <a:cs typeface="Merriweather"/>
              <a:sym typeface="Merriweather"/>
            </a:endParaRPr>
          </a:p>
        </p:txBody>
      </p:sp>
      <p:sp>
        <p:nvSpPr>
          <p:cNvPr id="344" name="Google Shape;344;p61"/>
          <p:cNvSpPr txBox="1"/>
          <p:nvPr/>
        </p:nvSpPr>
        <p:spPr>
          <a:xfrm>
            <a:off x="432000" y="867450"/>
            <a:ext cx="82800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457200" algn="l" rtl="0">
              <a:lnSpc>
                <a:spcPct val="115000"/>
              </a:lnSpc>
              <a:spcBef>
                <a:spcPts val="0"/>
              </a:spcBef>
              <a:spcAft>
                <a:spcPts val="0"/>
              </a:spcAft>
              <a:buClr>
                <a:schemeClr val="dk1"/>
              </a:buClr>
              <a:buSzPts val="1100"/>
              <a:buFont typeface="Arial"/>
              <a:buNone/>
            </a:pPr>
            <a:r>
              <a:rPr lang="ru" sz="1600" dirty="0">
                <a:solidFill>
                  <a:schemeClr val="dk1"/>
                </a:solidFill>
                <a:latin typeface="Lora Medium"/>
                <a:ea typeface="Lora Medium"/>
                <a:cs typeface="Lora Medium"/>
                <a:sym typeface="Lora Medium"/>
              </a:rPr>
              <a:t>Благодаря хрущёвским реформам были построены сотни миллионов квадратных метров жилья. По темпам строительства после 1957 года СССР вышел на первое место в мире. За период правления Хрущёва было построено больше жилья, чем за предшествующие 40 лет. Миллионы советских граждан переселились в собственные квартиры из коммуналок и бараков, каждая четвертая семья получила новую квартиру. </a:t>
            </a:r>
            <a:endParaRPr sz="1600" dirty="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Clr>
                <a:schemeClr val="dk1"/>
              </a:buClr>
              <a:buSzPts val="1100"/>
              <a:buFont typeface="Arial"/>
              <a:buNone/>
            </a:pPr>
            <a:r>
              <a:rPr lang="ru" sz="1600" dirty="0">
                <a:solidFill>
                  <a:schemeClr val="dk1"/>
                </a:solidFill>
                <a:latin typeface="Lora Medium"/>
                <a:ea typeface="Lora Medium"/>
                <a:cs typeface="Lora Medium"/>
                <a:sym typeface="Lora Medium"/>
              </a:rPr>
              <a:t>Нельзя не заметить, что построенные в СССР дома пришли в упадок, и ситуацию нужно исправлять. Пришло время модернизации, реконструкции и строительства новых домов с учётом прежнего опыта СССР и опыта западных стран.</a:t>
            </a:r>
            <a:endParaRPr sz="1600" dirty="0">
              <a:solidFill>
                <a:schemeClr val="dk1"/>
              </a:solidFill>
              <a:latin typeface="Lora Medium"/>
              <a:ea typeface="Lora Medium"/>
              <a:cs typeface="Lora Medium"/>
              <a:sym typeface="Lora Medium"/>
            </a:endParaRPr>
          </a:p>
          <a:p>
            <a:pPr marL="0" lvl="0" indent="457200" algn="l" rtl="0">
              <a:lnSpc>
                <a:spcPct val="115000"/>
              </a:lnSpc>
              <a:spcBef>
                <a:spcPts val="0"/>
              </a:spcBef>
              <a:spcAft>
                <a:spcPts val="0"/>
              </a:spcAft>
              <a:buClr>
                <a:schemeClr val="dk1"/>
              </a:buClr>
              <a:buSzPts val="1100"/>
              <a:buFont typeface="Arial"/>
              <a:buNone/>
            </a:pPr>
            <a:r>
              <a:rPr lang="ru" sz="1600" dirty="0" smtClean="0">
                <a:solidFill>
                  <a:schemeClr val="dk1"/>
                </a:solidFill>
                <a:latin typeface="Lora Medium"/>
                <a:ea typeface="Lora Medium"/>
                <a:cs typeface="Lora Medium"/>
                <a:sym typeface="Lora Medium"/>
              </a:rPr>
              <a:t>Правительству </a:t>
            </a:r>
            <a:r>
              <a:rPr lang="ru" sz="1600" dirty="0">
                <a:solidFill>
                  <a:schemeClr val="dk1"/>
                </a:solidFill>
                <a:latin typeface="Lora Medium"/>
                <a:ea typeface="Lora Medium"/>
                <a:cs typeface="Lora Medium"/>
                <a:sym typeface="Lora Medium"/>
              </a:rPr>
              <a:t>нужно задуматься о том, что строительство домов с плохой социальной средой может привести к неблагоприятным последствиям. Нужно понять, что лучше думать о возможных плохих последствиях сегодня, чем исправлять эти последствия в будущем.</a:t>
            </a: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endParaRPr sz="1600" dirty="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dirty="0">
              <a:solidFill>
                <a:schemeClr val="dk1"/>
              </a:solidFill>
              <a:latin typeface="Lora Medium"/>
              <a:ea typeface="Lora Medium"/>
              <a:cs typeface="Lora Medium"/>
              <a:sym typeface="Lora Medium"/>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CCE6ED"/>
        </a:solidFill>
        <a:effectLst/>
      </p:bgPr>
    </p:bg>
    <p:spTree>
      <p:nvGrpSpPr>
        <p:cNvPr id="1" name="Shape 348"/>
        <p:cNvGrpSpPr/>
        <p:nvPr/>
      </p:nvGrpSpPr>
      <p:grpSpPr>
        <a:xfrm>
          <a:off x="0" y="0"/>
          <a:ext cx="0" cy="0"/>
          <a:chOff x="0" y="0"/>
          <a:chExt cx="0" cy="0"/>
        </a:xfrm>
      </p:grpSpPr>
      <p:sp>
        <p:nvSpPr>
          <p:cNvPr id="349" name="Google Shape;349;p62"/>
          <p:cNvSpPr txBox="1"/>
          <p:nvPr/>
        </p:nvSpPr>
        <p:spPr>
          <a:xfrm>
            <a:off x="1285800" y="558250"/>
            <a:ext cx="6572400" cy="6465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3000">
                <a:latin typeface="Merriweather"/>
                <a:ea typeface="Merriweather"/>
                <a:cs typeface="Merriweather"/>
                <a:sym typeface="Merriweather"/>
              </a:rPr>
              <a:t>Спасибо за внимание!</a:t>
            </a:r>
            <a:endParaRPr sz="3000">
              <a:latin typeface="Merriweather"/>
              <a:ea typeface="Merriweather"/>
              <a:cs typeface="Merriweather"/>
              <a:sym typeface="Merriweather"/>
            </a:endParaRPr>
          </a:p>
        </p:txBody>
      </p:sp>
      <p:pic>
        <p:nvPicPr>
          <p:cNvPr id="350" name="Google Shape;350;p62"/>
          <p:cNvPicPr preferRelativeResize="0"/>
          <p:nvPr/>
        </p:nvPicPr>
        <p:blipFill>
          <a:blip r:embed="rId3">
            <a:alphaModFix/>
          </a:blip>
          <a:stretch>
            <a:fillRect/>
          </a:stretch>
        </p:blipFill>
        <p:spPr>
          <a:xfrm>
            <a:off x="152400" y="1509550"/>
            <a:ext cx="8839199" cy="3400820"/>
          </a:xfrm>
          <a:prstGeom prst="rect">
            <a:avLst/>
          </a:prstGeom>
          <a:noFill/>
          <a:ln>
            <a:noFill/>
          </a:ln>
          <a:effectLst>
            <a:outerShdw blurRad="428625" algn="bl" rotWithShape="0">
              <a:srgbClr val="000000">
                <a:alpha val="50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354"/>
        <p:cNvGrpSpPr/>
        <p:nvPr/>
      </p:nvGrpSpPr>
      <p:grpSpPr>
        <a:xfrm>
          <a:off x="0" y="0"/>
          <a:ext cx="0" cy="0"/>
          <a:chOff x="0" y="0"/>
          <a:chExt cx="0" cy="0"/>
        </a:xfrm>
      </p:grpSpPr>
      <p:sp>
        <p:nvSpPr>
          <p:cNvPr id="355" name="Google Shape;355;p63"/>
          <p:cNvSpPr txBox="1"/>
          <p:nvPr/>
        </p:nvSpPr>
        <p:spPr>
          <a:xfrm>
            <a:off x="832350" y="446400"/>
            <a:ext cx="74793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Список использованных источников и литературы</a:t>
            </a:r>
            <a:endParaRPr sz="2000" b="1">
              <a:latin typeface="Merriweather"/>
              <a:ea typeface="Merriweather"/>
              <a:cs typeface="Merriweather"/>
              <a:sym typeface="Merriweather"/>
            </a:endParaRPr>
          </a:p>
        </p:txBody>
      </p:sp>
      <p:sp>
        <p:nvSpPr>
          <p:cNvPr id="356" name="Google Shape;356;p63"/>
          <p:cNvSpPr txBox="1"/>
          <p:nvPr/>
        </p:nvSpPr>
        <p:spPr>
          <a:xfrm>
            <a:off x="432000" y="867450"/>
            <a:ext cx="83766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1. https://ru.wikipedia.org/wiki/Хрущёвка</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2.https://meduza.io/feature/2017/02/23/hruschevki-eto-koshmar-i-uzhas-ih-nuzhno-snosit-ili-net</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3. https://meduza.io/feature/2016/12/08/nasledstvo-dobryh-robotov</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4. https://realty.rbc.ru/news/5ea99db79a7947562915d373</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5. https://realty.rbc.ru/news/5f9fb5ac9a79473560fca6ab</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6. https://varlamov.ru/1873609.html</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7. https://varlamov.ru/3795997.html</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8. https://varlamov.ru/2616514.html</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360"/>
        <p:cNvGrpSpPr/>
        <p:nvPr/>
      </p:nvGrpSpPr>
      <p:grpSpPr>
        <a:xfrm>
          <a:off x="0" y="0"/>
          <a:ext cx="0" cy="0"/>
          <a:chOff x="0" y="0"/>
          <a:chExt cx="0" cy="0"/>
        </a:xfrm>
      </p:grpSpPr>
      <p:sp>
        <p:nvSpPr>
          <p:cNvPr id="361" name="Google Shape;361;p64"/>
          <p:cNvSpPr txBox="1"/>
          <p:nvPr/>
        </p:nvSpPr>
        <p:spPr>
          <a:xfrm>
            <a:off x="832350" y="294000"/>
            <a:ext cx="74793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Список источников иллюстраций</a:t>
            </a:r>
            <a:endParaRPr sz="2000" b="1">
              <a:latin typeface="Merriweather"/>
              <a:ea typeface="Merriweather"/>
              <a:cs typeface="Merriweather"/>
              <a:sym typeface="Merriweather"/>
            </a:endParaRPr>
          </a:p>
        </p:txBody>
      </p:sp>
      <p:sp>
        <p:nvSpPr>
          <p:cNvPr id="362" name="Google Shape;362;p64"/>
          <p:cNvSpPr txBox="1"/>
          <p:nvPr/>
        </p:nvSpPr>
        <p:spPr>
          <a:xfrm>
            <a:off x="432000" y="715050"/>
            <a:ext cx="86001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Слайд 7 - https://zen.yandex.ru/media/id/5e8787a75423ab6a10c6f362/moskva-50h-5f0494dea459d80aa5cba693</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Слайд 8 - https://zen.yandex.ru/media/solo/7-interesnyh-mest-v-moskve-kuda-nechasto-dobiraiutsia-turisty-5d328ac6a2d6ed00ae7f063d?feed_exp=ordinary_feed&amp;from=channel&amp;rid=2932702042.482.1565940881668.38403&amp;integration=publishers_platform_yandex</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Слайд 10 - https://pastvu.com/p/148542</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Слайд 12 - https://smorodina.com/objects/pervyy-v-sssr-krupnopanelnyy-beskarkasnyy-dom</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Слайд 14 - https://meduza.io/feature/2017/02/23/hruschevki-eto-koshmar-i-uzhas-ih-nuzhno-snosit-ili-net</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r>
              <a:rPr lang="ru" sz="1600">
                <a:solidFill>
                  <a:schemeClr val="dk1"/>
                </a:solidFill>
                <a:latin typeface="Lora Medium"/>
                <a:ea typeface="Lora Medium"/>
                <a:cs typeface="Lora Medium"/>
                <a:sym typeface="Lora Medium"/>
              </a:rPr>
              <a:t>Слайд 18 - https://realty.rbc.ru/news/59638a7a9a794759f1e0173f</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Clr>
                <a:schemeClr val="dk1"/>
              </a:buClr>
              <a:buSzPts val="1100"/>
              <a:buFont typeface="Arial"/>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B8DAD6"/>
        </a:solidFill>
        <a:effectLst/>
      </p:bgPr>
    </p:bg>
    <p:spTree>
      <p:nvGrpSpPr>
        <p:cNvPr id="1" name="Shape 366"/>
        <p:cNvGrpSpPr/>
        <p:nvPr/>
      </p:nvGrpSpPr>
      <p:grpSpPr>
        <a:xfrm>
          <a:off x="0" y="0"/>
          <a:ext cx="0" cy="0"/>
          <a:chOff x="0" y="0"/>
          <a:chExt cx="0" cy="0"/>
        </a:xfrm>
      </p:grpSpPr>
      <p:sp>
        <p:nvSpPr>
          <p:cNvPr id="367" name="Google Shape;367;p65"/>
          <p:cNvSpPr txBox="1"/>
          <p:nvPr/>
        </p:nvSpPr>
        <p:spPr>
          <a:xfrm>
            <a:off x="832350" y="294000"/>
            <a:ext cx="7479300" cy="4926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Merriweather"/>
                <a:ea typeface="Merriweather"/>
                <a:cs typeface="Merriweather"/>
                <a:sym typeface="Merriweather"/>
              </a:rPr>
              <a:t>Список источников иллюстраций</a:t>
            </a:r>
            <a:endParaRPr sz="2000" b="1">
              <a:latin typeface="Merriweather"/>
              <a:ea typeface="Merriweather"/>
              <a:cs typeface="Merriweather"/>
              <a:sym typeface="Merriweather"/>
            </a:endParaRPr>
          </a:p>
        </p:txBody>
      </p:sp>
      <p:sp>
        <p:nvSpPr>
          <p:cNvPr id="368" name="Google Shape;368;p65"/>
          <p:cNvSpPr txBox="1"/>
          <p:nvPr/>
        </p:nvSpPr>
        <p:spPr>
          <a:xfrm>
            <a:off x="432000" y="715050"/>
            <a:ext cx="8600100" cy="2951400"/>
          </a:xfrm>
          <a:prstGeom prst="rect">
            <a:avLst/>
          </a:prstGeom>
          <a:noFill/>
          <a:ln>
            <a:noFill/>
          </a:ln>
          <a:effectLst>
            <a:outerShdw blurRad="214313" algn="bl" rotWithShape="0">
              <a:srgbClr val="000000">
                <a:alpha val="30000"/>
              </a:srgbClr>
            </a:outerShdw>
          </a:effectLst>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Слайд 20, 21, 22 - https://www.drive2.ru/b/523666603057873044/</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Слайд 24 - https://yandex.ru/maps/20237/berezniki/house/ulitsa_svobody_49/YU8YcQ5jSkAFQFtjfXhxdHxhYw==/panorama/?ll=56.793622%2C59.405274&amp;panorama%5Bdirection%5D=171.049402%2C5.303679&amp;panorama%5Bfull%5D=true&amp;panorama%5Bpoint%5D=56.793291%2C59.405258&amp;panorama%5Bspan%5D=92.971426%2C51.656951&amp;tab=panorama&amp;z=18</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Слайд 25, 26 - https://domofoto.ru/object/179676/</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Слайд 28 - https://meduza.io/feature/2016/12/08/nasledstvo-dobryh-robotov</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Слайд 31 - https://www.pinterest.ru/pin/404268504027782848/</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Слайд 34 - https://www.mperspektiva.ru/topics/v-moskve-v-2021-godu-nachnetsya-vtoraya-volna-renovatsii/</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Слайд 36 - https://varlamov.ru/1873609.html</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r>
              <a:rPr lang="ru" sz="1600">
                <a:solidFill>
                  <a:schemeClr val="dk1"/>
                </a:solidFill>
                <a:latin typeface="Lora Medium"/>
                <a:ea typeface="Lora Medium"/>
                <a:cs typeface="Lora Medium"/>
                <a:sym typeface="Lora Medium"/>
              </a:rPr>
              <a:t>Слайд 37 - https://varlamov.ru/2136534.html</a:t>
            </a: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a:p>
            <a:pPr marL="0" lvl="0" indent="0" algn="l" rtl="0">
              <a:lnSpc>
                <a:spcPct val="115000"/>
              </a:lnSpc>
              <a:spcBef>
                <a:spcPts val="0"/>
              </a:spcBef>
              <a:spcAft>
                <a:spcPts val="0"/>
              </a:spcAft>
              <a:buNone/>
            </a:pPr>
            <a:endParaRPr sz="1600">
              <a:solidFill>
                <a:schemeClr val="dk1"/>
              </a:solidFill>
              <a:latin typeface="Lora Medium"/>
              <a:ea typeface="Lora Medium"/>
              <a:cs typeface="Lora Medium"/>
              <a:sym typeface="Lora Medium"/>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A3AA95"/>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2030</Words>
  <Application>Microsoft Office PowerPoint</Application>
  <PresentationFormat>Экран (16:9)</PresentationFormat>
  <Paragraphs>181</Paragraphs>
  <Slides>50</Slides>
  <Notes>50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50</vt:i4>
      </vt:variant>
    </vt:vector>
  </HeadingPairs>
  <TitlesOfParts>
    <vt:vector size="55" baseType="lpstr">
      <vt:lpstr>Merriweather</vt:lpstr>
      <vt:lpstr>Arial</vt:lpstr>
      <vt:lpstr>Lora Medium</vt:lpstr>
      <vt:lpstr>Lora SemiBold</vt:lpstr>
      <vt:lpstr>Simple Light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cp:lastModifiedBy>Ольга</cp:lastModifiedBy>
  <cp:revision>4</cp:revision>
  <dcterms:modified xsi:type="dcterms:W3CDTF">2021-11-09T13:43:28Z</dcterms:modified>
</cp:coreProperties>
</file>