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1" r:id="rId4"/>
    <p:sldId id="258" r:id="rId5"/>
    <p:sldId id="257" r:id="rId6"/>
    <p:sldId id="262" r:id="rId7"/>
    <p:sldId id="264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популярные сокращения в SMS и email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94000"/>
                      <a:satMod val="103000"/>
                      <a:lumMod val="102000"/>
                    </a:schemeClr>
                  </a:gs>
                  <a:gs pos="50000">
                    <a:schemeClr val="accent1">
                      <a:shade val="100000"/>
                      <a:satMod val="110000"/>
                      <a:lumMod val="100000"/>
                    </a:schemeClr>
                  </a:gs>
                  <a:gs pos="100000">
                    <a:schemeClr val="accent1">
                      <a:shade val="78000"/>
                      <a:satMod val="120000"/>
                      <a:lumMod val="99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tint val="94000"/>
                      <a:satMod val="103000"/>
                      <a:lumMod val="102000"/>
                    </a:schemeClr>
                  </a:gs>
                  <a:gs pos="50000">
                    <a:schemeClr val="accent3">
                      <a:shade val="100000"/>
                      <a:satMod val="110000"/>
                      <a:lumMod val="100000"/>
                    </a:schemeClr>
                  </a:gs>
                  <a:gs pos="100000">
                    <a:schemeClr val="accent3">
                      <a:shade val="78000"/>
                      <a:satMod val="120000"/>
                      <a:lumMod val="99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tint val="94000"/>
                      <a:satMod val="103000"/>
                      <a:lumMod val="102000"/>
                    </a:schemeClr>
                  </a:gs>
                  <a:gs pos="50000">
                    <a:schemeClr val="accent5">
                      <a:shade val="100000"/>
                      <a:satMod val="110000"/>
                      <a:lumMod val="100000"/>
                    </a:schemeClr>
                  </a:gs>
                  <a:gs pos="100000">
                    <a:schemeClr val="accent5">
                      <a:shade val="78000"/>
                      <a:satMod val="120000"/>
                      <a:lumMod val="99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823-477E-A877-3562CAFD1EB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tint val="94000"/>
                      <a:satMod val="103000"/>
                      <a:lumMod val="102000"/>
                    </a:schemeClr>
                  </a:gs>
                  <a:gs pos="50000">
                    <a:schemeClr val="accent1">
                      <a:lumMod val="60000"/>
                      <a:shade val="100000"/>
                      <a:satMod val="110000"/>
                      <a:lumMod val="100000"/>
                    </a:schemeClr>
                  </a:gs>
                  <a:gs pos="100000">
                    <a:schemeClr val="accent1">
                      <a:lumMod val="60000"/>
                      <a:shade val="78000"/>
                      <a:satMod val="120000"/>
                      <a:lumMod val="99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не расшифровали</c:v>
                </c:pt>
                <c:pt idx="1">
                  <c:v>частично</c:v>
                </c:pt>
                <c:pt idx="2">
                  <c:v>расшифровали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0.73</c:v>
                </c:pt>
                <c:pt idx="1">
                  <c:v>0.18</c:v>
                </c:pt>
                <c:pt idx="2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23-477E-A877-3562CAFD1EB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смайлы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7.4773098970498065E-3"/>
                  <c:y val="3.8423113186413682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8C-45F9-959A-54E77E8B96EA}"/>
                </c:ext>
              </c:extLst>
            </c:dLbl>
            <c:dLbl>
              <c:idx val="1"/>
              <c:layout>
                <c:manualLayout>
                  <c:x val="-1.3459157814689707E-2"/>
                  <c:y val="-1.666555623577484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8C-45F9-959A-54E77E8B96EA}"/>
                </c:ext>
              </c:extLst>
            </c:dLbl>
            <c:dLbl>
              <c:idx val="2"/>
              <c:layout>
                <c:manualLayout>
                  <c:x val="-8.9727718764597685E-3"/>
                  <c:y val="-5.875193409231697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8C-45F9-959A-54E77E8B96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постоянно</c:v>
                </c:pt>
                <c:pt idx="1">
                  <c:v>редко</c:v>
                </c:pt>
                <c:pt idx="2">
                  <c:v>никогда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0.91</c:v>
                </c:pt>
                <c:pt idx="1">
                  <c:v>7.0000000000000007E-2</c:v>
                </c:pt>
                <c:pt idx="2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8C-45F9-959A-54E77E8B96E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677824592"/>
        <c:axId val="978953008"/>
      </c:barChart>
      <c:catAx>
        <c:axId val="67782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8953008"/>
        <c:crosses val="autoZero"/>
        <c:auto val="1"/>
        <c:lblAlgn val="ctr"/>
        <c:lblOffset val="100"/>
        <c:noMultiLvlLbl val="0"/>
      </c:catAx>
      <c:valAx>
        <c:axId val="97895300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677824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3637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29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245989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0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94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515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92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54613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38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35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6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26A9145-19F3-4FC8-BCF3-4436F1321E4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4471BD0-E191-4495-AAD2-106804E563D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81553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7%D0%B2%D0%BE%D0%BD%D0%BA%D0%B0%D1%8F_%D0%B0%D0%BB%D1%8C%D0%B2%D0%B5%D0%BE%D0%BB%D0%BE-%D0%BF%D0%B0%D0%BB%D0%B0%D1%82%D0%B0%D0%BB%D1%8C%D0%BD%D0%B0%D1%8F_%D0%B0%D1%84%D1%84%D1%80%D0%B8%D0%BA%D0%B0%D1%82%D0%B0" TargetMode="External"/><Relationship Id="rId3" Type="http://schemas.openxmlformats.org/officeDocument/2006/relationships/image" Target="../media/image9.jpg"/><Relationship Id="rId7" Type="http://schemas.openxmlformats.org/officeDocument/2006/relationships/hyperlink" Target="https://ru.wikipedia.org/wiki/%D0%9E%D0%B3%D1%83%D0%B1%D0%BB%D1%91%D0%BD%D0%BD%D1%8B%D0%B9_%D0%B3%D0%BB%D0%B0%D1%81%D0%BD%D1%8B%D0%B9_%D0%B7%D0%B0%D0%B4%D0%BD%D0%B5%D0%B3%D0%BE_%D1%80%D1%8F%D0%B4%D0%B0_%D1%81%D1%80%D0%B5%D0%B4%D0%BD%D0%B5-%D0%B2%D0%B5%D1%80%D1%85%D0%BD%D0%B5%D0%B3%D0%BE_%D0%BF%D0%BE%D0%B4%D1%8A%D1%91%D0%BC%D0%B0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3%D1%83%D0%B1%D0%BD%D0%BE-%D0%B3%D1%83%D0%B1%D0%BD%D0%BE%D0%B9_%D0%BD%D0%BE%D1%81%D0%BE%D0%B2%D0%BE%D0%B9_%D1%81%D0%BE%D0%B3%D0%BB%D0%B0%D1%81%D0%BD%D1%8B%D0%B9" TargetMode="External"/><Relationship Id="rId5" Type="http://schemas.openxmlformats.org/officeDocument/2006/relationships/hyperlink" Target="https://ru.wikipedia.org/wiki/%D0%9D%D0%B5%D0%BE%D0%B3%D1%83%D0%B1%D0%BB%D1%91%D0%BD%D0%BD%D1%8B%D0%B9_%D0%B3%D0%BB%D0%B0%D1%81%D0%BD%D1%8B%D0%B9_%D0%BF%D0%B5%D1%80%D0%B5%D0%B4%D0%BD%D0%B5%D0%B3%D0%BE_%D1%80%D1%8F%D0%B4%D0%B0_%D1%81%D1%80%D0%B5%D0%B4%D0%BD%D0%B5-%D0%B2%D0%B5%D1%80%D1%85%D0%BD%D0%B5%D0%B3%D0%BE_%D0%BF%D0%BE%D0%B4%D1%8A%D1%91%D0%BC%D0%B0" TargetMode="External"/><Relationship Id="rId10" Type="http://schemas.openxmlformats.org/officeDocument/2006/relationships/image" Target="../media/image10.jpg"/><Relationship Id="rId4" Type="http://schemas.openxmlformats.org/officeDocument/2006/relationships/hyperlink" Target="https://ru.wikipedia.org/wiki/%D0%AF%D0%BF%D0%BE%D0%BD%D1%81%D0%BA%D0%B8%D0%B9_%D1%8F%D0%B7%D1%8B%D0%BA" TargetMode="External"/><Relationship Id="rId9" Type="http://schemas.openxmlformats.org/officeDocument/2006/relationships/hyperlink" Target="https://ru.wikipedia.org/wiki/%D0%9D%D0%B5%D0%BE%D0%B3%D1%83%D0%B1%D0%BB%D1%91%D0%BD%D0%BD%D1%8B%D0%B9_%D0%B3%D0%BB%D0%B0%D1%81%D0%BD%D1%8B%D0%B9_%D0%BF%D0%B5%D1%80%D0%B5%D0%B4%D0%BD%D0%B5%D0%B3%D0%BE_%D1%80%D1%8F%D0%B4%D0%B0_%D0%B2%D0%B5%D1%80%D1%85%D0%BD%D0%B5%D0%B3%D0%BE_%D0%BF%D0%BE%D0%B4%D1%8A%D1%91%D0%BC%D0%B0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A98AB4-5962-4EDC-9ED6-64328432F5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1360" y="1131202"/>
            <a:ext cx="6275832" cy="2633472"/>
          </a:xfrm>
        </p:spPr>
        <p:txBody>
          <a:bodyPr>
            <a:normAutofit fontScale="90000"/>
          </a:bodyPr>
          <a:lstStyle/>
          <a:p>
            <a:r>
              <a:rPr lang="ru-RU" dirty="0"/>
              <a:t>Язык </a:t>
            </a:r>
            <a:r>
              <a:rPr lang="en-US" dirty="0" err="1"/>
              <a:t>sms</a:t>
            </a:r>
            <a:r>
              <a:rPr lang="en-US" dirty="0"/>
              <a:t> </a:t>
            </a:r>
            <a:r>
              <a:rPr lang="ru-RU" dirty="0"/>
              <a:t>и е-</a:t>
            </a:r>
            <a:r>
              <a:rPr lang="en-US" dirty="0"/>
              <a:t>mail</a:t>
            </a:r>
            <a:endParaRPr lang="ru-RU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E44D9E3A-29C1-463E-A0BE-619DE42C94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A459F2-2B9D-4788-8D55-E4FBB127365D}"/>
              </a:ext>
            </a:extLst>
          </p:cNvPr>
          <p:cNvSpPr txBox="1"/>
          <p:nvPr/>
        </p:nvSpPr>
        <p:spPr>
          <a:xfrm>
            <a:off x="8524494" y="4566856"/>
            <a:ext cx="609447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Выполенена учеником: </a:t>
            </a:r>
            <a:r>
              <a:rPr lang="en-US" dirty="0"/>
              <a:t>“</a:t>
            </a:r>
            <a:r>
              <a:rPr lang="ru-RU" dirty="0"/>
              <a:t>7в</a:t>
            </a:r>
            <a:r>
              <a:rPr lang="en-US" dirty="0"/>
              <a:t>”</a:t>
            </a:r>
            <a:r>
              <a:rPr lang="ru-RU" dirty="0"/>
              <a:t> класса</a:t>
            </a:r>
            <a:endParaRPr lang="en-US" dirty="0"/>
          </a:p>
          <a:p>
            <a:r>
              <a:rPr lang="ru-RU" dirty="0"/>
              <a:t>Рамазанов Рияз</a:t>
            </a:r>
          </a:p>
          <a:p>
            <a:r>
              <a:rPr lang="ru-RU" dirty="0"/>
              <a:t>Руководитель:</a:t>
            </a:r>
          </a:p>
          <a:p>
            <a:r>
              <a:rPr lang="ru-RU" dirty="0"/>
              <a:t>Учитель английского языка </a:t>
            </a:r>
          </a:p>
          <a:p>
            <a:r>
              <a:rPr lang="ru-RU" dirty="0"/>
              <a:t>Данилова Евгения Юрьевна</a:t>
            </a:r>
          </a:p>
        </p:txBody>
      </p:sp>
    </p:spTree>
    <p:extLst>
      <p:ext uri="{BB962C8B-B14F-4D97-AF65-F5344CB8AC3E}">
        <p14:creationId xmlns:p14="http://schemas.microsoft.com/office/powerpoint/2010/main" val="360575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73B29F-A3AE-4445-9D82-C52F2570F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8610" y="2769834"/>
            <a:ext cx="9037467" cy="388212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br>
              <a:rPr lang="ru-RU" sz="1600" dirty="0">
                <a:latin typeface="Arial Narrow" panose="020B0606020202030204" pitchFamily="34" charset="0"/>
              </a:rPr>
            </a:br>
            <a:r>
              <a:rPr lang="ru-RU" sz="1600" cap="small" dirty="0">
                <a:solidFill>
                  <a:schemeClr val="tx1"/>
                </a:solidFill>
                <a:latin typeface="Arial Narrow" panose="020B0606020202030204" pitchFamily="34" charset="0"/>
              </a:rPr>
              <a:t>Задачи:</a:t>
            </a:r>
            <a:br>
              <a:rPr lang="ru-RU" sz="1600" cap="small" dirty="0">
                <a:latin typeface="Arial Narrow" panose="020B0606020202030204" pitchFamily="34" charset="0"/>
              </a:rPr>
            </a:br>
            <a:r>
              <a:rPr lang="ru-RU" sz="1600" cap="small" dirty="0">
                <a:latin typeface="Arial Narrow" panose="020B0606020202030204" pitchFamily="34" charset="0"/>
              </a:rPr>
              <a:t>1) собрать и изучить материалы по данной теме, </a:t>
            </a:r>
            <a:br>
              <a:rPr lang="ru-RU" sz="1600" cap="small" dirty="0">
                <a:latin typeface="Arial Narrow" panose="020B0606020202030204" pitchFamily="34" charset="0"/>
              </a:rPr>
            </a:br>
            <a:r>
              <a:rPr lang="ru-RU" sz="1600" cap="small" dirty="0">
                <a:latin typeface="Arial Narrow" panose="020B0606020202030204" pitchFamily="34" charset="0"/>
              </a:rPr>
              <a:t>2) проанализировать собранную информацию и систематизировать ее, выявить популярные сокращения;</a:t>
            </a:r>
            <a:br>
              <a:rPr lang="ru-RU" sz="1600" cap="small" dirty="0">
                <a:latin typeface="Arial Narrow" panose="020B0606020202030204" pitchFamily="34" charset="0"/>
              </a:rPr>
            </a:br>
            <a:r>
              <a:rPr lang="ru-RU" sz="1600" cap="small" dirty="0">
                <a:latin typeface="Arial Narrow" panose="020B0606020202030204" pitchFamily="34" charset="0"/>
              </a:rPr>
              <a:t>3) выяснить отношение к исследуемому явлению у учащихся нашего лицея;</a:t>
            </a:r>
            <a:br>
              <a:rPr lang="ru-RU" sz="1600" cap="small" dirty="0">
                <a:latin typeface="Arial Narrow" panose="020B0606020202030204" pitchFamily="34" charset="0"/>
              </a:rPr>
            </a:br>
            <a:r>
              <a:rPr lang="ru-RU" sz="1600" cap="small" dirty="0">
                <a:latin typeface="Arial Narrow" panose="020B0606020202030204" pitchFamily="34" charset="0"/>
              </a:rPr>
              <a:t>4) составить словарь наиболее распространенных сокращений </a:t>
            </a:r>
            <a:br>
              <a:rPr lang="ru-RU" sz="1600" cap="small" dirty="0">
                <a:latin typeface="Arial Narrow" panose="020B0606020202030204" pitchFamily="34" charset="0"/>
              </a:rPr>
            </a:br>
            <a:r>
              <a:rPr lang="ru-RU" sz="1600" cap="small" dirty="0">
                <a:latin typeface="Arial Narrow" panose="020B0606020202030204" pitchFamily="34" charset="0"/>
              </a:rPr>
              <a:t>Актуальность исследования обусловлена тем, что использование англоязычных сокращений в настоящий момент является неотъемлемой частью электронной переписки.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6C875C-CE14-444C-B79D-A1A88E276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36668" y="206041"/>
            <a:ext cx="9357063" cy="1782557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</a:pPr>
            <a:r>
              <a:rPr lang="ru-RU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Цель </a:t>
            </a:r>
            <a:br>
              <a:rPr lang="ru-RU" dirty="0">
                <a:latin typeface="Arial Narrow" panose="020B0606020202030204" pitchFamily="34" charset="0"/>
              </a:rPr>
            </a:br>
            <a:r>
              <a:rPr lang="ru-RU" dirty="0">
                <a:latin typeface="Arial Narrow" panose="020B0606020202030204" pitchFamily="34" charset="0"/>
              </a:rPr>
              <a:t>изучение истории появления смс-сообщений, их использования в разных сферах нашей жизни, а также формулирование правил написания кратких сообщений.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586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7DB4A-6FBA-41C0-AB3E-E8B529D4A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0035" y="382385"/>
            <a:ext cx="8819965" cy="2502858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C00000"/>
                </a:solidFill>
              </a:rPr>
              <a:t>Sms</a:t>
            </a:r>
            <a:r>
              <a:rPr lang="en-US" dirty="0"/>
              <a:t> – </a:t>
            </a:r>
            <a:r>
              <a:rPr lang="en-US" dirty="0">
                <a:solidFill>
                  <a:srgbClr val="C00000"/>
                </a:solidFill>
              </a:rPr>
              <a:t>s</a:t>
            </a:r>
            <a:r>
              <a:rPr lang="en-US" dirty="0"/>
              <a:t>hort </a:t>
            </a:r>
            <a:r>
              <a:rPr lang="en-US" dirty="0">
                <a:solidFill>
                  <a:srgbClr val="C00000"/>
                </a:solidFill>
              </a:rPr>
              <a:t>m</a:t>
            </a:r>
            <a:r>
              <a:rPr lang="en-US" dirty="0"/>
              <a:t>essage </a:t>
            </a:r>
            <a:r>
              <a:rPr lang="en-US" dirty="0">
                <a:solidFill>
                  <a:srgbClr val="C00000"/>
                </a:solidFill>
              </a:rPr>
              <a:t>s</a:t>
            </a:r>
            <a:r>
              <a:rPr lang="en-US" dirty="0"/>
              <a:t>ervice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e-mail - </a:t>
            </a:r>
            <a:r>
              <a:rPr lang="en-US" dirty="0">
                <a:solidFill>
                  <a:srgbClr val="C00000"/>
                </a:solidFill>
              </a:rPr>
              <a:t>e</a:t>
            </a:r>
            <a:r>
              <a:rPr lang="en-US" dirty="0"/>
              <a:t>lectronic </a:t>
            </a:r>
            <a:r>
              <a:rPr lang="en-US" dirty="0">
                <a:solidFill>
                  <a:srgbClr val="C00000"/>
                </a:solidFill>
              </a:rPr>
              <a:t>mail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B3ED3CE5-7B26-4B01-9962-8E24DC304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543" y="1832485"/>
            <a:ext cx="1342470" cy="1342470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358F8B7-E038-4733-AE28-E7E0A736B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169" y="88777"/>
            <a:ext cx="1424866" cy="142486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52ED0DD-DEAC-448E-A1EB-4EBCA103E7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226" y="3038383"/>
            <a:ext cx="4098525" cy="38196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3F3AE8-DA01-4C6F-8AD0-7C645C4FD1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480" y="1513643"/>
            <a:ext cx="1864542" cy="134247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0DC4D82-1B21-44BA-875D-965D448095F3}"/>
              </a:ext>
            </a:extLst>
          </p:cNvPr>
          <p:cNvSpPr txBox="1">
            <a:spLocks/>
          </p:cNvSpPr>
          <p:nvPr/>
        </p:nvSpPr>
        <p:spPr>
          <a:xfrm>
            <a:off x="3405527" y="3855033"/>
            <a:ext cx="3812019" cy="250285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CD0EBD6-7A5E-4EB6-B4AE-4E82AEE5132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1" r="21755"/>
          <a:stretch/>
        </p:blipFill>
        <p:spPr>
          <a:xfrm>
            <a:off x="1100831" y="3245146"/>
            <a:ext cx="4616388" cy="351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63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058660-641B-437B-899E-BE4A7F3A3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688F5FC-0A54-4419-8051-E1B281C6189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6" r="-1980" b="22960"/>
          <a:stretch/>
        </p:blipFill>
        <p:spPr>
          <a:xfrm>
            <a:off x="870012" y="15536"/>
            <a:ext cx="5705475" cy="3143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99C9DDE-8FAB-4D87-AE4E-9948CBCA3A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9" t="8792" r="12980" b="10184"/>
          <a:stretch/>
        </p:blipFill>
        <p:spPr>
          <a:xfrm>
            <a:off x="6312023" y="2861787"/>
            <a:ext cx="5490546" cy="3980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Текст 2">
            <a:extLst>
              <a:ext uri="{FF2B5EF4-FFF2-40B4-BE49-F238E27FC236}">
                <a16:creationId xmlns:a16="http://schemas.microsoft.com/office/drawing/2014/main" id="{AE2C68E4-CDD1-4B65-9FA3-5BF475E8D668}"/>
              </a:ext>
            </a:extLst>
          </p:cNvPr>
          <p:cNvSpPr txBox="1">
            <a:spLocks/>
          </p:cNvSpPr>
          <p:nvPr/>
        </p:nvSpPr>
        <p:spPr>
          <a:xfrm>
            <a:off x="6400801" y="206041"/>
            <a:ext cx="5175682" cy="228858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US" sz="4000" dirty="0"/>
              <a:t>Ily2 – I love you too – </a:t>
            </a:r>
            <a:r>
              <a:rPr lang="ru-RU" sz="4000" dirty="0"/>
              <a:t>я тоже тебя люблю</a:t>
            </a:r>
          </a:p>
        </p:txBody>
      </p:sp>
      <p:sp>
        <p:nvSpPr>
          <p:cNvPr id="13" name="Текст 2">
            <a:extLst>
              <a:ext uri="{FF2B5EF4-FFF2-40B4-BE49-F238E27FC236}">
                <a16:creationId xmlns:a16="http://schemas.microsoft.com/office/drawing/2014/main" id="{01D268B2-60C0-4A38-B78B-1BDF94D90633}"/>
              </a:ext>
            </a:extLst>
          </p:cNvPr>
          <p:cNvSpPr txBox="1">
            <a:spLocks/>
          </p:cNvSpPr>
          <p:nvPr/>
        </p:nvSpPr>
        <p:spPr>
          <a:xfrm>
            <a:off x="985422" y="3481894"/>
            <a:ext cx="5415380" cy="314324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US" sz="4000" dirty="0"/>
              <a:t>2</a:t>
            </a:r>
            <a:r>
              <a:rPr lang="ru-RU" sz="4000" dirty="0"/>
              <a:t> – </a:t>
            </a:r>
            <a:r>
              <a:rPr lang="en-US" sz="4000" dirty="0"/>
              <a:t>to – </a:t>
            </a:r>
            <a:r>
              <a:rPr lang="ru-RU" sz="4000" dirty="0"/>
              <a:t>предлог</a:t>
            </a:r>
          </a:p>
          <a:p>
            <a:pPr>
              <a:lnSpc>
                <a:spcPct val="170000"/>
              </a:lnSpc>
            </a:pPr>
            <a:r>
              <a:rPr lang="en-US" sz="4000" dirty="0"/>
              <a:t>@ - at – </a:t>
            </a:r>
            <a:r>
              <a:rPr lang="ru-RU" sz="4000" dirty="0"/>
              <a:t>предлог «в»</a:t>
            </a:r>
          </a:p>
          <a:p>
            <a:pPr>
              <a:lnSpc>
                <a:spcPct val="170000"/>
              </a:lnSpc>
            </a:pPr>
            <a:r>
              <a:rPr lang="en-US" sz="4000" dirty="0"/>
              <a:t>C</a:t>
            </a:r>
            <a:r>
              <a:rPr lang="ru-RU" sz="4000" dirty="0"/>
              <a:t> </a:t>
            </a:r>
            <a:r>
              <a:rPr lang="en-US" sz="4000" dirty="0"/>
              <a:t>U – see you - </a:t>
            </a:r>
            <a:r>
              <a:rPr lang="ru-RU" sz="4000" dirty="0"/>
              <a:t>увидимся</a:t>
            </a:r>
          </a:p>
        </p:txBody>
      </p:sp>
    </p:spTree>
    <p:extLst>
      <p:ext uri="{BB962C8B-B14F-4D97-AF65-F5344CB8AC3E}">
        <p14:creationId xmlns:p14="http://schemas.microsoft.com/office/powerpoint/2010/main" val="71076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3E2215-249F-4B0F-BD48-963788CAD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00344" cy="1325563"/>
          </a:xfrm>
        </p:spPr>
        <p:txBody>
          <a:bodyPr/>
          <a:lstStyle/>
          <a:p>
            <a:r>
              <a:rPr lang="en-US" dirty="0"/>
              <a:t>  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F405D6-C116-438C-8D61-B2C55206319F}"/>
              </a:ext>
            </a:extLst>
          </p:cNvPr>
          <p:cNvSpPr txBox="1"/>
          <p:nvPr/>
        </p:nvSpPr>
        <p:spPr>
          <a:xfrm>
            <a:off x="1479441" y="3774150"/>
            <a:ext cx="36339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8826E65-6B04-4BF7-B1E1-931EEE71A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56" y="112985"/>
            <a:ext cx="5504032" cy="2999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8228BF-C64F-4959-9EE2-C89CAF71CA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731" y="3186840"/>
            <a:ext cx="6076580" cy="35581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7D3A4C6-3B2C-4B60-9401-6EAB5D0498C9}"/>
              </a:ext>
            </a:extLst>
          </p:cNvPr>
          <p:cNvSpPr txBox="1"/>
          <p:nvPr/>
        </p:nvSpPr>
        <p:spPr>
          <a:xfrm>
            <a:off x="6638544" y="576468"/>
            <a:ext cx="511353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SMILEY – </a:t>
            </a:r>
            <a:r>
              <a:rPr lang="ru-RU" sz="2400" dirty="0">
                <a:latin typeface="Calibri" panose="020F0502020204030204" pitchFamily="34" charset="0"/>
                <a:ea typeface="Times New Roman" panose="02020603050405020304" pitchFamily="18" charset="0"/>
              </a:rPr>
              <a:t>СМАЙЛИК 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ru-RU" sz="2400" dirty="0">
              <a:latin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</a:rPr>
              <a:t>EMOGY - </a:t>
            </a:r>
            <a:r>
              <a:rPr lang="ru-RU" sz="2400" dirty="0"/>
              <a:t>от </a:t>
            </a:r>
            <a:r>
              <a:rPr lang="ru-RU" sz="2400" dirty="0">
                <a:hlinkClick r:id="rId4" tooltip="Японский язык"/>
              </a:rPr>
              <a:t>яп.</a:t>
            </a:r>
            <a:r>
              <a:rPr lang="ru-RU" sz="2400" dirty="0"/>
              <a:t> </a:t>
            </a:r>
            <a:r>
              <a:rPr lang="ja-JP" altLang="ru-RU" sz="2400" dirty="0"/>
              <a:t>絵</a:t>
            </a:r>
            <a:r>
              <a:rPr lang="ru-RU" sz="2400" dirty="0"/>
              <a:t> </a:t>
            </a:r>
            <a:r>
              <a:rPr lang="ru-RU" sz="2400" i="1" dirty="0"/>
              <a:t>э</a:t>
            </a:r>
            <a:r>
              <a:rPr lang="ru-RU" sz="2400" dirty="0"/>
              <a:t> — «картинка» и </a:t>
            </a:r>
            <a:r>
              <a:rPr lang="ja-JP" altLang="ru-RU" sz="2400" dirty="0"/>
              <a:t>文字</a:t>
            </a:r>
            <a:r>
              <a:rPr lang="ru-RU" sz="2400" dirty="0"/>
              <a:t> </a:t>
            </a:r>
            <a:r>
              <a:rPr lang="ru-RU" sz="2400" i="1" dirty="0" err="1"/>
              <a:t>модзи</a:t>
            </a:r>
            <a:r>
              <a:rPr lang="ru-RU" sz="2400" dirty="0"/>
              <a:t> — «знак», «символ»; произношение: [</a:t>
            </a:r>
            <a:r>
              <a:rPr lang="ru-RU" sz="2400" dirty="0" err="1">
                <a:hlinkClick r:id="rId5" tooltip="Неогублённый гласный переднего ряда средне-верхнего подъёма"/>
              </a:rPr>
              <a:t>e</a:t>
            </a:r>
            <a:r>
              <a:rPr lang="ru-RU" sz="2400" dirty="0" err="1">
                <a:hlinkClick r:id="rId6" tooltip="Губно-губной носовой согласный"/>
              </a:rPr>
              <a:t>m</a:t>
            </a:r>
            <a:r>
              <a:rPr lang="ru-RU" sz="2400" dirty="0" err="1">
                <a:hlinkClick r:id="rId7" tooltip="Огублённый гласный заднего ряда средне-верхнего подъёма"/>
              </a:rPr>
              <a:t>o</a:t>
            </a:r>
            <a:r>
              <a:rPr lang="ru-RU" sz="2400" dirty="0" err="1">
                <a:hlinkClick r:id="rId8" tooltip="Звонкая альвеоло-палатальная аффриката"/>
              </a:rPr>
              <a:t>ʥ</a:t>
            </a:r>
            <a:r>
              <a:rPr lang="ru-RU" sz="2400" dirty="0" err="1">
                <a:hlinkClick r:id="rId9" tooltip="Неогублённый гласный переднего ряда верхнего подъёма"/>
              </a:rPr>
              <a:t>i</a:t>
            </a:r>
            <a:r>
              <a:rPr lang="ru-RU" sz="2400" dirty="0"/>
              <a:t>]) - ЭМОДЗИ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AE8BD38-C0D4-4875-8254-A5311615FA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011" y="3385283"/>
            <a:ext cx="3647408" cy="31075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7253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9567D-0345-42E3-B651-E9C1CC5A6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82385"/>
            <a:ext cx="10972800" cy="895999"/>
          </a:xfrm>
        </p:spPr>
        <p:txBody>
          <a:bodyPr>
            <a:normAutofit fontScale="90000"/>
          </a:bodyPr>
          <a:lstStyle/>
          <a:p>
            <a:r>
              <a:rPr lang="ru-RU" sz="4800" dirty="0"/>
              <a:t>Популярные сокращения </a:t>
            </a:r>
            <a:r>
              <a:rPr lang="en-US" sz="4800" dirty="0" err="1"/>
              <a:t>sms</a:t>
            </a:r>
            <a:r>
              <a:rPr lang="en-US" sz="4800" dirty="0"/>
              <a:t> </a:t>
            </a:r>
            <a:r>
              <a:rPr lang="ru-RU" sz="4800" dirty="0"/>
              <a:t>и </a:t>
            </a:r>
            <a:r>
              <a:rPr lang="en-US" sz="4800" dirty="0"/>
              <a:t>email</a:t>
            </a:r>
            <a:endParaRPr lang="ru-RU" sz="4800" dirty="0"/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305C4CE1-E32F-4379-975E-D20508C464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1703405"/>
              </p:ext>
            </p:extLst>
          </p:nvPr>
        </p:nvGraphicFramePr>
        <p:xfrm>
          <a:off x="1251677" y="1393794"/>
          <a:ext cx="9543569" cy="50816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1992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6CDA8-E9FC-4C66-A930-0D6C4C472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322" y="163921"/>
            <a:ext cx="10981678" cy="860171"/>
          </a:xfrm>
        </p:spPr>
        <p:txBody>
          <a:bodyPr>
            <a:normAutofit fontScale="90000"/>
          </a:bodyPr>
          <a:lstStyle/>
          <a:p>
            <a:r>
              <a:rPr lang="ru-RU" dirty="0"/>
              <a:t>Использование смайлов в общении </a:t>
            </a: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544294B9-9ECB-401B-94E9-A2CA35C70D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3465688"/>
              </p:ext>
            </p:extLst>
          </p:nvPr>
        </p:nvGraphicFramePr>
        <p:xfrm>
          <a:off x="2196662" y="809297"/>
          <a:ext cx="8492359" cy="6048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735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BE4AB-5D42-4AF8-A809-4CE57C75E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sz="1800" dirty="0">
                <a:latin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C9373683-880E-4895-AA92-0AADCF063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44" y="-35882"/>
            <a:ext cx="6662216" cy="6662216"/>
          </a:xfrm>
        </p:spPr>
      </p:pic>
    </p:spTree>
    <p:extLst>
      <p:ext uri="{BB962C8B-B14F-4D97-AF65-F5344CB8AC3E}">
        <p14:creationId xmlns:p14="http://schemas.microsoft.com/office/powerpoint/2010/main" val="300201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164</TotalTime>
  <Words>210</Words>
  <Application>Microsoft Office PowerPoint</Application>
  <PresentationFormat>Широкоэкранный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Arial Narrow</vt:lpstr>
      <vt:lpstr>Calibri</vt:lpstr>
      <vt:lpstr>Corbel</vt:lpstr>
      <vt:lpstr>Gill Sans MT</vt:lpstr>
      <vt:lpstr>Impact</vt:lpstr>
      <vt:lpstr>Эмблема</vt:lpstr>
      <vt:lpstr>Язык sms и е-mail</vt:lpstr>
      <vt:lpstr> Задачи: 1) собрать и изучить материалы по данной теме,  2) проанализировать собранную информацию и систематизировать ее, выявить популярные сокращения; 3) выяснить отношение к исследуемому явлению у учащихся нашего лицея; 4) составить словарь наиболее распространенных сокращений  Актуальность исследования обусловлена тем, что использование англоязычных сокращений в настоящий момент является неотъемлемой частью электронной переписки.</vt:lpstr>
      <vt:lpstr>Sms – short message service    e-mail - electronic mail</vt:lpstr>
      <vt:lpstr> </vt:lpstr>
      <vt:lpstr>  </vt:lpstr>
      <vt:lpstr>Популярные сокращения sms и email</vt:lpstr>
      <vt:lpstr>Использование смайлов в общении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Язые sms и Email</dc:title>
  <dc:creator>Бебра</dc:creator>
  <cp:lastModifiedBy>Eugenia Danilova</cp:lastModifiedBy>
  <cp:revision>6</cp:revision>
  <dcterms:created xsi:type="dcterms:W3CDTF">2021-11-23T05:02:00Z</dcterms:created>
  <dcterms:modified xsi:type="dcterms:W3CDTF">2022-02-14T16:56:47Z</dcterms:modified>
</cp:coreProperties>
</file>