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276" r:id="rId3"/>
    <p:sldId id="257" r:id="rId4"/>
    <p:sldId id="263" r:id="rId5"/>
    <p:sldId id="272" r:id="rId6"/>
    <p:sldId id="258" r:id="rId7"/>
    <p:sldId id="259" r:id="rId8"/>
    <p:sldId id="260" r:id="rId9"/>
    <p:sldId id="267" r:id="rId10"/>
    <p:sldId id="268" r:id="rId11"/>
    <p:sldId id="264" r:id="rId12"/>
    <p:sldId id="269" r:id="rId13"/>
    <p:sldId id="261" r:id="rId14"/>
    <p:sldId id="266" r:id="rId15"/>
    <p:sldId id="262" r:id="rId16"/>
    <p:sldId id="273" r:id="rId17"/>
    <p:sldId id="270" r:id="rId18"/>
    <p:sldId id="274" r:id="rId19"/>
    <p:sldId id="275" r:id="rId2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-468" y="-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252714-2410-4793-96C1-1DA890A01CB9}" type="datetimeFigureOut">
              <a:rPr lang="ru-RU" smtClean="0"/>
              <a:pPr/>
              <a:t>07.09.2022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9EBAFC-73CB-47BA-99D6-FBFE7E599B1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159703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3579B-DB56-48F0-A631-1E11269E5274}" type="datetimeFigureOut">
              <a:rPr lang="ru-RU" smtClean="0"/>
              <a:pPr/>
              <a:t>07.09.2022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7547CA-DB43-4EDF-B470-C057ADD534D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667607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3579B-DB56-48F0-A631-1E11269E5274}" type="datetimeFigureOut">
              <a:rPr lang="ru-RU" smtClean="0"/>
              <a:pPr/>
              <a:t>07.09.2022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7547CA-DB43-4EDF-B470-C057ADD534D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530691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3579B-DB56-48F0-A631-1E11269E5274}" type="datetimeFigureOut">
              <a:rPr lang="ru-RU" smtClean="0"/>
              <a:pPr/>
              <a:t>07.09.2022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7547CA-DB43-4EDF-B470-C057ADD534D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7030827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3579B-DB56-48F0-A631-1E11269E5274}" type="datetimeFigureOut">
              <a:rPr lang="ru-RU" smtClean="0"/>
              <a:pPr/>
              <a:t>07.09.2022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7547CA-DB43-4EDF-B470-C057ADD534D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0704430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3579B-DB56-48F0-A631-1E11269E5274}" type="datetimeFigureOut">
              <a:rPr lang="ru-RU" smtClean="0"/>
              <a:pPr/>
              <a:t>07.09.2022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7547CA-DB43-4EDF-B470-C057ADD534D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238366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3579B-DB56-48F0-A631-1E11269E5274}" type="datetimeFigureOut">
              <a:rPr lang="ru-RU" smtClean="0"/>
              <a:pPr/>
              <a:t>07.09.2022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7547CA-DB43-4EDF-B470-C057ADD534D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1187904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3579B-DB56-48F0-A631-1E11269E5274}" type="datetimeFigureOut">
              <a:rPr lang="ru-RU" smtClean="0"/>
              <a:pPr/>
              <a:t>07.09.2022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7547CA-DB43-4EDF-B470-C057ADD534D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5944407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3579B-DB56-48F0-A631-1E11269E5274}" type="datetimeFigureOut">
              <a:rPr lang="ru-RU" smtClean="0"/>
              <a:pPr/>
              <a:t>07.09.2022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7547CA-DB43-4EDF-B470-C057ADD534D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8976346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3579B-DB56-48F0-A631-1E11269E5274}" type="datetimeFigureOut">
              <a:rPr lang="ru-RU" smtClean="0"/>
              <a:pPr/>
              <a:t>07.09.2022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7547CA-DB43-4EDF-B470-C057ADD534D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3596582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3579B-DB56-48F0-A631-1E11269E5274}" type="datetimeFigureOut">
              <a:rPr lang="ru-RU" smtClean="0"/>
              <a:pPr/>
              <a:t>07.09.2022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7547CA-DB43-4EDF-B470-C057ADD534D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326222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3579B-DB56-48F0-A631-1E11269E5274}" type="datetimeFigureOut">
              <a:rPr lang="ru-RU" smtClean="0"/>
              <a:pPr/>
              <a:t>07.09.2022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7547CA-DB43-4EDF-B470-C057ADD534D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1627857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43579B-DB56-48F0-A631-1E11269E5274}" type="datetimeFigureOut">
              <a:rPr lang="ru-RU" smtClean="0"/>
              <a:pPr/>
              <a:t>07.09.2022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7547CA-DB43-4EDF-B470-C057ADD534D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5556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86322" y="2636811"/>
            <a:ext cx="10027110" cy="1453926"/>
          </a:xfrm>
        </p:spPr>
        <p:txBody>
          <a:bodyPr>
            <a:noAutofit/>
          </a:bodyPr>
          <a:lstStyle/>
          <a:p>
            <a:pPr lvl="0">
              <a:lnSpc>
                <a:spcPct val="100000"/>
              </a:lnSpc>
              <a:spcBef>
                <a:spcPct val="20000"/>
              </a:spcBef>
              <a:buClr>
                <a:prstClr val="white">
                  <a:shade val="95000"/>
                </a:prstClr>
              </a:buClr>
              <a:buSzPct val="65000"/>
            </a:pPr>
            <a:r>
              <a:rPr lang="ru-RU" sz="4000" b="1" i="1" dirty="0" smtClean="0">
                <a:latin typeface="Times New Roman" panose="02020603050405020304" pitchFamily="18" charset="0"/>
              </a:rPr>
              <a:t>«</a:t>
            </a:r>
            <a:r>
              <a:rPr lang="ru-RU" sz="4000" b="1" i="1" dirty="0">
                <a:latin typeface="Times New Roman" panose="02020603050405020304" pitchFamily="18" charset="0"/>
              </a:rPr>
              <a:t>Инженерно-геологические исследования в районе парка «</a:t>
            </a:r>
            <a:r>
              <a:rPr lang="ru-RU" sz="4000" b="1" i="1" dirty="0" smtClean="0">
                <a:latin typeface="Times New Roman" panose="02020603050405020304" pitchFamily="18" charset="0"/>
              </a:rPr>
              <a:t>Заволжья»</a:t>
            </a:r>
            <a:endParaRPr lang="ru-RU" sz="4000" b="1" i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796715" y="218762"/>
            <a:ext cx="8791074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 smtClean="0">
                <a:solidFill>
                  <a:prstClr val="black"/>
                </a:solidFill>
                <a:latin typeface="Times New Roman" panose="02020603050405020304" pitchFamily="18" charset="0"/>
              </a:rPr>
              <a:t>ОГБПОУ «Костромской политехнический колледж»</a:t>
            </a:r>
            <a:br>
              <a:rPr lang="ru-RU" b="1" i="1" dirty="0" smtClean="0">
                <a:solidFill>
                  <a:prstClr val="black"/>
                </a:solidFill>
                <a:latin typeface="Times New Roman" panose="02020603050405020304" pitchFamily="18" charset="0"/>
              </a:rPr>
            </a:br>
            <a:r>
              <a:rPr lang="ru-RU" b="1" i="1" dirty="0" smtClean="0">
                <a:solidFill>
                  <a:prstClr val="black"/>
                </a:solidFill>
                <a:latin typeface="Times New Roman" panose="02020603050405020304" pitchFamily="18" charset="0"/>
              </a:rPr>
              <a:t>Специальность «Гидрогеология и инженерная геология»</a:t>
            </a:r>
            <a:br>
              <a:rPr lang="ru-RU" b="1" i="1" dirty="0" smtClean="0">
                <a:solidFill>
                  <a:prstClr val="black"/>
                </a:solidFill>
                <a:latin typeface="Times New Roman" panose="02020603050405020304" pitchFamily="18" charset="0"/>
              </a:rPr>
            </a:br>
            <a:r>
              <a:rPr lang="ru-RU" b="1" i="1" smtClean="0">
                <a:solidFill>
                  <a:prstClr val="black"/>
                </a:solidFill>
                <a:latin typeface="Times New Roman" panose="02020603050405020304" pitchFamily="18" charset="0"/>
              </a:rPr>
              <a:t/>
            </a:r>
            <a:br>
              <a:rPr lang="ru-RU" b="1" i="1" smtClean="0">
                <a:solidFill>
                  <a:prstClr val="black"/>
                </a:solidFill>
                <a:latin typeface="Times New Roman" panose="02020603050405020304" pitchFamily="18" charset="0"/>
              </a:rPr>
            </a:br>
            <a:r>
              <a:rPr lang="ru-RU" sz="2800" b="1" smtClean="0">
                <a:solidFill>
                  <a:prstClr val="black"/>
                </a:solidFill>
                <a:latin typeface="Times New Roman" panose="02020603050405020304" pitchFamily="18" charset="0"/>
              </a:rPr>
              <a:t>Научно-исследовательский проект</a:t>
            </a:r>
            <a:br>
              <a:rPr lang="ru-RU" sz="2800" b="1" smtClean="0">
                <a:solidFill>
                  <a:prstClr val="black"/>
                </a:solidFill>
                <a:latin typeface="Times New Roman" panose="02020603050405020304" pitchFamily="18" charset="0"/>
              </a:rPr>
            </a:br>
            <a:r>
              <a:rPr lang="ru-RU" sz="2800" b="1" dirty="0" smtClean="0">
                <a:solidFill>
                  <a:prstClr val="black"/>
                </a:solidFill>
                <a:latin typeface="Times New Roman" panose="02020603050405020304" pitchFamily="18" charset="0"/>
              </a:rPr>
              <a:t/>
            </a:r>
            <a:br>
              <a:rPr lang="ru-RU" sz="2800" b="1" dirty="0" smtClean="0">
                <a:solidFill>
                  <a:prstClr val="black"/>
                </a:solidFill>
                <a:latin typeface="Times New Roman" panose="02020603050405020304" pitchFamily="18" charset="0"/>
              </a:rPr>
            </a:br>
            <a:r>
              <a:rPr lang="ru-RU" sz="2800" b="1" dirty="0" smtClean="0">
                <a:solidFill>
                  <a:prstClr val="black"/>
                </a:solidFill>
                <a:latin typeface="Times New Roman" panose="02020603050405020304" pitchFamily="18" charset="0"/>
              </a:rPr>
              <a:t>Завьялова Н. А.</a:t>
            </a:r>
            <a:endParaRPr lang="ru-RU" sz="2800" dirty="0"/>
          </a:p>
        </p:txBody>
      </p:sp>
    </p:spTree>
    <p:extLst>
      <p:ext uri="{BB962C8B-B14F-4D97-AF65-F5344CB8AC3E}">
        <p14:creationId xmlns="" xmlns:p14="http://schemas.microsoft.com/office/powerpoint/2010/main" val="371573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88758" y="1133162"/>
            <a:ext cx="1163052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ru-RU" sz="2400" b="1" dirty="0" smtClean="0">
                <a:solidFill>
                  <a:prstClr val="black"/>
                </a:solidFill>
                <a:latin typeface="Times New Roman" panose="02020603050405020304" pitchFamily="18" charset="0"/>
              </a:rPr>
              <a:t>1. Выполнение социального заказа Костромского областного общественного экологического движения «Во имя жизни».</a:t>
            </a:r>
          </a:p>
          <a:p>
            <a:pPr indent="457200" algn="just"/>
            <a:endParaRPr lang="ru-RU" sz="2400" b="1" dirty="0" smtClean="0">
              <a:solidFill>
                <a:prstClr val="black"/>
              </a:solidFill>
              <a:latin typeface="Times New Roman" panose="02020603050405020304" pitchFamily="18" charset="0"/>
            </a:endParaRPr>
          </a:p>
          <a:p>
            <a:pPr indent="457200" algn="just"/>
            <a:r>
              <a:rPr lang="ru-RU" sz="2400" b="1" dirty="0" smtClean="0">
                <a:solidFill>
                  <a:prstClr val="black"/>
                </a:solidFill>
                <a:latin typeface="Times New Roman" panose="02020603050405020304" pitchFamily="18" charset="0"/>
              </a:rPr>
              <a:t>2. Изучение инженерно-геологических условий оврага на территории парка «Заволжье».</a:t>
            </a:r>
          </a:p>
          <a:p>
            <a:pPr indent="457200" algn="just"/>
            <a:endParaRPr lang="ru-RU" sz="2400" b="1" dirty="0" smtClean="0">
              <a:solidFill>
                <a:prstClr val="black"/>
              </a:solidFill>
              <a:latin typeface="Times New Roman" panose="02020603050405020304" pitchFamily="18" charset="0"/>
            </a:endParaRPr>
          </a:p>
          <a:p>
            <a:pPr indent="457200" algn="just"/>
            <a:r>
              <a:rPr lang="ru-RU" sz="2400" b="1" dirty="0" smtClean="0">
                <a:solidFill>
                  <a:prstClr val="black"/>
                </a:solidFill>
                <a:latin typeface="Times New Roman" panose="02020603050405020304" pitchFamily="18" charset="0"/>
              </a:rPr>
              <a:t>3. Изучение экологической ситуации на исследуемом участке.</a:t>
            </a:r>
          </a:p>
          <a:p>
            <a:pPr indent="457200" algn="just"/>
            <a:endParaRPr lang="ru-RU" sz="2400" b="1" dirty="0" smtClean="0">
              <a:solidFill>
                <a:prstClr val="black"/>
              </a:solidFill>
              <a:latin typeface="Times New Roman" panose="02020603050405020304" pitchFamily="18" charset="0"/>
            </a:endParaRPr>
          </a:p>
          <a:p>
            <a:pPr indent="457200" algn="just"/>
            <a:r>
              <a:rPr lang="ru-RU" sz="2400" b="1" dirty="0" smtClean="0">
                <a:solidFill>
                  <a:prstClr val="black"/>
                </a:solidFill>
                <a:latin typeface="Times New Roman" panose="02020603050405020304" pitchFamily="18" charset="0"/>
              </a:rPr>
              <a:t>4. Оценить возможности создания активной зоны отдыха на территории оврага.</a:t>
            </a:r>
          </a:p>
          <a:p>
            <a:pPr indent="457200" algn="just"/>
            <a:endParaRPr lang="ru-RU" sz="2400" b="1" dirty="0" smtClean="0">
              <a:solidFill>
                <a:prstClr val="black"/>
              </a:solidFill>
              <a:latin typeface="Times New Roman" panose="02020603050405020304" pitchFamily="18" charset="0"/>
            </a:endParaRPr>
          </a:p>
          <a:p>
            <a:pPr indent="457200" algn="just"/>
            <a:r>
              <a:rPr lang="ru-RU" sz="2400" b="1" dirty="0" smtClean="0">
                <a:solidFill>
                  <a:prstClr val="black"/>
                </a:solidFill>
                <a:latin typeface="Times New Roman" panose="02020603050405020304" pitchFamily="18" charset="0"/>
              </a:rPr>
              <a:t>5. Развитие навыков бережного отношения  студентов к окружающей среде.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04800" y="258868"/>
            <a:ext cx="437949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ru-RU" sz="4000" b="1" dirty="0" smtClean="0">
                <a:solidFill>
                  <a:prstClr val="black"/>
                </a:solidFill>
                <a:latin typeface="Times New Roman" panose="02020603050405020304" pitchFamily="18" charset="0"/>
              </a:rPr>
              <a:t>Цели проекта</a:t>
            </a:r>
          </a:p>
        </p:txBody>
      </p:sp>
    </p:spTree>
    <p:extLst>
      <p:ext uri="{BB962C8B-B14F-4D97-AF65-F5344CB8AC3E}">
        <p14:creationId xmlns="" xmlns:p14="http://schemas.microsoft.com/office/powerpoint/2010/main" val="371573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4238" t="3838" r="3554" b="3768"/>
          <a:stretch>
            <a:fillRect/>
          </a:stretch>
        </p:blipFill>
        <p:spPr>
          <a:xfrm>
            <a:off x="5411450" y="322130"/>
            <a:ext cx="6565691" cy="481949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1089"/>
          <a:stretch>
            <a:fillRect/>
          </a:stretch>
        </p:blipFill>
        <p:spPr>
          <a:xfrm>
            <a:off x="242513" y="2866531"/>
            <a:ext cx="7687283" cy="3587027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5" name="TextBox 4"/>
          <p:cNvSpPr txBox="1"/>
          <p:nvPr/>
        </p:nvSpPr>
        <p:spPr>
          <a:xfrm>
            <a:off x="262459" y="1146879"/>
            <a:ext cx="4796853" cy="156966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just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   Исследовательская группа студентов Костромского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поли-технического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колледжа на территории оврага.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4390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74754" y="344774"/>
            <a:ext cx="11257613" cy="156966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just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  Овраг по улице Дачной на территории парка «Заволжье» является уникальным участком природного ландшафта, который скрыт от глаз жителей данного района и не доступен для отдыха по причинам заброшенности и не благоустроенности.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НАТАША\КОЛЛЕДЖ 2018_2019\4 Разное\2 Проекты\8 Овраг 2021_22\Фото\IMG_20210915_1159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9488" y="2008104"/>
            <a:ext cx="10313233" cy="475995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="" xmlns:p14="http://schemas.microsoft.com/office/powerpoint/2010/main" val="1706980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8021" t="3497" r="9624" b="37268"/>
          <a:stretch>
            <a:fillRect/>
          </a:stretch>
        </p:blipFill>
        <p:spPr>
          <a:xfrm>
            <a:off x="7135652" y="689548"/>
            <a:ext cx="4971203" cy="4916773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" name="TextBox 2"/>
          <p:cNvSpPr txBox="1"/>
          <p:nvPr/>
        </p:nvSpPr>
        <p:spPr>
          <a:xfrm>
            <a:off x="329784" y="689548"/>
            <a:ext cx="6745574" cy="489364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just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   Руководители экологического движения «Во имя жизни» оформили заявку на следующие виды работ:</a:t>
            </a:r>
          </a:p>
          <a:p>
            <a:pPr algn="just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- инженерно-геологические и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гидро-геологические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исследования с целью создания ситуационного плана оврага;</a:t>
            </a:r>
          </a:p>
          <a:p>
            <a:pPr algn="just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- построения геологических разрезов;</a:t>
            </a:r>
          </a:p>
          <a:p>
            <a:pPr algn="just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- определения химического состава воды ручья, протекающего по дну оврага;</a:t>
            </a:r>
          </a:p>
          <a:p>
            <a:pPr algn="just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- выявления опасных геологических процессов,</a:t>
            </a:r>
          </a:p>
          <a:p>
            <a:pPr algn="just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- составления технического заключения  по результатам исследований.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06980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44774"/>
            <a:ext cx="10515600" cy="716327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Гипотеза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38200" y="1001140"/>
            <a:ext cx="10515600" cy="1695144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4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Е</a:t>
            </a:r>
            <a:r>
              <a:rPr lang="ru-RU" sz="24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сли </a:t>
            </a:r>
            <a:r>
              <a:rPr lang="ru-RU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 процессе инженерно-геологических исследований будет определена возможность для создания зоны отдыха, то будут предложены работы по реализации  проекта зоны отдыха. </a:t>
            </a:r>
            <a:endParaRPr lang="ru-RU" sz="2400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6535" y="2863539"/>
            <a:ext cx="7878930" cy="3636429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="" xmlns:p14="http://schemas.microsoft.com/office/powerpoint/2010/main" val="3360444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14796"/>
            <a:ext cx="10515600" cy="1091083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Новизна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99738" y="1133934"/>
            <a:ext cx="11392524" cy="1200329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24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  Новизна работы заключается в том, что студенты Костромского политехнического колледжа впервые работали над проектом создания зоны отдыха и проблемой очистки сточных вод природно-естественными методами.</a:t>
            </a:r>
            <a:endParaRPr lang="ru-RU" sz="24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2050" name="Picture 2" descr="C:\НАТАША\КОЛЛЕДЖ 2018_2019\4 Разное\2 Проекты\8 Овраг 2021_22\Фото\IMG_20210915_10123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6485" y="2477698"/>
            <a:ext cx="9099030" cy="41995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="" xmlns:p14="http://schemas.microsoft.com/office/powerpoint/2010/main" val="4273879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224858"/>
            <a:ext cx="10515600" cy="986150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69625" y="1329622"/>
            <a:ext cx="11242623" cy="5078313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"/>
            </a:pPr>
            <a:r>
              <a:rPr lang="ru-RU" sz="2400" b="1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</a:rPr>
              <a:t>проведение рекогносцировки и инженерно-геологических исследований участка работ;</a:t>
            </a: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"/>
            </a:pPr>
            <a:r>
              <a:rPr lang="ru-RU" sz="2400" b="1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</a:rPr>
              <a:t>опробование сточных вод;</a:t>
            </a: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"/>
            </a:pPr>
            <a:r>
              <a:rPr lang="ru-RU" sz="2400" b="1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</a:rPr>
              <a:t>исследование химического состава и физических свойств сточных вод;</a:t>
            </a: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"/>
            </a:pPr>
            <a:r>
              <a:rPr lang="ru-RU" sz="2400" b="1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</a:rPr>
              <a:t>обобщение полученных результатов;</a:t>
            </a: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"/>
            </a:pPr>
            <a:r>
              <a:rPr lang="ru-RU" sz="2400" b="1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</a:rPr>
              <a:t>формулировка вывода по полученным результатам;</a:t>
            </a: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"/>
              <a:tabLst>
                <a:tab pos="450215" algn="l"/>
              </a:tabLst>
            </a:pP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установление возможности использования данной территории для создания зоны отдыха</a:t>
            </a:r>
            <a:r>
              <a:rPr lang="ru-RU" sz="2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342900" indent="-342900" algn="just">
              <a:lnSpc>
                <a:spcPct val="150000"/>
              </a:lnSpc>
              <a:buFont typeface="Symbol" panose="05050102010706020507" pitchFamily="18" charset="2"/>
              <a:buChar char=""/>
              <a:tabLst>
                <a:tab pos="450215" algn="l"/>
              </a:tabLst>
            </a:pPr>
            <a:r>
              <a:rPr lang="ru-RU" sz="24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оформление презентации результатов исследования.</a:t>
            </a:r>
            <a:endParaRPr lang="ru-RU" sz="2400" b="1" dirty="0" smtClean="0"/>
          </a:p>
        </p:txBody>
      </p:sp>
    </p:spTree>
    <p:extLst>
      <p:ext uri="{BB962C8B-B14F-4D97-AF65-F5344CB8AC3E}">
        <p14:creationId xmlns="" xmlns:p14="http://schemas.microsoft.com/office/powerpoint/2010/main" val="538510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74127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Рекогносцировка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259174" y="1076091"/>
            <a:ext cx="9773587" cy="1883657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  <a:spcAft>
                <a:spcPts val="0"/>
              </a:spcAft>
            </a:pP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Рекогносцировочные исследования позволили </a:t>
            </a:r>
            <a:r>
              <a:rPr lang="ru-RU" sz="20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установить, что в геоморфологическом 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отношении исследуемая территория представляет собой овраг эрозионного типа, включающий в себя дно и склоны, склоны имеют одну террасу и </a:t>
            </a:r>
            <a:r>
              <a:rPr lang="ru-RU" sz="20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водораздел.</a:t>
            </a:r>
            <a:endParaRPr lang="ru-RU" sz="2000" b="1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1348" y="2965944"/>
            <a:ext cx="8059284" cy="3719669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="" xmlns:p14="http://schemas.microsoft.com/office/powerpoint/2010/main" val="3585688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224" t="3468" r="979" b="1239"/>
          <a:stretch>
            <a:fillRect/>
          </a:stretch>
        </p:blipFill>
        <p:spPr>
          <a:xfrm>
            <a:off x="4586990" y="374754"/>
            <a:ext cx="6250899" cy="461697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5" name="Прямоугольник 4"/>
          <p:cNvSpPr/>
          <p:nvPr/>
        </p:nvSpPr>
        <p:spPr>
          <a:xfrm>
            <a:off x="1094281" y="5170809"/>
            <a:ext cx="9968459" cy="1477328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ru-RU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Высота дна над уровнем моря составляет 91 м.</a:t>
            </a: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Расстояние от бровки левого склона до бровки правого склона до 3 м.</a:t>
            </a: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Расстояние от водораздела левого склона до водораздела правого склона по профилю 2 составляет 41м, по профилю 4 - 12 м.</a:t>
            </a: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Высота склонов оврага от 10 до 12 м. Длинна оврага по дну – 112,5 м.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3092" y="389744"/>
            <a:ext cx="2127451" cy="4609476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="" xmlns:p14="http://schemas.microsoft.com/office/powerpoint/2010/main" val="4184195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</a:rPr>
              <a:t>Инженерно-геологические исследования участка работ</a:t>
            </a:r>
            <a:endParaRPr lang="ru-RU" sz="40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09667" y="1720668"/>
            <a:ext cx="8139660" cy="1569660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just"/>
            <a:r>
              <a:rPr lang="ru-RU" sz="24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Были 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проведены буровые работы с целью 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определения геологического возраста, мощности залегания и состава горных пород, слагающих склоны и дно </a:t>
            </a:r>
            <a:r>
              <a:rPr lang="ru-RU" sz="24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оврага, а также выполнены другие различные горные выработки.</a:t>
            </a:r>
            <a:endParaRPr lang="ru-RU" sz="2400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2450" y="3449775"/>
            <a:ext cx="6378660" cy="2943997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34138" y="1514007"/>
            <a:ext cx="2261906" cy="4900796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="" xmlns:p14="http://schemas.microsoft.com/office/powerpoint/2010/main" val="715902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60354" y="74950"/>
            <a:ext cx="9604948" cy="1088921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Геология и гидрология данного участка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94675" y="1405875"/>
            <a:ext cx="6627941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Aft>
                <a:spcPts val="0"/>
              </a:spcAft>
            </a:pPr>
            <a:r>
              <a:rPr lang="ru-RU" sz="24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В 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геологическом строении присутствуют </a:t>
            </a:r>
            <a:r>
              <a:rPr lang="ru-RU" sz="2400" b="1" spc="-1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верхнечетвертичные отложения: </a:t>
            </a:r>
            <a:r>
              <a:rPr lang="ru-RU" sz="2400" b="1" spc="-1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микулинский-нижневалдайский</a:t>
            </a:r>
            <a:r>
              <a:rPr lang="ru-RU" sz="2400" b="1" spc="-1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горизонты </a:t>
            </a:r>
            <a:r>
              <a:rPr lang="en-US" sz="2400" b="1" spc="-1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2400" b="1" spc="-1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(2</a:t>
            </a:r>
            <a:r>
              <a:rPr lang="en-US" sz="2400" b="1" spc="-1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ru-RU" sz="2400" b="1" spc="-1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2400" b="1" spc="-1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IIImk</a:t>
            </a:r>
            <a:r>
              <a:rPr lang="ru-RU" sz="2400" b="1" spc="-1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400" b="1" spc="-1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ru-RU" sz="2400" b="1" spc="-10" baseline="-25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2400" b="1" spc="-1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1" spc="-1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представленные песком и суглинком.</a:t>
            </a:r>
          </a:p>
          <a:p>
            <a:pPr lvl="0" algn="just">
              <a:spcAft>
                <a:spcPts val="0"/>
              </a:spcAft>
            </a:pPr>
            <a:r>
              <a:rPr lang="ru-RU" sz="24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Гидрология 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представлена ручьем протекающим по дну оврага, образующимся в местах вытекания из труб сточных вод на дневную поверхность в двух </a:t>
            </a:r>
            <a:r>
              <a:rPr lang="ru-RU" sz="24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местах.</a:t>
            </a:r>
          </a:p>
          <a:p>
            <a:pPr lvl="0" algn="just">
              <a:spcAft>
                <a:spcPts val="0"/>
              </a:spcAft>
            </a:pPr>
            <a:r>
              <a:rPr lang="ru-RU" sz="24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Геологические 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процессы на исследуемом участке представлены: суффозии, оползни, водная эрозия по дну оврага.</a:t>
            </a:r>
          </a:p>
        </p:txBody>
      </p:sp>
      <p:pic>
        <p:nvPicPr>
          <p:cNvPr id="3074" name="Picture 2" descr="C:\НАТАША\КОЛЛЕДЖ 2018_2019\4 Разное\2 Проекты\8 Овраг 2021_22\Фото\IMG_20210915_115916.jpg"/>
          <p:cNvPicPr>
            <a:picLocks noChangeAspect="1" noChangeArrowheads="1"/>
          </p:cNvPicPr>
          <p:nvPr/>
        </p:nvPicPr>
        <p:blipFill>
          <a:blip r:embed="rId2" cstate="print"/>
          <a:srcRect t="20765"/>
          <a:stretch>
            <a:fillRect/>
          </a:stretch>
        </p:blipFill>
        <p:spPr bwMode="auto">
          <a:xfrm>
            <a:off x="7241594" y="1424066"/>
            <a:ext cx="4555665" cy="487180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="" xmlns:p14="http://schemas.microsoft.com/office/powerpoint/2010/main" val="3798847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Отбор проб воды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23210" y="1345913"/>
            <a:ext cx="10515600" cy="1200329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Процедура отбора проб воды регламентируется требованиями ГОСТ 31861-2012 «Вода. Общие требования к отбору проб». При отборе проб строго соблюдаются требования безопасности.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477" y="2701457"/>
            <a:ext cx="2129557" cy="375214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1698" y="2731436"/>
            <a:ext cx="8047723" cy="371433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="" xmlns:p14="http://schemas.microsoft.com/office/powerpoint/2010/main" val="1351337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апрапр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76400" y="3276600"/>
            <a:ext cx="4114800" cy="3429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Рисунок 4" descr="ыва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96000" y="3276600"/>
            <a:ext cx="4419600" cy="342900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9" name="Заголовок 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Лабораторные исследования гранулометрического состава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299016" y="1450056"/>
            <a:ext cx="11459848" cy="1754326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4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Ситовой 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метод является основным при определении гранулометрического состава несвязных грунтов. Сущность метода заключается в рассеивании пробы грунта на отдельные фракции при помощи набора специальных сит.</a:t>
            </a:r>
            <a:endParaRPr lang="ru-RU" sz="2400" b="1" dirty="0"/>
          </a:p>
        </p:txBody>
      </p:sp>
    </p:spTree>
    <p:extLst>
      <p:ext uri="{BB962C8B-B14F-4D97-AF65-F5344CB8AC3E}">
        <p14:creationId xmlns="" xmlns:p14="http://schemas.microsoft.com/office/powerpoint/2010/main" val="1918224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Лабораторные исследования химического состава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18538" y="1690688"/>
            <a:ext cx="2151832" cy="4647957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539647" y="1600748"/>
            <a:ext cx="8664314" cy="5170646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000" b="1" dirty="0" smtClean="0"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       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По органолептическим характеристикам воды, вытекающие из двух труб без цвета со слабым нечетким запахом, вкус не определялся вследствие знания происхождения исследуемых вод. По химическому составу все основные показатели (жесткость, водородный показатель и содержание макрокомпонентов) выходят за пределы нормы. </a:t>
            </a:r>
          </a:p>
          <a:p>
            <a:pPr algn="just">
              <a:lnSpc>
                <a:spcPct val="150000"/>
              </a:lnSpc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     Оба источника характеризуются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гидрокарбонатно-хлоридно-натриевым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типом по химическому составу. Большое процентное количество гидрокарбонатов кальция и магния в данной воде характеризует эту воду, как очень жёсткую °Жобщ.=10,8-11,7 мг·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экв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/л, а превышение минерализации свидетельствует о большом количестве загрязнений .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41186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494677" y="1375895"/>
            <a:ext cx="4317166" cy="4247317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000" b="1" dirty="0" smtClean="0"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       Особенностью данного оврага является не только происхождение поверхностных вод (сточные воды), но и строение части левого борта оврага – это техногенные отложения. В этом месте было продолжение оврага, которое засыпали строительным мусором (бетонные плиты, кирпичи, блоки).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224" t="3468" r="979" b="1239"/>
          <a:stretch>
            <a:fillRect/>
          </a:stretch>
        </p:blipFill>
        <p:spPr>
          <a:xfrm>
            <a:off x="5171606" y="1079292"/>
            <a:ext cx="6717687" cy="4961744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="" xmlns:p14="http://schemas.microsoft.com/office/powerpoint/2010/main" val="1441186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94871" y="1484007"/>
            <a:ext cx="5396459" cy="452431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indent="450215" algn="just">
              <a:spcAft>
                <a:spcPts val="0"/>
              </a:spcAft>
            </a:pPr>
            <a:r>
              <a:rPr lang="ru-RU" b="1" dirty="0" smtClean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По результатам работы было принято решение о рекомендации следующих видов работ:</a:t>
            </a: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1. Очистка оврага от завалов.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2. Вырубка деревьев у дна оврага.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3. Уборка мусора.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4. Строительный мусор не представляется возможным убрать, поэтому предлагается засыпать его природным материалом (песок, гравий, щебень).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5. Предлагается построить лестницы, смотровую площадку,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подвестной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мост, экологическую тропу по дну оврага.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 6. Укрепление правого склона с помощью посадки соответствующих растений.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7. Предлагается установить природный фильтр.</a:t>
            </a:r>
            <a:endParaRPr lang="ru-RU" b="1" dirty="0">
              <a:solidFill>
                <a:srgbClr val="000000"/>
              </a:solidFill>
              <a:uFill>
                <a:solidFill>
                  <a:srgbClr val="000000"/>
                </a:solidFill>
              </a:uFill>
              <a:latin typeface="Times New Roman" pitchFamily="18" charset="0"/>
              <a:ea typeface="Times New Roman" panose="02020603050405020304" pitchFamily="18" charset="0"/>
              <a:cs typeface="Times New Roman" pitchFamily="18" charset="0"/>
            </a:endParaRPr>
          </a:p>
        </p:txBody>
      </p:sp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1033073" y="374753"/>
            <a:ext cx="10515600" cy="731318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 результатов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224" t="3468" r="979" b="1239"/>
          <a:stretch>
            <a:fillRect/>
          </a:stretch>
        </p:blipFill>
        <p:spPr>
          <a:xfrm>
            <a:off x="5677265" y="1484027"/>
            <a:ext cx="6514735" cy="4811842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="" xmlns:p14="http://schemas.microsoft.com/office/powerpoint/2010/main" val="456127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349112" y="1379075"/>
            <a:ext cx="9563726" cy="646331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indent="450215" algn="just">
              <a:spcAft>
                <a:spcPts val="0"/>
              </a:spcAft>
            </a:pPr>
            <a:r>
              <a:rPr lang="ru-RU" b="1" dirty="0" smtClean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В местах выхода сточных вод у труб 1 и 2 выкопать шурф 1,5×1, 5 м, глубиной 1 м и установить следующую конструкцию.</a:t>
            </a:r>
            <a:endParaRPr lang="ru-RU" b="1" dirty="0">
              <a:solidFill>
                <a:srgbClr val="000000"/>
              </a:solidFill>
              <a:uFill>
                <a:solidFill>
                  <a:srgbClr val="000000"/>
                </a:solidFill>
              </a:uFill>
              <a:latin typeface="Times New Roman" pitchFamily="18" charset="0"/>
              <a:ea typeface="Times New Roman" panose="02020603050405020304" pitchFamily="18" charset="0"/>
              <a:cs typeface="Times New Roman" pitchFamily="18" charset="0"/>
            </a:endParaRPr>
          </a:p>
        </p:txBody>
      </p:sp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1033073" y="464693"/>
            <a:ext cx="10515600" cy="731318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Природный фильтр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 descr="Схема очистки.jpg"/>
          <p:cNvPicPr/>
          <p:nvPr/>
        </p:nvPicPr>
        <p:blipFill>
          <a:blip r:embed="rId2" cstate="print">
            <a:lum bright="-20000" contrast="40000"/>
          </a:blip>
          <a:srcRect l="802" t="2250" r="1282" b="10387"/>
          <a:stretch>
            <a:fillRect/>
          </a:stretch>
        </p:blipFill>
        <p:spPr>
          <a:xfrm>
            <a:off x="1469036" y="2203554"/>
            <a:ext cx="9263921" cy="4212236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="" xmlns:p14="http://schemas.microsoft.com/office/powerpoint/2010/main" val="456127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2248" y="320842"/>
            <a:ext cx="8144109" cy="1187115"/>
          </a:xfrm>
        </p:spPr>
        <p:txBody>
          <a:bodyPr>
            <a:noAutofit/>
          </a:bodyPr>
          <a:lstStyle/>
          <a:p>
            <a:pPr indent="457200" algn="just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результате работы закреплены не только профессиональные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компетенции </a:t>
            </a:r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студенто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 и сформированы </a:t>
            </a:r>
            <a:r>
              <a:rPr lang="ru-RU" sz="2000" b="1" dirty="0" smtClean="0">
                <a:solidFill>
                  <a:prstClr val="black"/>
                </a:solidFill>
                <a:latin typeface="Times New Roman" panose="02020603050405020304" pitchFamily="18" charset="0"/>
              </a:rPr>
              <a:t>навыки бережного отношения  к окружающей среде.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227" y="105878"/>
            <a:ext cx="3041250" cy="658937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449052" y="1549751"/>
            <a:ext cx="8101263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ru-RU" b="1" dirty="0" smtClean="0">
                <a:solidFill>
                  <a:prstClr val="black"/>
                </a:solidFill>
                <a:latin typeface="Times New Roman" panose="02020603050405020304" pitchFamily="18" charset="0"/>
              </a:rPr>
              <a:t>Силами самих студентов 3 курса был разработан план-график по уборке мусора на территории оврага в парке «Заволжье» для студентов всех курсов специальности с целью формирования у подрастающего поколения навыков бережного отношения к природе.</a:t>
            </a:r>
            <a:endParaRPr lang="ru-RU" dirty="0"/>
          </a:p>
        </p:txBody>
      </p:sp>
      <p:pic>
        <p:nvPicPr>
          <p:cNvPr id="6" name="Рисунок 5" descr="график.jpg"/>
          <p:cNvPicPr>
            <a:picLocks noChangeAspect="1"/>
          </p:cNvPicPr>
          <p:nvPr/>
        </p:nvPicPr>
        <p:blipFill>
          <a:blip r:embed="rId3" cstate="print">
            <a:lum bright="-30000" contrast="40000"/>
          </a:blip>
          <a:srcRect l="1974" r="4079" b="10072"/>
          <a:stretch>
            <a:fillRect/>
          </a:stretch>
        </p:blipFill>
        <p:spPr>
          <a:xfrm rot="10800000">
            <a:off x="4058653" y="2964316"/>
            <a:ext cx="7026442" cy="3540757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="" xmlns:p14="http://schemas.microsoft.com/office/powerpoint/2010/main" val="3088487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391</TotalTime>
  <Words>821</Words>
  <Application>Microsoft Office PowerPoint</Application>
  <PresentationFormat>Произвольный</PresentationFormat>
  <Paragraphs>66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Тема Office</vt:lpstr>
      <vt:lpstr>Слайд 1</vt:lpstr>
      <vt:lpstr>Слайд 2</vt:lpstr>
      <vt:lpstr>Слайд 3</vt:lpstr>
      <vt:lpstr>Слайд 4</vt:lpstr>
      <vt:lpstr>Слайд 5</vt:lpstr>
      <vt:lpstr>Гипотеза</vt:lpstr>
      <vt:lpstr>Новизна</vt:lpstr>
      <vt:lpstr>Задачи</vt:lpstr>
      <vt:lpstr>Рекогносцировка</vt:lpstr>
      <vt:lpstr>Слайд 10</vt:lpstr>
      <vt:lpstr>Инженерно-геологические исследования участка работ</vt:lpstr>
      <vt:lpstr>Геология и гидрология данного участка</vt:lpstr>
      <vt:lpstr>Отбор проб воды</vt:lpstr>
      <vt:lpstr>Лабораторные исследования гранулометрического состава</vt:lpstr>
      <vt:lpstr>Лабораторные исследования химического состава</vt:lpstr>
      <vt:lpstr>Слайд 16</vt:lpstr>
      <vt:lpstr>Использование результатов</vt:lpstr>
      <vt:lpstr>Природный фильтр</vt:lpstr>
      <vt:lpstr>В результате работы закреплены не только профессиональные компетенции студенто, но и сформированы навыки бережного отношения  к окружающей среде.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Никита Веселков</dc:creator>
  <cp:lastModifiedBy>Наталья</cp:lastModifiedBy>
  <cp:revision>38</cp:revision>
  <dcterms:created xsi:type="dcterms:W3CDTF">2022-03-13T15:45:24Z</dcterms:created>
  <dcterms:modified xsi:type="dcterms:W3CDTF">2022-09-07T20:10:00Z</dcterms:modified>
</cp:coreProperties>
</file>