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48" r:id="rId1"/>
    <p:sldMasterId id="2147483660" r:id="rId2"/>
  </p:sldMasterIdLst>
  <p:notesMasterIdLst>
    <p:notesMasterId r:id="rId63"/>
  </p:notesMasterIdLst>
  <p:sldIdLst>
    <p:sldId id="258" r:id="rId3"/>
    <p:sldId id="283" r:id="rId4"/>
    <p:sldId id="286" r:id="rId5"/>
    <p:sldId id="287" r:id="rId6"/>
    <p:sldId id="284" r:id="rId7"/>
    <p:sldId id="285" r:id="rId8"/>
    <p:sldId id="290" r:id="rId9"/>
    <p:sldId id="291" r:id="rId10"/>
    <p:sldId id="288" r:id="rId11"/>
    <p:sldId id="289" r:id="rId12"/>
    <p:sldId id="292" r:id="rId13"/>
    <p:sldId id="293" r:id="rId14"/>
    <p:sldId id="348" r:id="rId15"/>
    <p:sldId id="304" r:id="rId16"/>
    <p:sldId id="349" r:id="rId17"/>
    <p:sldId id="262" r:id="rId18"/>
    <p:sldId id="305" r:id="rId19"/>
    <p:sldId id="263" r:id="rId20"/>
    <p:sldId id="306" r:id="rId21"/>
    <p:sldId id="350" r:id="rId22"/>
    <p:sldId id="308" r:id="rId23"/>
    <p:sldId id="309" r:id="rId24"/>
    <p:sldId id="310" r:id="rId25"/>
    <p:sldId id="311" r:id="rId26"/>
    <p:sldId id="312" r:id="rId27"/>
    <p:sldId id="318" r:id="rId28"/>
    <p:sldId id="315" r:id="rId29"/>
    <p:sldId id="316" r:id="rId30"/>
    <p:sldId id="317" r:id="rId31"/>
    <p:sldId id="319" r:id="rId32"/>
    <p:sldId id="320" r:id="rId33"/>
    <p:sldId id="321" r:id="rId34"/>
    <p:sldId id="325" r:id="rId35"/>
    <p:sldId id="322" r:id="rId36"/>
    <p:sldId id="323" r:id="rId37"/>
    <p:sldId id="324" r:id="rId38"/>
    <p:sldId id="326" r:id="rId39"/>
    <p:sldId id="327" r:id="rId40"/>
    <p:sldId id="328" r:id="rId41"/>
    <p:sldId id="330" r:id="rId42"/>
    <p:sldId id="331" r:id="rId43"/>
    <p:sldId id="332" r:id="rId44"/>
    <p:sldId id="333" r:id="rId45"/>
    <p:sldId id="334" r:id="rId46"/>
    <p:sldId id="335" r:id="rId47"/>
    <p:sldId id="336" r:id="rId48"/>
    <p:sldId id="343" r:id="rId49"/>
    <p:sldId id="344" r:id="rId50"/>
    <p:sldId id="345" r:id="rId51"/>
    <p:sldId id="347" r:id="rId52"/>
    <p:sldId id="346" r:id="rId53"/>
    <p:sldId id="351" r:id="rId54"/>
    <p:sldId id="352" r:id="rId55"/>
    <p:sldId id="353" r:id="rId56"/>
    <p:sldId id="354" r:id="rId57"/>
    <p:sldId id="355" r:id="rId58"/>
    <p:sldId id="342" r:id="rId59"/>
    <p:sldId id="338" r:id="rId60"/>
    <p:sldId id="356" r:id="rId61"/>
    <p:sldId id="357" r:id="rId62"/>
  </p:sldIdLst>
  <p:sldSz cx="9144000" cy="6858000" type="screen4x3"/>
  <p:notesSz cx="6858000" cy="9144000"/>
  <p:embeddedFontLst>
    <p:embeddedFont>
      <p:font typeface="Cambria Math" pitchFamily="18" charset="0"/>
      <p:regular r:id="rId64"/>
    </p:embeddedFont>
    <p:embeddedFont>
      <p:font typeface="Monotype Corsiva" pitchFamily="66" charset="0"/>
      <p:italic r:id="rId65"/>
    </p:embeddedFont>
    <p:embeddedFont>
      <p:font typeface="Century Gothic" pitchFamily="34" charset="0"/>
      <p:regular r:id="rId66"/>
      <p:bold r:id="rId67"/>
      <p:italic r:id="rId68"/>
      <p:boldItalic r:id="rId69"/>
    </p:embeddedFont>
    <p:embeddedFont>
      <p:font typeface="Calibri" pitchFamily="34" charset="0"/>
      <p:regular r:id="rId70"/>
      <p:bold r:id="rId71"/>
      <p:italic r:id="rId72"/>
      <p:boldItalic r:id="rId73"/>
    </p:embeddedFont>
    <p:embeddedFont>
      <p:font typeface="Book Antiqua" pitchFamily="18" charset="0"/>
      <p:regular r:id="rId74"/>
      <p:bold r:id="rId75"/>
      <p:italic r:id="rId76"/>
      <p:boldItalic r:id="rId77"/>
    </p:embeddedFont>
  </p:embeddedFontLst>
  <p:custShowLst>
    <p:custShow name="Детство и Юность" id="0">
      <p:sldLst>
        <p:sld r:id="rId18"/>
        <p:sld r:id="rId20"/>
      </p:sldLst>
    </p:custShow>
    <p:custShow name="Учебные годы" id="1">
      <p:sldLst/>
    </p:custShow>
    <p:custShow name="Химические исследования" id="2">
      <p:sldLst/>
    </p:custShow>
    <p:custShow name="Усть-Рудицкая фабрика" id="3">
      <p:sldLst/>
    </p:custShow>
    <p:custShow name="Основание Университа в Москве" id="4">
      <p:sldLst/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>
        <p:scale>
          <a:sx n="66" d="100"/>
          <a:sy n="66" d="100"/>
        </p:scale>
        <p:origin x="-86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5.fntdata"/><Relationship Id="rId76" Type="http://schemas.openxmlformats.org/officeDocument/2006/relationships/font" Target="fonts/font13.fntdata"/><Relationship Id="rId7" Type="http://schemas.openxmlformats.org/officeDocument/2006/relationships/slide" Target="slides/slide5.xml"/><Relationship Id="rId71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3.fntdata"/><Relationship Id="rId74" Type="http://schemas.openxmlformats.org/officeDocument/2006/relationships/font" Target="fonts/font11.fntdata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font" Target="fonts/font2.fntdata"/><Relationship Id="rId73" Type="http://schemas.openxmlformats.org/officeDocument/2006/relationships/font" Target="fonts/font10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1.fntdata"/><Relationship Id="rId69" Type="http://schemas.openxmlformats.org/officeDocument/2006/relationships/font" Target="fonts/font6.fntdata"/><Relationship Id="rId77" Type="http://schemas.openxmlformats.org/officeDocument/2006/relationships/font" Target="fonts/font14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9.fntdata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font" Target="fonts/font4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7.fntdata"/><Relationship Id="rId75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A904F-CCC9-492C-BB4A-7EB8EAE66343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26A01-7A38-48F7-96E2-06170E878B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735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26A01-7A38-48F7-96E2-06170E878B83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26A01-7A38-48F7-96E2-06170E878B8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26A01-7A38-48F7-96E2-06170E878B83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26A01-7A38-48F7-96E2-06170E878B83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1E676-69C8-4F40-A676-061271D99538}" type="slidenum">
              <a:rPr lang="ru-RU" smtClean="0"/>
              <a:pPr/>
              <a:t>58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54F8-BBF2-4F31-888E-E1172E839C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01BB6-A813-4ECB-A61D-0E1BC190DA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FB012-CB05-4FC0-A9D3-132929B2B0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E1D43-D777-4DB6-9026-1DD4E02CE8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B2597-65F3-4BEA-BED0-EFAEA4EAE1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4A383-01D5-4B88-8332-936054B98B6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E86B64-57D8-43CC-9E35-B60987A1B6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272DE-4777-4504-A18E-3C727664A22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AC59A-834C-40DE-A9B6-22E1304B8B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E3E09-6927-4EE1-A58A-B7277354F2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8C79E-5E20-4AD2-BC0A-D07E5C529D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9F5A-4C92-4FF4-843A-96FC8DD250CB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9E3A0-7882-4C17-89E4-22EC6B95C7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0B6C320-6F20-4140-880B-6BC0E6C450B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slide" Target="slide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20.xml"/><Relationship Id="rId18" Type="http://schemas.openxmlformats.org/officeDocument/2006/relationships/slide" Target="slide24.xml"/><Relationship Id="rId26" Type="http://schemas.openxmlformats.org/officeDocument/2006/relationships/slide" Target="slide7.xml"/><Relationship Id="rId39" Type="http://schemas.openxmlformats.org/officeDocument/2006/relationships/slide" Target="slide37.xml"/><Relationship Id="rId21" Type="http://schemas.openxmlformats.org/officeDocument/2006/relationships/slide" Target="slide54.xml"/><Relationship Id="rId34" Type="http://schemas.openxmlformats.org/officeDocument/2006/relationships/slide" Target="slide26.xml"/><Relationship Id="rId42" Type="http://schemas.openxmlformats.org/officeDocument/2006/relationships/slide" Target="slide40.xml"/><Relationship Id="rId47" Type="http://schemas.openxmlformats.org/officeDocument/2006/relationships/slide" Target="slide46.xml"/><Relationship Id="rId50" Type="http://schemas.openxmlformats.org/officeDocument/2006/relationships/slide" Target="slide48.xml"/><Relationship Id="rId55" Type="http://schemas.openxmlformats.org/officeDocument/2006/relationships/image" Target="../media/image12.jpeg"/><Relationship Id="rId7" Type="http://schemas.openxmlformats.org/officeDocument/2006/relationships/image" Target="../media/image10.jpeg"/><Relationship Id="rId12" Type="http://schemas.openxmlformats.org/officeDocument/2006/relationships/slide" Target="slide19.xml"/><Relationship Id="rId17" Type="http://schemas.openxmlformats.org/officeDocument/2006/relationships/slide" Target="slide25.xml"/><Relationship Id="rId25" Type="http://schemas.openxmlformats.org/officeDocument/2006/relationships/slide" Target="slide5.xml"/><Relationship Id="rId33" Type="http://schemas.openxmlformats.org/officeDocument/2006/relationships/slide" Target="slide35.xml"/><Relationship Id="rId38" Type="http://schemas.openxmlformats.org/officeDocument/2006/relationships/slide" Target="slide30.xml"/><Relationship Id="rId46" Type="http://schemas.openxmlformats.org/officeDocument/2006/relationships/slide" Target="slide44.xml"/><Relationship Id="rId2" Type="http://schemas.openxmlformats.org/officeDocument/2006/relationships/image" Target="../media/image5.jpeg"/><Relationship Id="rId16" Type="http://schemas.openxmlformats.org/officeDocument/2006/relationships/slide" Target="slide23.xml"/><Relationship Id="rId20" Type="http://schemas.openxmlformats.org/officeDocument/2006/relationships/slide" Target="slide53.xml"/><Relationship Id="rId29" Type="http://schemas.openxmlformats.org/officeDocument/2006/relationships/slide" Target="slide31.xml"/><Relationship Id="rId41" Type="http://schemas.openxmlformats.org/officeDocument/2006/relationships/slide" Target="slide39.xml"/><Relationship Id="rId54" Type="http://schemas.openxmlformats.org/officeDocument/2006/relationships/slide" Target="slide5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jpeg"/><Relationship Id="rId11" Type="http://schemas.openxmlformats.org/officeDocument/2006/relationships/slide" Target="slide17.xml"/><Relationship Id="rId24" Type="http://schemas.openxmlformats.org/officeDocument/2006/relationships/slide" Target="slide3.xml"/><Relationship Id="rId32" Type="http://schemas.openxmlformats.org/officeDocument/2006/relationships/slide" Target="slide34.xml"/><Relationship Id="rId37" Type="http://schemas.openxmlformats.org/officeDocument/2006/relationships/slide" Target="slide29.xml"/><Relationship Id="rId40" Type="http://schemas.openxmlformats.org/officeDocument/2006/relationships/slide" Target="slide38.xml"/><Relationship Id="rId45" Type="http://schemas.openxmlformats.org/officeDocument/2006/relationships/slide" Target="slide43.xml"/><Relationship Id="rId53" Type="http://schemas.openxmlformats.org/officeDocument/2006/relationships/slide" Target="slide51.xml"/><Relationship Id="rId5" Type="http://schemas.openxmlformats.org/officeDocument/2006/relationships/image" Target="../media/image8.png"/><Relationship Id="rId15" Type="http://schemas.openxmlformats.org/officeDocument/2006/relationships/slide" Target="slide22.xml"/><Relationship Id="rId23" Type="http://schemas.openxmlformats.org/officeDocument/2006/relationships/slide" Target="slide56.xml"/><Relationship Id="rId28" Type="http://schemas.openxmlformats.org/officeDocument/2006/relationships/slide" Target="slide11.xml"/><Relationship Id="rId36" Type="http://schemas.openxmlformats.org/officeDocument/2006/relationships/slide" Target="slide28.xml"/><Relationship Id="rId49" Type="http://schemas.openxmlformats.org/officeDocument/2006/relationships/slide" Target="slide47.xml"/><Relationship Id="rId10" Type="http://schemas.openxmlformats.org/officeDocument/2006/relationships/slide" Target="slide14.xml"/><Relationship Id="rId19" Type="http://schemas.openxmlformats.org/officeDocument/2006/relationships/slide" Target="slide52.xml"/><Relationship Id="rId31" Type="http://schemas.openxmlformats.org/officeDocument/2006/relationships/slide" Target="slide33.xml"/><Relationship Id="rId44" Type="http://schemas.openxmlformats.org/officeDocument/2006/relationships/slide" Target="slide42.xml"/><Relationship Id="rId52" Type="http://schemas.openxmlformats.org/officeDocument/2006/relationships/slide" Target="slide50.xml"/><Relationship Id="rId4" Type="http://schemas.openxmlformats.org/officeDocument/2006/relationships/image" Target="../media/image7.png"/><Relationship Id="rId9" Type="http://schemas.openxmlformats.org/officeDocument/2006/relationships/slide" Target="slide13.xml"/><Relationship Id="rId14" Type="http://schemas.openxmlformats.org/officeDocument/2006/relationships/slide" Target="slide21.xml"/><Relationship Id="rId22" Type="http://schemas.openxmlformats.org/officeDocument/2006/relationships/slide" Target="slide55.xml"/><Relationship Id="rId27" Type="http://schemas.openxmlformats.org/officeDocument/2006/relationships/slide" Target="slide9.xml"/><Relationship Id="rId30" Type="http://schemas.openxmlformats.org/officeDocument/2006/relationships/slide" Target="slide32.xml"/><Relationship Id="rId35" Type="http://schemas.openxmlformats.org/officeDocument/2006/relationships/slide" Target="slide27.xml"/><Relationship Id="rId43" Type="http://schemas.openxmlformats.org/officeDocument/2006/relationships/slide" Target="slide41.xml"/><Relationship Id="rId48" Type="http://schemas.openxmlformats.org/officeDocument/2006/relationships/slide" Target="slide45.xml"/><Relationship Id="rId8" Type="http://schemas.openxmlformats.org/officeDocument/2006/relationships/image" Target="../media/image11.jpeg"/><Relationship Id="rId51" Type="http://schemas.openxmlformats.org/officeDocument/2006/relationships/slide" Target="slide49.xml"/><Relationship Id="rId3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slide" Target="slide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s://im2-tub-ru.yandex.net/i?id=4b92c527e96ffe9ed545265d049c292a&amp;n=33&amp;h=215&amp;w=287" TargetMode="External"/><Relationship Id="rId13" Type="http://schemas.openxmlformats.org/officeDocument/2006/relationships/hyperlink" Target="http://khrulev.ucoz.ru/_si/0/s06599804.jpg" TargetMode="External"/><Relationship Id="rId18" Type="http://schemas.openxmlformats.org/officeDocument/2006/relationships/hyperlink" Target="http://www.rosimperija.info/wp-content/uploads/2012/11/ust_rud_mosaic.jpg" TargetMode="External"/><Relationship Id="rId3" Type="http://schemas.openxmlformats.org/officeDocument/2006/relationships/hyperlink" Target="http://thumbs.dreamstime.com/z/old-papyrus-6828480.jpg" TargetMode="External"/><Relationship Id="rId21" Type="http://schemas.openxmlformats.org/officeDocument/2006/relationships/hyperlink" Target="http://museum.lomic.ru/images/stories/cerk.jpg" TargetMode="External"/><Relationship Id="rId7" Type="http://schemas.openxmlformats.org/officeDocument/2006/relationships/hyperlink" Target="http://img-3.photosight.ru/7ed/4496568_thumb.jpg" TargetMode="External"/><Relationship Id="rId12" Type="http://schemas.openxmlformats.org/officeDocument/2006/relationships/hyperlink" Target="http://fs00.infourok.ru/images/doc/21/28034/hello_html_m6e28fb9a.jpg" TargetMode="External"/><Relationship Id="rId17" Type="http://schemas.openxmlformats.org/officeDocument/2006/relationships/hyperlink" Target="http://test.kristinaartgallery.ru/userImages/m.v.lomonosov_i_ego_steklo.jpg" TargetMode="External"/><Relationship Id="rId2" Type="http://schemas.openxmlformats.org/officeDocument/2006/relationships/hyperlink" Target="http://pxhst.co/avaxhome/36/21/00132136_medium.png" TargetMode="External"/><Relationship Id="rId16" Type="http://schemas.openxmlformats.org/officeDocument/2006/relationships/hyperlink" Target="http://cs633724.vk.me/v633724851/25c6d/ULppbgGYZw0.jpg" TargetMode="External"/><Relationship Id="rId20" Type="http://schemas.openxmlformats.org/officeDocument/2006/relationships/hyperlink" Target="http://www.allross.ru/wp-content/gallery/50/p503012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ov.opredelim.com/tw_files2/urls_1377/2/d-1794/img8.jpg" TargetMode="External"/><Relationship Id="rId11" Type="http://schemas.openxmlformats.org/officeDocument/2006/relationships/hyperlink" Target="http://uzluga.ru/potrd/8+%D0%BD%D0%BE%D1%8F%D0%B1%D1%80%D1%8F+1711+4+%D0%B0%D0%BF%D1%80%D0%B5%D0%BB%D1%8F+1765d/48619_html_4aebd2ed.jpg" TargetMode="External"/><Relationship Id="rId5" Type="http://schemas.openxmlformats.org/officeDocument/2006/relationships/hyperlink" Target="http://&#1088;&#1091;&#1089;&#1090;&#1088;&#1072;&#1085;&#1072;.&#1088;&#1092;/articles/26718/2.jpg" TargetMode="External"/><Relationship Id="rId15" Type="http://schemas.openxmlformats.org/officeDocument/2006/relationships/hyperlink" Target="http://900igr.net/datai/izo/CHto-takoe-mozaika/0011-011-Sposob-poluchat-smalty.jpg" TargetMode="External"/><Relationship Id="rId23" Type="http://schemas.openxmlformats.org/officeDocument/2006/relationships/hyperlink" Target="http://ru.convdocs.org/pars_docs/refs/161/160146/160146_html_284d7087.jpg" TargetMode="External"/><Relationship Id="rId10" Type="http://schemas.openxmlformats.org/officeDocument/2006/relationships/hyperlink" Target="http://fscomps.fotosearch.com/compc/CSP/CSP656/k6569513.jpg" TargetMode="External"/><Relationship Id="rId19" Type="http://schemas.openxmlformats.org/officeDocument/2006/relationships/hyperlink" Target="http://zhaba.ru/storage-10667/images-4632/600x720-f5c78add6cbd079a782d7bf1c29fe523_64632.jpg" TargetMode="External"/><Relationship Id="rId4" Type="http://schemas.openxmlformats.org/officeDocument/2006/relationships/hyperlink" Target="http://www.2do2go.ru/uploads/full/4ef37138b83066adc05930a1acb67bd1_w960_h2048.jpeg" TargetMode="External"/><Relationship Id="rId9" Type="http://schemas.openxmlformats.org/officeDocument/2006/relationships/hyperlink" Target="http://s2.docme.ru/store/data/000356500_1-5d8f9b859b3338a53fb3a62299ba3223.png" TargetMode="External"/><Relationship Id="rId14" Type="http://schemas.openxmlformats.org/officeDocument/2006/relationships/hyperlink" Target="http://900igr.net/datas/fizika/JUbilej-Lomonosova/0005-005-Vopros-4-Kakoj-vyvod-sdelal-M.-V.-Lomonosov-posle-provedenija-po.jpg" TargetMode="External"/><Relationship Id="rId22" Type="http://schemas.openxmlformats.org/officeDocument/2006/relationships/hyperlink" Target="http://www.imyanauki.ru/files/2675/photo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i/fizika/Lomonosov-v-literature/0001-008-Petr-Velikij-russkoj-literatury-V.G.Belinskij.jpg" TargetMode="External"/><Relationship Id="rId13" Type="http://schemas.openxmlformats.org/officeDocument/2006/relationships/hyperlink" Target="https://www.totalmortgage.com/blog/wp-content/uploads/2015/09/BlackBoxQuestion.png" TargetMode="External"/><Relationship Id="rId18" Type="http://schemas.openxmlformats.org/officeDocument/2006/relationships/hyperlink" Target="http://fs1.ppt4web.ru/images/95377/152022/310/img26.jpg" TargetMode="External"/><Relationship Id="rId26" Type="http://schemas.openxmlformats.org/officeDocument/2006/relationships/hyperlink" Target="http://cumir.ru/images/28/28868/mihail-lomonosov_1.jpg" TargetMode="External"/><Relationship Id="rId3" Type="http://schemas.openxmlformats.org/officeDocument/2006/relationships/hyperlink" Target="http://www.ihtus.ru/chron/42004/8b.jpg" TargetMode="External"/><Relationship Id="rId21" Type="http://schemas.openxmlformats.org/officeDocument/2006/relationships/hyperlink" Target="http://www.catalogmineralov.ru/pic/2015/b_104610091115.jpg" TargetMode="External"/><Relationship Id="rId7" Type="http://schemas.openxmlformats.org/officeDocument/2006/relationships/hyperlink" Target="http://persons-info.com/userfiles/image/persons/20000-30000/26000-27000/26210/LANSERE_Evgenii_Evgenevich_starshii5.jpg" TargetMode="External"/><Relationship Id="rId12" Type="http://schemas.openxmlformats.org/officeDocument/2006/relationships/hyperlink" Target="http://chrontime.com/public/event_ru/2980/_1.2980.33130-img1.jpg" TargetMode="External"/><Relationship Id="rId17" Type="http://schemas.openxmlformats.org/officeDocument/2006/relationships/hyperlink" Target="http://img-fotki.yandex.ru/get/4411/18720920.91/0_637bf_6f8d472c_S" TargetMode="External"/><Relationship Id="rId25" Type="http://schemas.openxmlformats.org/officeDocument/2006/relationships/hyperlink" Target="http://www.mgarsky-monastery.org/sites/default/files/images/insert/mogila_lomonosova_v_aleksandro-nevskoy_lavre.jpg" TargetMode="External"/><Relationship Id="rId2" Type="http://schemas.openxmlformats.org/officeDocument/2006/relationships/hyperlink" Target="http://900igr.net/datai/fizika/Lomonosov-detstvo/0006-010-Obuchenie-gramote.jpg" TargetMode="External"/><Relationship Id="rId16" Type="http://schemas.openxmlformats.org/officeDocument/2006/relationships/hyperlink" Target="http://www.rosimperija.info/wp-content/uploads/2012/07/56605-256x300.jpg" TargetMode="External"/><Relationship Id="rId20" Type="http://schemas.openxmlformats.org/officeDocument/2006/relationships/hyperlink" Target="http://proxy.whoisaaronbrown.com/proxy/http:/geo.web.ru/druza/m-lomonos_3_381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pp.nashaucheba.ru/pars_docs/refs/158/157714/img13.jpg" TargetMode="External"/><Relationship Id="rId11" Type="http://schemas.openxmlformats.org/officeDocument/2006/relationships/hyperlink" Target="http://4.bp.blogspot.com/-AH3McPVHdUY/TsVnBjMp2VI/AAAAAAAACwc/a4cU9m_IQf8/s200/4027+(4190).jpg" TargetMode="External"/><Relationship Id="rId24" Type="http://schemas.openxmlformats.org/officeDocument/2006/relationships/hyperlink" Target="http://cs617225.vk.me/v617225322/254be/yBkcMeQ9q1Y.jpg" TargetMode="External"/><Relationship Id="rId5" Type="http://schemas.openxmlformats.org/officeDocument/2006/relationships/hyperlink" Target="https://fs00.infourok.ru/images/doc/315/314875/img1.jpg" TargetMode="External"/><Relationship Id="rId15" Type="http://schemas.openxmlformats.org/officeDocument/2006/relationships/hyperlink" Target="https://commons.wikimedia.org/wiki/File:&#1040;&#1088;&#1093;&#1072;&#1085;&#1075;&#1077;&#1083;&#1100;&#1089;&#1082;.&#1055;&#1072;&#1084;&#1103;&#1090;&#1085;&#1080;&#1082;_&#1051;&#1086;&#1084;&#1086;&#1085;&#1086;&#1089;&#1086;&#1074;&#1091;.jpg?uselang=ru" TargetMode="External"/><Relationship Id="rId23" Type="http://schemas.openxmlformats.org/officeDocument/2006/relationships/hyperlink" Target="http://rudocs.exdat.com/data/443/442605/442605_html_63deec8b.jpg" TargetMode="External"/><Relationship Id="rId28" Type="http://schemas.openxmlformats.org/officeDocument/2006/relationships/hyperlink" Target="http://dok.opredelim.com/pars_docs/refs/71/70287/img0.jpg" TargetMode="External"/><Relationship Id="rId10" Type="http://schemas.openxmlformats.org/officeDocument/2006/relationships/hyperlink" Target="http://www.age-0.ru/img/1000000846.jpeg" TargetMode="External"/><Relationship Id="rId19" Type="http://schemas.openxmlformats.org/officeDocument/2006/relationships/hyperlink" Target="https://spbhi.ru/assets/images/showplace/most/lomonosov/1.jpg" TargetMode="External"/><Relationship Id="rId4" Type="http://schemas.openxmlformats.org/officeDocument/2006/relationships/hyperlink" Target="http://fotoham.ru/img/picture/Dec/02/3ada95d7cf7409ba93fcf4a33e9061af/mini_4.jpg" TargetMode="External"/><Relationship Id="rId9" Type="http://schemas.openxmlformats.org/officeDocument/2006/relationships/hyperlink" Target="http://mywishboard.com/s/i/wishes/230x0_dd1e2241e4c5e53a7923bd26e056116e3a19a2a294c021ce443403b18ab1d69c___jpg____4_fb31456c.jpg" TargetMode="External"/><Relationship Id="rId14" Type="http://schemas.openxmlformats.org/officeDocument/2006/relationships/hyperlink" Target="http://livelesson.narod.ru/olderfiles/3/Lomonosov_2.jpg" TargetMode="External"/><Relationship Id="rId22" Type="http://schemas.openxmlformats.org/officeDocument/2006/relationships/hyperlink" Target="http://v.900igr.net:10/datai/fizika/Lomonosov-v-literature/0024-039-NAGRADY-Orden-Lomonosova.jpg" TargetMode="External"/><Relationship Id="rId27" Type="http://schemas.openxmlformats.org/officeDocument/2006/relationships/hyperlink" Target="http://www.siti-stroi.info/_ph/17/2/663878470.pn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36ee77e1d3d0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1" y="0"/>
            <a:ext cx="8929719" cy="650262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1285860"/>
            <a:ext cx="6500858" cy="42862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 bwMode="auto">
          <a:xfrm>
            <a:off x="-1" y="0"/>
            <a:ext cx="9144001" cy="357166"/>
          </a:xfrm>
          <a:prstGeom prst="round2Same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3857588" y="5194980"/>
            <a:ext cx="5286412" cy="1663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i="1" u="sng" dirty="0" smtClean="0">
                <a:latin typeface="Times New Roman" pitchFamily="18" charset="0"/>
                <a:cs typeface="Times New Roman" pitchFamily="18" charset="0"/>
              </a:rPr>
              <a:t>Разработчик игры: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Фоминова Елена Владимировна,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информатики и физики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№23МО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хутора Братского Краснодарского края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500694" y="3500438"/>
            <a:ext cx="2857520" cy="19288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j-cs"/>
              </a:rPr>
              <a:t>Своя игра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+mj-cs"/>
              </a:rPr>
              <a:t>9-11 классы</a:t>
            </a:r>
            <a:endParaRPr kumimoji="0" lang="ru-RU" sz="240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kern="0" dirty="0" smtClean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785794"/>
            <a:ext cx="75272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kern="0" dirty="0" smtClean="0">
                <a:solidFill>
                  <a:srgbClr val="000000"/>
                </a:solidFill>
                <a:latin typeface="Monotype Corsiva" pitchFamily="66" charset="0"/>
                <a:ea typeface="Cambria Math" pitchFamily="18" charset="0"/>
              </a:rPr>
              <a:t>«</a:t>
            </a:r>
            <a:r>
              <a:rPr lang="ru-RU" sz="3600" b="1" kern="0" dirty="0" err="1" smtClean="0">
                <a:solidFill>
                  <a:srgbClr val="000000"/>
                </a:solidFill>
                <a:latin typeface="Monotype Corsiva" pitchFamily="66" charset="0"/>
                <a:ea typeface="Cambria Math" pitchFamily="18" charset="0"/>
              </a:rPr>
              <a:t>М.В.Ломоносов</a:t>
            </a:r>
            <a:r>
              <a:rPr lang="ru-RU" sz="3600" b="1" kern="0" dirty="0" smtClean="0">
                <a:solidFill>
                  <a:srgbClr val="000000"/>
                </a:solidFill>
                <a:latin typeface="Monotype Corsiva" pitchFamily="66" charset="0"/>
                <a:ea typeface="Cambria Math" pitchFamily="18" charset="0"/>
              </a:rPr>
              <a:t>  - </a:t>
            </a:r>
          </a:p>
          <a:p>
            <a:pPr algn="ctr"/>
            <a:r>
              <a:rPr lang="ru-RU" sz="3600" dirty="0" smtClean="0">
                <a:latin typeface="Monotype Corsiva" pitchFamily="66" charset="0"/>
              </a:rPr>
              <a:t>историк</a:t>
            </a:r>
            <a:r>
              <a:rPr lang="ru-RU" sz="3600" dirty="0">
                <a:latin typeface="Monotype Corsiva" pitchFamily="66" charset="0"/>
              </a:rPr>
              <a:t>, ритор, механик, химик, минералог, художник и стихотворец, он всё испытал и всё проник…, </a:t>
            </a:r>
            <a:r>
              <a:rPr lang="ru-RU" sz="3600" b="1" kern="0" dirty="0" smtClean="0">
                <a:solidFill>
                  <a:srgbClr val="000000"/>
                </a:solidFill>
                <a:latin typeface="Monotype Corsiva" pitchFamily="66" charset="0"/>
                <a:ea typeface="Cambria Math" pitchFamily="18" charset="0"/>
              </a:rPr>
              <a:t>»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3796" name="AutoShape 4" descr="data:image/jpeg;base64,/9j/4AAQSkZJRgABAQAAAQABAAD/2wCEAAkGBhQSERMUExQUFRQVFhoYFRgVFxQWFhQXGBcYFxUWFRcXHCYeFxojGRcUHy8gJCcpLCwsFR4xNTAqNSYrLCkBCQoKDgwOGg8PGikcHRwpKSkpKSksKSkpKSksKSkpKSksLSkpKSkpKSkpKSkpLCksKSwpLCkpKSkpKSkpKSwpKf/AABEIAPAAyAMBIgACEQEDEQH/xAAbAAABBQEBAAAAAAAAAAAAAAADAQIEBQYAB//EADwQAAEDAgQEAwcCBgEEAwEAAAEAAhEDIQQSMUEFUWFxBiKBEzKRobHB8NHhFCNCUnLxYgckgpJDstIz/8QAGwEAAgMBAQEAAAAAAAAAAAAAAgMAAQQFBgf/xAApEQACAgICAQQBAwUAAAAAAAAAAQIRAyEEEjEFIkFREzJhcRRCgZGh/9oADAMBAAIRAxEAPwDBRlN0jSII5mZ68le8a4bPnaL/ANQ+6oSI7pmSDi6YtNNEevTkfmqjBvVWVXSDrsft1VcRshWy2MKVoXOSsVgjYXEJxKR2qhY0g/JJBv8AnwXFyZKsjOM7/wC1zUgeSugqEOqFChEKYVRBq5xSlNCsgl90oKVIVCWFB/PVdPRIERrNiqLEaiMp3Bg2v8E6meWyb7WUMgkEz5bb804DNHPb9EjxMdb/ACj7JQECZbZzWXXIpE9/quRWSj0M0jv9Fm+L4DI7MBY/I7hehCkFX8R4W2pLSLHedORWuclNULUerPN6n50UXENurPiOGLHFp1aSD1vqOYVdXmyyphNEZwXBK5NKIEcXdkmULifz0XBQgpCHUYn5UhP59VCwDCnVI/f7J+SU0sVkGJm+6c79U3KoUKQm5bXTxSK72XZSywZhODU5rI36JYk9VRQ5gsntXFvddCosdt3lCDk8u8vx+qC0qUWS2XH17fkIgbGmiBTrRt37IvtBsfilhLYQbLk0lcoXR7DUqXQnOskc0odRqcmEZPj+FzFzhqCfUSsxX0W1xWp7rNcUweW40M+h5Ja8lSRTOSEJS36rgUYliAJJ7pQV1QXULOzJpKULsqhBGEJ9l2RKGKEGuYmujoAnkJhaoQ7MEhK4jmuUINcbJtPVPe2y5rVCjnOXEWSupyV0KFiPNvwIQHNEPz1TGyVQSFT88fFCOt/yU9zuXVAGSmA2MLkjKoXIdlnreeyY93JFDENzYTSWUVd0z3UOpSDvKbgqTWN/U/VCaLpXyGZTH4Q03lp206jmovotTxzAZ2ZwJLPodfgsvVYJ2+aYmIlHYwpf9JuVPphECIB+6flRMPhnPcA1rnOOgAkn0C3Xg/wNnIq14AabUyJLjBjMDpe/ooFRleD+Gq2JP8qmXAak2aPU/aVsaP8A0pOUZq4Dt4Z5R0kmSvRMLhCBDQGgaQAj/wAIRufzurTXyH0o8jx//TSsycjmvAPItJHO/wBFlMfwt9Iw9paev25r32tTcBe/y+ELNcX4bTrNLXCTuDEjqDy6qe1+CODPHSzWyGbK+4xwf2ZOWS2SL9PqqgsQ2A0AAStRChgKwRS5DlLHMoZMA/nZUQUnUpGBK5nl1vrvZcwR90LYyIh2UkDogZL+qlZNzyQBg8o5Lk54+6VQh7BUpEbIZYZCs30VHq0kfcvqYypr6n6rm7pTeU8C/QpbCJWGpggtO4j47rEcRwuV7m/2kjtBW5ozOlza5gfJY3i9QuqPLhD8xzAaAzcehVxYORaKf83RG6rj90bC0C97WjUmB6ptiUjWeDcPlBfPmf5W2sOZcdgvRuCUrTq2bRMa3dJ1nn0WHoYcktotuXZWN/tbNnRGpgE9IK09XiVMVPYMfVbUY2wa2wDRyIgwOo01QynSo044WbanAFuScYPNVnDKrvZgvcDEHNEAg39FXjxYxzyGU6rgDBc1stF41BU7op43ei1xTQAbrD8Z4j7Ou2DobjmDYgrSYzioIN9uywGOxOarbQkdZJKVKVvQ9JqOx3jCiQ/PJLHSLxztZYaq269J42xsAuywIPnGZo1E8tjqvO8cG5nZNMxy/wCO3yWmUdmJkVxQy2wTyhTYoQBCNEx4v2SlOZT+fxVEQhP5ZPCYSu9sDoduSFjVocNfVTWtPL5qDTu71+ys21RbRAxlWRy7ouTqy5QGj2ZmNY7eDyNu6DjcYymDmcG201PoFkanGANB0EKvrY8ucQe37pjxL7BWT9ix9n+d0enFo/OqGDc/nZFplJHok0GieaxPHzGJrW/+R32W4wc3n8usPx8/9zW/zP0CuIOTwVdVqn8Bb/PZeIMzyjdQ6gsicOxPs3tOkfhTTOvJ6P4SYH4p9UxFNhAAuA95819yG/8A2WwrUmGX5buEE7kHZZXwEz+VVdIl1UkxGkN2V5xipVY0uY0VDlyhg1bN819eVuSRKWzoQikkQuM4t1Row9IlrG2cRaTHu9gpGO4JUPsvYVixtOxaAIc2Bte8h3fMs74TxVT+JayqxwDi7PmmAYJaZIsJtbmtnXrBpAQrW2NaT1Ex+IxletmbkPldE6D/ABJ+fqVS059sxuhDpPTI0uN+VoWz4xxoU2n7LBfxINUl0w5rmk3MTESBcgwQY5q4U5C8qcY7LbxHxoNoFpbqS0QbEGYkc1gnlTuM44udIPliAJOXTVve6q2uk/P4rW3bOeOIQgJT6pQ2H85qCzjyTh9UtKBfX7flkr6g29e/RA2EgJBNtDK4sPMJackndP8A06obGpCURB6qQ2pfX4AoFN10VtHrPYKiWPDpm6RIKcH0tqlV0Sy7rNLSQRH5rO6ZTdcdwrHFHM0B0EgkyInso1KhcbAEbdUd62LrZdF/m/OSIzf85ILhdEBHP8lIZpROwo+aw/iA/wDdVv8AM/QLb4T3R6rEeI3f93W/y+wVJlZPgrXuSDnumPelDkyLEtHpX/TXGA06lPcOzCdwQB9QrfiVDEU3FzH1nN/uAY8AamWWOthE2XnfhXifscQx2gPlPKDue1l6rR4yxw1E7g2g7pc0bsEqX8FXwvitZxyup5r2f7kDqHKw4jjgwAE6bqBxbjlOneQTymVlMbxt1QoGtDu67WLxfiJeTe37qofjAxxkwHt11uEU6qp4k0vNhZv3RY1QnkZOyK/FvBe6Lgm1uadTaQ2+v6aJ/wDDtBBOo62THPWi7Oe0CqGULPCeXaymtbpojAHMnS41B7Jzgbzr031k3RWOA9EOo+UthxQ2m5PH5qhsCedtfmhGHUdfspGWVGpPEo/6qFC1HaQIK5NK5WiUaaZEgjf7KM8OzDkCPqpDnCItCEaoMfLVG0CnbLjOu9qPgodbEhrSdYjpruZGiiv4i5zWhsDWSNSdfkLLO2aUr8Giw1aB2lY3xAwuxVWAZzbf4hWB4k/aBsIF/wDajl03+PVZpZ68Hd43o+TMlLJ7V/0q28OedvmplLhwHvSe2ikJQEl5pM62P0jj4ttX/I6jRboBEiNjEjqtlg/DbsVhKWIoguOXLUYHfzGvZ5XBs2eLB0WIndYxrlqvBvikYSq4PJ9hVvUi/s3aCoBygAEdByWjjyTdSOd6vw+qU8S0kUmNpFji1zXBw2qAtI7goWGwb36Ncb/0tP8Ar5r3OoKdVoLgyo2JGYBwINxBN47KhHD8zixgDTcxlAgaTJm2nxC6CwX8nl1m/Y8zdw0j37dPr3+iy3HarhUIAho0Ol9vlK9K43w4se5ty4HuCIkHNvZYHijZc7lmI72bJ+MoZRUQtzKptcOOkHv9EKo5PfgoMglAqoo18GeSa8nF6Ix1vT8hR5+G6KCYnXorZSCgEx0+6e9tkxrTCWq7X0CVJ7HwWgdP7ojim0R9eieXQqLoFTdf85qSTrMqMwGbKTB/DurKGOcuSPK5QlGhq45rG2hztyZyzvkadeUn0G6jNxpI1M+kQL2AUYuk6/v+yWT/AGgDnAM+pSZSbGRSXgk1MRmaItHPeTPonUW2lR6L5dFjfaPspoCzZptaPQekcRZZ/ll4iMISJ8JCJWQ9ddIUBOp0y6wueW57dV1FuqseFYcuF2yLnlduhnUckaRzc/K6diI/CkNJOo1HIc0yYN9RqrkVDmAMe6QeRM3F9oOv/IlVOLjOYBjad9pHT9Fb0I42eWaTjM2PhPjj6dL2YIewGCxx2dMlrv6dLjQnSJWubW9yo27SRc+9exnqDA9AvJ8Fi8jmnbcfVeh8BrivQfTkExINxGbQ20h7Znqulxc0m+rPN+p8JYZdorTAeMa+X2bgLlxE6eXKZkbmTbv1Xl+NGh5lx9JsvUeO4B2KaBIa5rXRJsXui3/GC0iey84xGDzObYho97m3nPI6o88qkvox4cd42/lUU9Sly/2o7qQKtcXh8vMAQBznqq3EayP9QhjICUK0wL8ME0UvwKQXTz+SG1H2AcEIW27kfJI5qfUam3IuFVkqgdJtt9eifl1/ZdTbH+krx3+CqyAqYM25IxaPzr0Q6VijZ51+isoDr15LlYcMw01JOjb91yuiiJXxUAgQTrJ0HTqVXvrucbknv9uSdUqyhRdTqkUnZccEZck8vrKtVXcFHld3+ysnBcvM7mz33pEFHjL9xJXBIQlSTq/A+m79P2XMrkAAWidhOs6oNZ8NnkQfgf3+a6jUkTzTH+mzjY1CXJlCSsssPjJzNdqRYxpaPRSG0WnM9zSYsAZAEC3pZVTTBn866KTRqOIfaZ2i0k6fBRMDkcaUX+TE6XyNq0iJJ0tPSdARtutH4T4g4VWNuQBkAHWTJ5gFV54eRSzEgA5vJyIJa0zrBLSR8d1J8F0HHEF2zG3N/edMAekn4LRgvuqOfzcv5OM1PbT8m6c7K583kzpoCP3KxPHcIKeIqNYfeLX3vl9qC4k3sJDj6/HYVa/mdJEQATcAQJO+ywXirG0zig6m4EljW1CDMuEgGf8AHJbqt/I90Tg8d9Z0/DKPiZnuBqRp67qod2Vzi2TPxP7KBXpWtzWaL0NyRqRXvaWnuF1NyM6nNvh0Qae45I7F1QcaQgorKn5+qM3DbqroqrIeccwnu7rq2FIMj9UNsorsW4tDpB3TxuhMbc7WU2hhmmC4x6IwSz4cyGA8+yRPw7wGgAggaXGi5WDTMW4pAUrkxqJlR8mh4G7yuHb7qzVXwRnkceZ+n+1ZArk5v1s+gel2uPBP6OJXJJSpJ1Ec5oLSDpv1lRcD5SWE6H47ypQOqhiWuaTvIP1b9Cnw90aPN8y8HIWT4ZNB1T2VCCCNlHpVZ+J/YfAhFJS2mmdLFnxywpvZIqYpzhDnEgm8/ONgtP4exTQzIwidXGRqYEW922/RZJoWh8KYWc79MrCe+Z4t8A5auN+o43rMYwhHrqy6fXLqVOnsQc5EiwJhp5ySZ7Dmsd4hoRWeOgPxH7L0CiIDRtGUjSdCsb4gwxfiC1oJhjSYvbYztZb8iqKPMx2ylpOzNvqNe40+Kbk0n1QsZXNJzDBuSHAiDHO6lVDJGXcSDqPyCsfg6MffG15IhwwaJt2j8lV2MowQ4eqvHYb4wo9bBy0iL/l1FJWBPDL6Kii6fUhW9MQDuLaR2VHBaYNrqZSxhEA3HIopK/AvG1F7Ld1CQoGIw/xnZS8LjM2vwGyPVfGlvzZLUmjXLHGUbM+WQT+einU3TT00KfXE6knpCBds8inxlZzpwp6JDQC0W01XIGFqXIK5MtCWjPEJGMuiEJ9CkS4AalXJ6Jji3KkaDhrIpN6yVJy/RNothoHIAIi48nbs+kYIdMcF9CFdK4lchNYhCBiz5XGNBI7jZGcTtr10TG0375SI0E/eybB1s43qEVlVU9f6BMOkaGLTvFvkQpJBzHeOk66fL6qKaOUjlaOYFgQf/UQeqmU3jMZ3gxPTn90+jzqlKHtEzQ0nkD8h+fBbPg5bSwjnMEFwESSdRAk7nUx1WPx4aAYkgiCOckAkcpn5rTcPqF4YCfLsIi8xJ67eidxlTZfqfIWZQr6LutUIJg3hpB9I39FlON8RNPE5mOIcWtzDUCNGx2gxsrDxDjSym3Jq45SeQvp1kb9Vkn75pJ15k91oyS+DkwWzT4ijSxtIjy+0EuDCYIOhLT/abT9rTSUcI6iSwgw27HWkAnR29pg/uqzFY11N1NzCQ5rZBGoMn4i+i0vDuLtxUNeMtUA3F2kaH/xIMEeo5IXDtEZjy9JlcbaDX76pWaKVxLBCkC4WaIneJ90g7g6eirmYtpsD8ZCwSUoumj0mF8eUNS2/sg8UwV8wAvr0PXuq51Mg3Wle4Eat9dOXxVbVoQQLRtvYLTjdo4vKx9Ja8AMBXidpI1MWUniuIhoyENcTcAXI6XPQyoJwzmecttHlvZt4GhsVN4fhmzmcMx955cPdy7Ng3JMfonLH8mJ5m/aiPhMLUPmcXAdb/wDs03AUjEVYblcYBgAwbH7K6dgnWOU1GwTzIMnzEWJEQP0Wf4thTmcSMthZptHXYntoolbBlLqivOLIdBvB10K5Np0XAgjQEXsPhOq5McUKUmRWq04NhpOblYd1WsC0WDpZWNHqe5WXkTqNfZ2/RuN+XLb8IPC5KGnXQW+dgn+yIHXbQ/klYYxbPT8vlwxLqvIEOkBOSBsW5WSoK3Rujki4KT+joQnExy+vJWGBwoe4A+6JJEwT0nYKXi8JTDgHNPIZZEZiQM1+YEE/eVtxY4x3M8l6j6jkzNwxOkUuAcA1xcM5GuYZssxEW0gH17oLsO7byiYA2vvGym1cM6i4zcaNJFn+UlpjTQk9EOnXtBkkAEuIgE3mD+AJ8oXtHDhla03simvDqYIvILidIBNge91rOHvOSjG8E9plZ3LOctbmDR54BIIE2B1Lu1rdQFYYbHml7wLg0WiAZDSQ2CYJ8p0vZSHtGZZvI7ZM8T1D7MGxGeDzi8GOVj8VVYXB55LiB3uZtYD4IGO4wazoJAAuGaFs6SDcnqtHwLAivhiz3XtcSxxGmYSA7mCQQf2RpKUhbdIoOLeH5lzXmWt0IsQN5B7/AAVfw3Bvp1cxMFvuweY17QtBiHEMdNiJaRydyjuD8VGc4kka3MaE2iBa57I8iajorF1c12LehjmVmGm+GOIIBJ8jp2B2k3g6G8qnq4LK5zSLtMEEQekqypeG6zmF9mD/AJm5n/iNPVS3cGfUo5apBeyPZvbqW706k/0j+k7LJufnR1GseKVwXZFRgnBkuADoIBESDBkt5XmP9BXrPC7K9PPTIplzZbYEGdQ5swDYiR9FCqU8oDfdygWtpGvWfir7w/iwKDJaSQIJPlaY3buR26rTDpH9Rz8jnN6VEfC+AGjKa2Z4GjWljBI1Ei5tyhXeB4LQpDyUmSdcwzGNgC+8RCHV4k+QHAEXgAEHsCSQfUJrfFNJliXgg2GQ66Rp+yfDLCqQmeGcdtFgOB4cif4emTqRENnX3ZAmJCxPjvwwKY9rSblb/wDIzUMOmdkkmOYm3Yrc0sY6ppLBN3GQTG1tBP0Vf4glwLQz+URlBAkSfenlsmUmJdnkFKD7xJtYEu25R2AA0XJuIpupvLXatkHqR15JFna2Enoh8Nw+Y9B+Qr5BwOG9myNzc/ojBcvPPtI9v6Lg/FB35YfD3BEdfT16wm4jEDre09Jm/KU0JtZog8vuqgxXqeBRk5L5Fbr3g/qisokmB+DdRmANYI27nXUKx4VjqYdUpEE1HNGSATe8gRMkWsmQxvt2+EY83PrjLDe3r/ASiSw6bGATbQxPTRLUAl5DgA5pbcvzPLTcNZcWAzZraIYqAlonNLZbaIggFhHMGPikOKDHOsC4S3Wxh1r7NvOi3usivw0ecXsdfDH4q4yEEj+mZkFpmQNzz7ieSFQwIcXS05oOSnmDXGDLibQHEQBf6odPEvbdzvePu5jB6DfmTaFY4VrntdlAn1M/1S205Q0Hb1SalHYy4zKhzMr3QQXNsQDPkPmDDsHREjmEVzXfwxMmTENa1rb+WWk3ixBzNgySn4uWkSGguJMkkGIaQcu8kmL6AqJhjcjkSRyE6x1gNWpQU0mZ3Po2ivp4cPGdwJlxBmZA/pgnSGwPSVt/B3CalHMajgGVA3Ky5cz+ppJ2kbf8h2FBwLhvtKjaexcS7/Ftz3MWWt4lxcUzkElzbkAeUTdocewmydSQENkHxVRzVOXtAC463a6Ae5bb0CL4awDfaE6kDU6k7HoqnF1y6HEyXHfkBGnKSr/wtiGw6de3PqsWZ7NuFF1jKsNj0tr35KvbTfFqk/5NaI+BUriOJZEkkCOcfRVWbDR5Xxv7xH1KzLZuekVfFyfaQ+AQPeEkEHSeSPh/EgbAeA1uTLIsC5p29NuqqamJzOPmzCY2NpUXGUmO8pcQZkDaYtI5HT1BTKsRKbjs3PFcTlNKo0+XM29iC0kA/VVviDBxUiwBBjnP9J+RTPEVctwGHB972bPsfopfiR+fEU/7W+YnoGn9QgSp6G3a2TKPiGm6znZRAJaAZnV46XlTafFy8EsAawGJfqepE2CwGHxX8x4GouDzI/IRcZx7NTDGtg5gZd02A/NFthkfhmDJFfBU+K6wdiHuAiQ12kTIgkA6aA9Lrk2tw2q8uflc6xJMHSO2yRGZpXZIiyRlMmwE9k4hSP4XKHSbRtcxrA+PyXDqz6FHL+G18kd1MjWRv+6FWFlNAa4AXgTzBveSCf8AiNOaj4nDkNPYR3gfqmQjvRg5nI7Y/ctlfhnXc46N06u09Yk/FVdfGODy9riHXggwR2KscY7IwNGg16ncqlfouzGCjGjxmTI5Ts2XDcQauZ1g118sCxPmc5zupJvoEQezMmn551jytBF5JJBeb9tFT+H6odTyG7Zkg7ke7PMDWOcG8Kbia7mOhkecxDvdDjABEnymLSlyw/3IOObwmG/gXe+97d2tAzBrbEwDAHSbD4pBV0BJDdHATLhPu22M37KRSD2mapBuAQAWsHmvAuXRJueRVc85cwkFwJmLWJIFttPkqxvsurLyLr7gji3O7Kc0Ew7Y3jy2ExA/9ihU9bJzW/FKGwtMVSozSfZ2XXhI5cQXHRtOo4+kR8yFoMTw3PSE/wD9CREkXJu5unXXms74eP8ANcNi1o9DUEj5LRcV4s1tmmXAmw92TzP2VNjo+DNcU/l+8CIMc5n+2NdF3DMfUcf5dNx2sR3vsiPouxFXLUe1uabkhrWNsTlzW/dbLhWFw1Fga2pTgW99h+N1ncFNmiE3FFJhKWLmQxv/AJOg+ik4rB1qgGeg1x2nI76iy0jMTR2q0vSpT/8A0pDXt2c30c39VawRJ+eRlm8BrPGU5KbYPlDQRfoICl4HwhSYIdTYepAkrRse3TM34tP3RGvboHNPq2fhKbHFFC5ZZSMvi/D9So9sNaWtbEuPltAGVuvugBRuJcErVahLGa08skw1pzAnqdFtAZ0v2RBQKr+niwv6iVGD4d4BIgufDheWc/XVXeB8F0WHNlzO5u3PPotGMNBSYjECmL3OjRz/AGTVCKE9myuxtNlOkRlkuBa1otMgg9hC5DcC52Z1ydB/b2GyVFR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data:image/jpeg;base64,/9j/4AAQSkZJRgABAQAAAQABAAD/2wCEAAkGBhQSERMUExQUFRQVFhoYFRgVFxQWFhQXGBcYFxUWFRcXHCYeFxojGRcUHy8gJCcpLCwsFR4xNTAqNSYrLCkBCQoKDgwOGg8PGikcHRwpKSkpKSksKSkpKSksKSkpKSksLSkpKSkpKSkpKSkpLCksKSwpLCkpKSkpKSkpKSwpKf/AABEIAPAAyAMBIgACEQEDEQH/xAAbAAABBQEBAAAAAAAAAAAAAAADAQIEBQYAB//EADwQAAEDAgQEAwcCBgEEAwEAAAEAAhEDIQQSMUEFUWFxBiKBEzKRobHB8NHhFCNCUnLxYgckgpJDstIz/8QAGwEAAgMBAQEAAAAAAAAAAAAAAgMAAQQFBgf/xAApEQACAgICAQQBAwUAAAAAAAAAAQIRAyEEEjEFIkFREzJhcRRCgZGh/9oADAMBAAIRAxEAPwDBRlN0jSII5mZ68le8a4bPnaL/ANQ+6oSI7pmSDi6YtNNEevTkfmqjBvVWVXSDrsft1VcRshWy2MKVoXOSsVgjYXEJxKR2qhY0g/JJBv8AnwXFyZKsjOM7/wC1zUgeSugqEOqFChEKYVRBq5xSlNCsgl90oKVIVCWFB/PVdPRIERrNiqLEaiMp3Bg2v8E6meWyb7WUMgkEz5bb804DNHPb9EjxMdb/ACj7JQECZbZzWXXIpE9/quRWSj0M0jv9Fm+L4DI7MBY/I7hehCkFX8R4W2pLSLHedORWuclNULUerPN6n50UXENurPiOGLHFp1aSD1vqOYVdXmyyphNEZwXBK5NKIEcXdkmULifz0XBQgpCHUYn5UhP59VCwDCnVI/f7J+SU0sVkGJm+6c79U3KoUKQm5bXTxSK72XZSywZhODU5rI36JYk9VRQ5gsntXFvddCosdt3lCDk8u8vx+qC0qUWS2XH17fkIgbGmiBTrRt37IvtBsfilhLYQbLk0lcoXR7DUqXQnOskc0odRqcmEZPj+FzFzhqCfUSsxX0W1xWp7rNcUweW40M+h5Ja8lSRTOSEJS36rgUYliAJJ7pQV1QXULOzJpKULsqhBGEJ9l2RKGKEGuYmujoAnkJhaoQ7MEhK4jmuUINcbJtPVPe2y5rVCjnOXEWSupyV0KFiPNvwIQHNEPz1TGyVQSFT88fFCOt/yU9zuXVAGSmA2MLkjKoXIdlnreeyY93JFDENzYTSWUVd0z3UOpSDvKbgqTWN/U/VCaLpXyGZTH4Q03lp206jmovotTxzAZ2ZwJLPodfgsvVYJ2+aYmIlHYwpf9JuVPphECIB+6flRMPhnPcA1rnOOgAkn0C3Xg/wNnIq14AabUyJLjBjMDpe/ooFRleD+Gq2JP8qmXAak2aPU/aVsaP8A0pOUZq4Dt4Z5R0kmSvRMLhCBDQGgaQAj/wAIRufzurTXyH0o8jx//TSsycjmvAPItJHO/wBFlMfwt9Iw9paev25r32tTcBe/y+ELNcX4bTrNLXCTuDEjqDy6qe1+CODPHSzWyGbK+4xwf2ZOWS2SL9PqqgsQ2A0AAStRChgKwRS5DlLHMoZMA/nZUQUnUpGBK5nl1vrvZcwR90LYyIh2UkDogZL+qlZNzyQBg8o5Lk54+6VQh7BUpEbIZYZCs30VHq0kfcvqYypr6n6rm7pTeU8C/QpbCJWGpggtO4j47rEcRwuV7m/2kjtBW5ozOlza5gfJY3i9QuqPLhD8xzAaAzcehVxYORaKf83RG6rj90bC0C97WjUmB6ptiUjWeDcPlBfPmf5W2sOZcdgvRuCUrTq2bRMa3dJ1nn0WHoYcktotuXZWN/tbNnRGpgE9IK09XiVMVPYMfVbUY2wa2wDRyIgwOo01QynSo044WbanAFuScYPNVnDKrvZgvcDEHNEAg39FXjxYxzyGU6rgDBc1stF41BU7op43ei1xTQAbrD8Z4j7Ou2DobjmDYgrSYzioIN9uywGOxOarbQkdZJKVKVvQ9JqOx3jCiQ/PJLHSLxztZYaq269J42xsAuywIPnGZo1E8tjqvO8cG5nZNMxy/wCO3yWmUdmJkVxQy2wTyhTYoQBCNEx4v2SlOZT+fxVEQhP5ZPCYSu9sDoduSFjVocNfVTWtPL5qDTu71+ys21RbRAxlWRy7ouTqy5QGj2ZmNY7eDyNu6DjcYymDmcG201PoFkanGANB0EKvrY8ucQe37pjxL7BWT9ix9n+d0enFo/OqGDc/nZFplJHok0GieaxPHzGJrW/+R32W4wc3n8usPx8/9zW/zP0CuIOTwVdVqn8Bb/PZeIMzyjdQ6gsicOxPs3tOkfhTTOvJ6P4SYH4p9UxFNhAAuA95819yG/8A2WwrUmGX5buEE7kHZZXwEz+VVdIl1UkxGkN2V5xipVY0uY0VDlyhg1bN819eVuSRKWzoQikkQuM4t1Row9IlrG2cRaTHu9gpGO4JUPsvYVixtOxaAIc2Bte8h3fMs74TxVT+JayqxwDi7PmmAYJaZIsJtbmtnXrBpAQrW2NaT1Ex+IxletmbkPldE6D/ABJ+fqVS059sxuhDpPTI0uN+VoWz4xxoU2n7LBfxINUl0w5rmk3MTESBcgwQY5q4U5C8qcY7LbxHxoNoFpbqS0QbEGYkc1gnlTuM44udIPliAJOXTVve6q2uk/P4rW3bOeOIQgJT6pQ2H85qCzjyTh9UtKBfX7flkr6g29e/RA2EgJBNtDK4sPMJackndP8A06obGpCURB6qQ2pfX4AoFN10VtHrPYKiWPDpm6RIKcH0tqlV0Sy7rNLSQRH5rO6ZTdcdwrHFHM0B0EgkyInso1KhcbAEbdUd62LrZdF/m/OSIzf85ILhdEBHP8lIZpROwo+aw/iA/wDdVv8AM/QLb4T3R6rEeI3f93W/y+wVJlZPgrXuSDnumPelDkyLEtHpX/TXGA06lPcOzCdwQB9QrfiVDEU3FzH1nN/uAY8AamWWOthE2XnfhXifscQx2gPlPKDue1l6rR4yxw1E7g2g7pc0bsEqX8FXwvitZxyup5r2f7kDqHKw4jjgwAE6bqBxbjlOneQTymVlMbxt1QoGtDu67WLxfiJeTe37qofjAxxkwHt11uEU6qp4k0vNhZv3RY1QnkZOyK/FvBe6Lgm1uadTaQ2+v6aJ/wDDtBBOo62THPWi7Oe0CqGULPCeXaymtbpojAHMnS41B7Jzgbzr031k3RWOA9EOo+UthxQ2m5PH5qhsCedtfmhGHUdfspGWVGpPEo/6qFC1HaQIK5NK5WiUaaZEgjf7KM8OzDkCPqpDnCItCEaoMfLVG0CnbLjOu9qPgodbEhrSdYjpruZGiiv4i5zWhsDWSNSdfkLLO2aUr8Giw1aB2lY3xAwuxVWAZzbf4hWB4k/aBsIF/wDajl03+PVZpZ68Hd43o+TMlLJ7V/0q28OedvmplLhwHvSe2ikJQEl5pM62P0jj4ttX/I6jRboBEiNjEjqtlg/DbsVhKWIoguOXLUYHfzGvZ5XBs2eLB0WIndYxrlqvBvikYSq4PJ9hVvUi/s3aCoBygAEdByWjjyTdSOd6vw+qU8S0kUmNpFji1zXBw2qAtI7goWGwb36Ncb/0tP8Ar5r3OoKdVoLgyo2JGYBwINxBN47KhHD8zixgDTcxlAgaTJm2nxC6CwX8nl1m/Y8zdw0j37dPr3+iy3HarhUIAho0Ol9vlK9K43w4se5ty4HuCIkHNvZYHijZc7lmI72bJ+MoZRUQtzKptcOOkHv9EKo5PfgoMglAqoo18GeSa8nF6Ix1vT8hR5+G6KCYnXorZSCgEx0+6e9tkxrTCWq7X0CVJ7HwWgdP7ojim0R9eieXQqLoFTdf85qSTrMqMwGbKTB/DurKGOcuSPK5QlGhq45rG2hztyZyzvkadeUn0G6jNxpI1M+kQL2AUYuk6/v+yWT/AGgDnAM+pSZSbGRSXgk1MRmaItHPeTPonUW2lR6L5dFjfaPspoCzZptaPQekcRZZ/ll4iMISJ8JCJWQ9ddIUBOp0y6wueW57dV1FuqseFYcuF2yLnlduhnUckaRzc/K6diI/CkNJOo1HIc0yYN9RqrkVDmAMe6QeRM3F9oOv/IlVOLjOYBjad9pHT9Fb0I42eWaTjM2PhPjj6dL2YIewGCxx2dMlrv6dLjQnSJWubW9yo27SRc+9exnqDA9AvJ8Fi8jmnbcfVeh8BrivQfTkExINxGbQ20h7Znqulxc0m+rPN+p8JYZdorTAeMa+X2bgLlxE6eXKZkbmTbv1Xl+NGh5lx9JsvUeO4B2KaBIa5rXRJsXui3/GC0iey84xGDzObYho97m3nPI6o88qkvox4cd42/lUU9Sly/2o7qQKtcXh8vMAQBznqq3EayP9QhjICUK0wL8ME0UvwKQXTz+SG1H2AcEIW27kfJI5qfUam3IuFVkqgdJtt9eifl1/ZdTbH+krx3+CqyAqYM25IxaPzr0Q6VijZ51+isoDr15LlYcMw01JOjb91yuiiJXxUAgQTrJ0HTqVXvrucbknv9uSdUqyhRdTqkUnZccEZck8vrKtVXcFHld3+ysnBcvM7mz33pEFHjL9xJXBIQlSTq/A+m79P2XMrkAAWidhOs6oNZ8NnkQfgf3+a6jUkTzTH+mzjY1CXJlCSsssPjJzNdqRYxpaPRSG0WnM9zSYsAZAEC3pZVTTBn866KTRqOIfaZ2i0k6fBRMDkcaUX+TE6XyNq0iJJ0tPSdARtutH4T4g4VWNuQBkAHWTJ5gFV54eRSzEgA5vJyIJa0zrBLSR8d1J8F0HHEF2zG3N/edMAekn4LRgvuqOfzcv5OM1PbT8m6c7K583kzpoCP3KxPHcIKeIqNYfeLX3vl9qC4k3sJDj6/HYVa/mdJEQATcAQJO+ywXirG0zig6m4EljW1CDMuEgGf8AHJbqt/I90Tg8d9Z0/DKPiZnuBqRp67qod2Vzi2TPxP7KBXpWtzWaL0NyRqRXvaWnuF1NyM6nNvh0Qae45I7F1QcaQgorKn5+qM3DbqroqrIeccwnu7rq2FIMj9UNsorsW4tDpB3TxuhMbc7WU2hhmmC4x6IwSz4cyGA8+yRPw7wGgAggaXGi5WDTMW4pAUrkxqJlR8mh4G7yuHb7qzVXwRnkceZ+n+1ZArk5v1s+gel2uPBP6OJXJJSpJ1Ec5oLSDpv1lRcD5SWE6H47ypQOqhiWuaTvIP1b9Cnw90aPN8y8HIWT4ZNB1T2VCCCNlHpVZ+J/YfAhFJS2mmdLFnxywpvZIqYpzhDnEgm8/ONgtP4exTQzIwidXGRqYEW922/RZJoWh8KYWc79MrCe+Z4t8A5auN+o43rMYwhHrqy6fXLqVOnsQc5EiwJhp5ySZ7Dmsd4hoRWeOgPxH7L0CiIDRtGUjSdCsb4gwxfiC1oJhjSYvbYztZb8iqKPMx2ylpOzNvqNe40+Kbk0n1QsZXNJzDBuSHAiDHO6lVDJGXcSDqPyCsfg6MffG15IhwwaJt2j8lV2MowQ4eqvHYb4wo9bBy0iL/l1FJWBPDL6Kii6fUhW9MQDuLaR2VHBaYNrqZSxhEA3HIopK/AvG1F7Ld1CQoGIw/xnZS8LjM2vwGyPVfGlvzZLUmjXLHGUbM+WQT+einU3TT00KfXE6knpCBds8inxlZzpwp6JDQC0W01XIGFqXIK5MtCWjPEJGMuiEJ9CkS4AalXJ6Jji3KkaDhrIpN6yVJy/RNothoHIAIi48nbs+kYIdMcF9CFdK4lchNYhCBiz5XGNBI7jZGcTtr10TG0375SI0E/eybB1s43qEVlVU9f6BMOkaGLTvFvkQpJBzHeOk66fL6qKaOUjlaOYFgQf/UQeqmU3jMZ3gxPTn90+jzqlKHtEzQ0nkD8h+fBbPg5bSwjnMEFwESSdRAk7nUx1WPx4aAYkgiCOckAkcpn5rTcPqF4YCfLsIi8xJ67eidxlTZfqfIWZQr6LutUIJg3hpB9I39FlON8RNPE5mOIcWtzDUCNGx2gxsrDxDjSym3Jq45SeQvp1kb9Vkn75pJ15k91oyS+DkwWzT4ijSxtIjy+0EuDCYIOhLT/abT9rTSUcI6iSwgw27HWkAnR29pg/uqzFY11N1NzCQ5rZBGoMn4i+i0vDuLtxUNeMtUA3F2kaH/xIMEeo5IXDtEZjy9JlcbaDX76pWaKVxLBCkC4WaIneJ90g7g6eirmYtpsD8ZCwSUoumj0mF8eUNS2/sg8UwV8wAvr0PXuq51Mg3Wle4Eat9dOXxVbVoQQLRtvYLTjdo4vKx9Ja8AMBXidpI1MWUniuIhoyENcTcAXI6XPQyoJwzmecttHlvZt4GhsVN4fhmzmcMx955cPdy7Ng3JMfonLH8mJ5m/aiPhMLUPmcXAdb/wDs03AUjEVYblcYBgAwbH7K6dgnWOU1GwTzIMnzEWJEQP0Wf4thTmcSMthZptHXYntoolbBlLqivOLIdBvB10K5Np0XAgjQEXsPhOq5McUKUmRWq04NhpOblYd1WsC0WDpZWNHqe5WXkTqNfZ2/RuN+XLb8IPC5KGnXQW+dgn+yIHXbQ/klYYxbPT8vlwxLqvIEOkBOSBsW5WSoK3Rujki4KT+joQnExy+vJWGBwoe4A+6JJEwT0nYKXi8JTDgHNPIZZEZiQM1+YEE/eVtxY4x3M8l6j6jkzNwxOkUuAcA1xcM5GuYZssxEW0gH17oLsO7byiYA2vvGym1cM6i4zcaNJFn+UlpjTQk9EOnXtBkkAEuIgE3mD+AJ8oXtHDhla03simvDqYIvILidIBNge91rOHvOSjG8E9plZ3LOctbmDR54BIIE2B1Lu1rdQFYYbHml7wLg0WiAZDSQ2CYJ8p0vZSHtGZZvI7ZM8T1D7MGxGeDzi8GOVj8VVYXB55LiB3uZtYD4IGO4wazoJAAuGaFs6SDcnqtHwLAivhiz3XtcSxxGmYSA7mCQQf2RpKUhbdIoOLeH5lzXmWt0IsQN5B7/AAVfw3Bvp1cxMFvuweY17QtBiHEMdNiJaRydyjuD8VGc4kka3MaE2iBa57I8iajorF1c12LehjmVmGm+GOIIBJ8jp2B2k3g6G8qnq4LK5zSLtMEEQekqypeG6zmF9mD/AJm5n/iNPVS3cGfUo5apBeyPZvbqW706k/0j+k7LJufnR1GseKVwXZFRgnBkuADoIBESDBkt5XmP9BXrPC7K9PPTIplzZbYEGdQ5swDYiR9FCqU8oDfdygWtpGvWfir7w/iwKDJaSQIJPlaY3buR26rTDpH9Rz8jnN6VEfC+AGjKa2Z4GjWljBI1Ei5tyhXeB4LQpDyUmSdcwzGNgC+8RCHV4k+QHAEXgAEHsCSQfUJrfFNJliXgg2GQ66Rp+yfDLCqQmeGcdtFgOB4cif4emTqRENnX3ZAmJCxPjvwwKY9rSblb/wDIzUMOmdkkmOYm3Yrc0sY6ppLBN3GQTG1tBP0Vf4glwLQz+URlBAkSfenlsmUmJdnkFKD7xJtYEu25R2AA0XJuIpupvLXatkHqR15JFna2Enoh8Nw+Y9B+Qr5BwOG9myNzc/ojBcvPPtI9v6Lg/FB35YfD3BEdfT16wm4jEDre09Jm/KU0JtZog8vuqgxXqeBRk5L5Fbr3g/qisokmB+DdRmANYI27nXUKx4VjqYdUpEE1HNGSATe8gRMkWsmQxvt2+EY83PrjLDe3r/ASiSw6bGATbQxPTRLUAl5DgA5pbcvzPLTcNZcWAzZraIYqAlonNLZbaIggFhHMGPikOKDHOsC4S3Wxh1r7NvOi3usivw0ecXsdfDH4q4yEEj+mZkFpmQNzz7ieSFQwIcXS05oOSnmDXGDLibQHEQBf6odPEvbdzvePu5jB6DfmTaFY4VrntdlAn1M/1S205Q0Hb1SalHYy4zKhzMr3QQXNsQDPkPmDDsHREjmEVzXfwxMmTENa1rb+WWk3ixBzNgySn4uWkSGguJMkkGIaQcu8kmL6AqJhjcjkSRyE6x1gNWpQU0mZ3Po2ivp4cPGdwJlxBmZA/pgnSGwPSVt/B3CalHMajgGVA3Ky5cz+ppJ2kbf8h2FBwLhvtKjaexcS7/Ftz3MWWt4lxcUzkElzbkAeUTdocewmydSQENkHxVRzVOXtAC463a6Ae5bb0CL4awDfaE6kDU6k7HoqnF1y6HEyXHfkBGnKSr/wtiGw6de3PqsWZ7NuFF1jKsNj0tr35KvbTfFqk/5NaI+BUriOJZEkkCOcfRVWbDR5Xxv7xH1KzLZuekVfFyfaQ+AQPeEkEHSeSPh/EgbAeA1uTLIsC5p29NuqqamJzOPmzCY2NpUXGUmO8pcQZkDaYtI5HT1BTKsRKbjs3PFcTlNKo0+XM29iC0kA/VVviDBxUiwBBjnP9J+RTPEVctwGHB972bPsfopfiR+fEU/7W+YnoGn9QgSp6G3a2TKPiGm6znZRAJaAZnV46XlTafFy8EsAawGJfqepE2CwGHxX8x4GouDzI/IRcZx7NTDGtg5gZd02A/NFthkfhmDJFfBU+K6wdiHuAiQ12kTIgkA6aA9Lrk2tw2q8uflc6xJMHSO2yRGZpXZIiyRlMmwE9k4hSP4XKHSbRtcxrA+PyXDqz6FHL+G18kd1MjWRv+6FWFlNAa4AXgTzBveSCf8AiNOaj4nDkNPYR3gfqmQjvRg5nI7Y/ctlfhnXc46N06u09Yk/FVdfGODy9riHXggwR2KscY7IwNGg16ncqlfouzGCjGjxmTI5Ts2XDcQauZ1g118sCxPmc5zupJvoEQezMmn551jytBF5JJBeb9tFT+H6odTyG7Zkg7ke7PMDWOcG8Kbia7mOhkecxDvdDjABEnymLSlyw/3IOObwmG/gXe+97d2tAzBrbEwDAHSbD4pBV0BJDdHATLhPu22M37KRSD2mapBuAQAWsHmvAuXRJueRVc85cwkFwJmLWJIFttPkqxvsurLyLr7gji3O7Kc0Ew7Y3jy2ExA/9ihU9bJzW/FKGwtMVSozSfZ2XXhI5cQXHRtOo4+kR8yFoMTw3PSE/wD9CREkXJu5unXXms74eP8ANcNi1o9DUEj5LRcV4s1tmmXAmw92TzP2VNjo+DNcU/l+8CIMc5n+2NdF3DMfUcf5dNx2sR3vsiPouxFXLUe1uabkhrWNsTlzW/dbLhWFw1Fga2pTgW99h+N1ncFNmiE3FFJhKWLmQxv/AJOg+ik4rB1qgGeg1x2nI76iy0jMTR2q0vSpT/8A0pDXt2c30c39VawRJ+eRlm8BrPGU5KbYPlDQRfoICl4HwhSYIdTYepAkrRse3TM34tP3RGvboHNPq2fhKbHFFC5ZZSMvi/D9So9sNaWtbEuPltAGVuvugBRuJcErVahLGa08skw1pzAnqdFtAZ0v2RBQKr+niwv6iVGD4d4BIgufDheWc/XVXeB8F0WHNlzO5u3PPotGMNBSYjECmL3OjRz/AGTVCKE9myuxtNlOkRlkuBa1otMgg9hC5DcC52Z1ydB/b2GyVFR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0" name="Picture 8" descr="http://t1.gstatic.com/images?q=tbn:ANd9GcQMoAJS195gUsucvPxr9mMirIVfbCH3qVU5JGWeI1B0buREBRqg&amp;t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928934"/>
            <a:ext cx="2833585" cy="2122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067944" y="804873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Широко простирает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химия руки свои в дела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человеческие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сканирование0054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071810"/>
            <a:ext cx="435771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сканирование005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78579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с двумя скругленными соседними углами 10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Химические исследования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Управляющая кнопка: назад 14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023356"/>
      </p:ext>
    </p:extLst>
  </p:cSld>
  <p:clrMapOvr>
    <a:masterClrMapping/>
  </p:clrMapOvr>
  <p:transition advTm="2348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214810" y="428604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200" dirty="0" smtClean="0">
                <a:latin typeface="Cambria Math" pitchFamily="18" charset="0"/>
                <a:ea typeface="Cambria Math" pitchFamily="18" charset="0"/>
              </a:rPr>
              <a:t>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184468" y="817168"/>
            <a:ext cx="4594832" cy="230832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Какую технологию разработал М.В. Ломоносов?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Эту методику он применил в промышленной варке цветного стекла и при создании изделий из него.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55576" y="813217"/>
            <a:ext cx="2428892" cy="3143272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15" name="Рисунок 14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3429000"/>
            <a:ext cx="364333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>
            <a:off x="5000628" y="5745651"/>
            <a:ext cx="385765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Cambria Math" pitchFamily="18" charset="0"/>
                <a:ea typeface="Cambria Math" pitchFamily="18" charset="0"/>
              </a:rPr>
              <a:t>Фрагмент мозаичного полотна </a:t>
            </a:r>
          </a:p>
          <a:p>
            <a:pPr algn="ctr"/>
            <a:r>
              <a:rPr lang="ru-RU" sz="2000" b="1" dirty="0" smtClean="0">
                <a:latin typeface="Cambria Math" pitchFamily="18" charset="0"/>
                <a:ea typeface="Cambria Math" pitchFamily="18" charset="0"/>
              </a:rPr>
              <a:t>«Полтавская баталия».</a:t>
            </a:r>
            <a:endParaRPr lang="ru-RU" sz="20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(500)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7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8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3795183"/>
      </p:ext>
    </p:extLst>
  </p:cSld>
  <p:clrMapOvr>
    <a:masterClrMapping/>
  </p:clrMapOvr>
  <p:transition advTm="27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870176" y="148172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 октябре 1748 года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М.В. Ломоносов начал проводить исследования по химии и технологии силикатов.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945430" y="3861048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Он разработал</a:t>
            </a:r>
          </a:p>
          <a:p>
            <a:pPr algn="ctr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технологию цветных прозрачных и «глухих» (непрозрачных — смальт) стёкол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. 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500042"/>
            <a:ext cx="264320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29190" y="3429000"/>
            <a:ext cx="3786214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с двумя скругленными соседними углами 11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(500)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Управляющая кнопка: назад 7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5066981"/>
      </p:ext>
    </p:extLst>
  </p:cSld>
  <p:clrMapOvr>
    <a:masterClrMapping/>
  </p:clrMapOvr>
  <p:transition advTm="27438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соседними углами 4"/>
          <p:cNvSpPr/>
          <p:nvPr/>
        </p:nvSpPr>
        <p:spPr bwMode="auto">
          <a:xfrm>
            <a:off x="-1" y="-4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(100)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85852" y="1071547"/>
            <a:ext cx="7072362" cy="1354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ambria Math" pitchFamily="18" charset="0"/>
                <a:ea typeface="Cambria Math" pitchFamily="18" charset="0"/>
              </a:rPr>
              <a:t>Во сколько лет Ломоносов первый раз вышел с отцом в море?</a:t>
            </a:r>
          </a:p>
          <a:p>
            <a:endParaRPr lang="ru-RU" dirty="0"/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4810" y="3286124"/>
            <a:ext cx="4063895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175" lvl="0" indent="450215" algn="just"/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 10 лет. </a:t>
            </a:r>
            <a:endParaRPr lang="ru-RU" sz="2800" b="1" dirty="0">
              <a:solidFill>
                <a:prstClr val="black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60" y="2924944"/>
            <a:ext cx="2112904" cy="27186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932737" y="5572125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37306" y="5609431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895431" y="319860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14842" y="119036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 indent="450215" algn="just"/>
            <a:r>
              <a:rPr lang="ru-RU" sz="2200" dirty="0" smtClean="0">
                <a:latin typeface="Times New Roman"/>
                <a:ea typeface="Times New Roman"/>
              </a:rPr>
              <a:t> </a:t>
            </a:r>
            <a:endParaRPr lang="ru-RU" sz="2200" dirty="0">
              <a:ea typeface="Calibri"/>
              <a:cs typeface="Times New Roman"/>
            </a:endParaRPr>
          </a:p>
        </p:txBody>
      </p:sp>
      <p:pic>
        <p:nvPicPr>
          <p:cNvPr id="2050" name="Picture 2" descr="Холмогоры. Северная Двин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2214554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Дмитриевская церковь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2226" y="2211279"/>
            <a:ext cx="3900302" cy="3003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с двумя скругленными соседними углами 13"/>
          <p:cNvSpPr/>
          <p:nvPr/>
        </p:nvSpPr>
        <p:spPr bwMode="auto">
          <a:xfrm>
            <a:off x="-1" y="-4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5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6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714357"/>
            <a:ext cx="7358114" cy="116955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Где, когда   и в какой семье родился 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М.В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. Ломоносов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Как звали его родителей?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284394"/>
      </p:ext>
    </p:extLst>
  </p:cSld>
  <p:clrMapOvr>
    <a:masterClrMapping/>
  </p:clrMapOvr>
  <p:transition advTm="218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mk8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932737" y="5572125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ramk8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37306" y="5609431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ramk8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amk8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895431" y="319860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643438" y="1190362"/>
            <a:ext cx="4143404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175" indent="450215" algn="just"/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Михаил Ломоносов родился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19 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ноября 1711 года в деревне Денисовка недалеко от Холмогор, что в Архангельской губернии.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3791" y="3933056"/>
            <a:ext cx="4063895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175" lvl="0" indent="450215" algn="just"/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Существует мнение,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Ломоносов – сын поморского рыбака из бедной семьи. На самом деле это не так. </a:t>
            </a:r>
          </a:p>
        </p:txBody>
      </p:sp>
      <p:pic>
        <p:nvPicPr>
          <p:cNvPr id="1026" name="Picture 2" descr="http://www.narfu.ru/lomonosov/about/images/biography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476" y="1155050"/>
            <a:ext cx="4102086" cy="2559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а мест между Архангельском и Холмогорами из книги «Путешествия академика Ивана Лепехина». 1805 г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286124"/>
            <a:ext cx="4098899" cy="30003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с двумя скругленными соседними углами 12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 advTm="17297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932737" y="5572125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37306" y="5609431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895431" y="319860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14842" y="119036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 indent="450215" algn="just"/>
            <a:r>
              <a:rPr lang="ru-RU" sz="2200" dirty="0" smtClean="0">
                <a:latin typeface="Times New Roman"/>
                <a:ea typeface="Times New Roman"/>
              </a:rPr>
              <a:t> </a:t>
            </a:r>
            <a:endParaRPr lang="ru-RU" sz="2200" dirty="0"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2910" y="642918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indent="450215" algn="just"/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Его отец </a:t>
            </a:r>
            <a:r>
              <a:rPr lang="ru-RU" sz="2400" b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Василий Дорофеевич 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был известным в Поморье человеком,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владельцем 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рыбной артели из нескольких судов и преуспевающим купцом. Известно, что у него была большая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библиотека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.</a:t>
            </a:r>
            <a:endParaRPr lang="ru-RU" sz="2400" dirty="0"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5286388"/>
            <a:ext cx="7858180" cy="13303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Мать Михаила – </a:t>
            </a:r>
            <a:r>
              <a:rPr lang="ru-RU" sz="2400" b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Елена Ивановна 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была дочерью дьякона. Именно мать научила читать сына еще в юном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возрасте 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и привила любовь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к книге</a:t>
            </a:r>
            <a:r>
              <a: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050" name="Picture 2" descr="Холмогоры. Северная Двин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2214554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Дмитриевская церковь.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2226" y="2211279"/>
            <a:ext cx="3900302" cy="3003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Управляющая кнопка: назад 13">
            <a:hlinkClick r:id="rId6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557459"/>
      </p:ext>
    </p:extLst>
  </p:cSld>
  <p:clrMapOvr>
    <a:masterClrMapping/>
  </p:clrMapOvr>
  <p:transition advTm="21844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412776"/>
            <a:ext cx="6780212" cy="1659034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книги, которые Ломоносов называл вратами учености.</a:t>
            </a:r>
          </a:p>
        </p:txBody>
      </p:sp>
      <p:sp>
        <p:nvSpPr>
          <p:cNvPr id="5837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837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837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837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837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348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60" y="2924944"/>
            <a:ext cx="2112904" cy="25535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(300)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9614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5" grpId="0" animBg="1"/>
      <p:bldP spid="58376" grpId="0" animBg="1"/>
      <p:bldP spid="58377" grpId="0" animBg="1"/>
      <p:bldP spid="58378" grpId="0" animBg="1"/>
      <p:bldP spid="5837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7932737" y="5572125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37306" y="5609431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ramk8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7895431" y="319860"/>
            <a:ext cx="1211263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14842" y="119036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175" indent="450215" algn="just"/>
            <a:r>
              <a:rPr lang="ru-RU" sz="2200" dirty="0" smtClean="0">
                <a:latin typeface="Times New Roman"/>
                <a:ea typeface="Times New Roman"/>
              </a:rPr>
              <a:t> </a:t>
            </a:r>
            <a:endParaRPr lang="ru-RU" sz="2200" dirty="0"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714356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indent="450215" algn="just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Василий Дудин, взявшийся учить </a:t>
            </a:r>
            <a:r>
              <a:rPr lang="ru-RU" sz="2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Михайлу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, служил приказчиком на верфи в </a:t>
            </a:r>
            <a:r>
              <a:rPr lang="ru-RU" sz="2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Вавчуге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. </a:t>
            </a:r>
          </a:p>
          <a:p>
            <a:pPr marL="3175" indent="450215" algn="just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Особенно полюбил юноша грамматику </a:t>
            </a:r>
            <a:r>
              <a:rPr lang="ru-RU" sz="2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Мелентия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Смотрицкого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, Псалтирь и арифметику Магницкого.</a:t>
            </a:r>
            <a:endParaRPr lang="ru-RU" sz="2400" dirty="0">
              <a:effectLst/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2773" name="Picture 5" descr="&quot;Грамматика&quot; М. Смотрицког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428868"/>
            <a:ext cx="3976613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5" name="Picture 7" descr="&quot;Арифметика&quot; Л. Магницк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2500306"/>
            <a:ext cx="3847459" cy="2547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TextBox 23"/>
          <p:cNvSpPr txBox="1"/>
          <p:nvPr/>
        </p:nvSpPr>
        <p:spPr>
          <a:xfrm>
            <a:off x="5072066" y="5072074"/>
            <a:ext cx="385765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Арифметика Л. Магницкого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10" y="5072074"/>
            <a:ext cx="421484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Грамматика М. </a:t>
            </a:r>
            <a:r>
              <a:rPr lang="ru-RU" sz="2400" dirty="0" err="1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Смотрицкого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(300)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0" name="Управляющая кнопка: назад 19">
            <a:hlinkClick r:id="rId6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8557459"/>
      </p:ext>
    </p:extLst>
  </p:cSld>
  <p:clrMapOvr>
    <a:masterClrMapping/>
  </p:clrMapOvr>
  <p:transition advTm="25468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714356"/>
            <a:ext cx="7351716" cy="250033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Зачем Ломоносов изучал в детстве старообрядческие религиозные книги? Кто был первым учителем Ломоносова?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 rot="10800000">
            <a:off x="4071712" y="3845834"/>
            <a:ext cx="458311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063" y="2802467"/>
            <a:ext cx="2411412" cy="271727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(400)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5000596" y="3643314"/>
            <a:ext cx="3786246" cy="2571768"/>
          </a:xfrm>
          <a:prstGeom prst="wedgeRectCallout">
            <a:avLst>
              <a:gd name="adj1" fmla="val -73728"/>
              <a:gd name="adj2" fmla="val -6418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Его тянуло к знаниям, а других книг не было.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1721-1724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обучался «российской грамоте» у соседа Ивана Шубного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местного дьякона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Семёна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Сабельникова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71470" y="0"/>
            <a:ext cx="1714512" cy="6858000"/>
            <a:chOff x="5857884" y="0"/>
            <a:chExt cx="1714512" cy="6858000"/>
          </a:xfrm>
        </p:grpSpPr>
        <p:pic>
          <p:nvPicPr>
            <p:cNvPr id="3" name="Рисунок 2" descr=",Ломоносов2.jp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143636" y="5500678"/>
              <a:ext cx="1198007" cy="135732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4" name="Группа 19"/>
            <p:cNvGrpSpPr/>
            <p:nvPr/>
          </p:nvGrpSpPr>
          <p:grpSpPr>
            <a:xfrm>
              <a:off x="5857884" y="0"/>
              <a:ext cx="1714512" cy="6858002"/>
              <a:chOff x="3857620" y="0"/>
              <a:chExt cx="1714512" cy="6858002"/>
            </a:xfrm>
          </p:grpSpPr>
          <p:pic>
            <p:nvPicPr>
              <p:cNvPr id="5" name="Рисунок 4" descr="акн.jpe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4000496" y="4214818"/>
                <a:ext cx="1421989" cy="1143008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grpSp>
            <p:nvGrpSpPr>
              <p:cNvPr id="6" name="Группа 6"/>
              <p:cNvGrpSpPr/>
              <p:nvPr/>
            </p:nvGrpSpPr>
            <p:grpSpPr>
              <a:xfrm>
                <a:off x="3857620" y="1"/>
                <a:ext cx="1714512" cy="6858001"/>
                <a:chOff x="2643174" y="785794"/>
                <a:chExt cx="1512168" cy="6072206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643174" y="2000240"/>
                  <a:ext cx="1512168" cy="48577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643174" y="785794"/>
                  <a:ext cx="1512168" cy="12144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7" name="Рисунок 6" descr="1233594658_lomonosov.jpg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4214810" y="0"/>
                <a:ext cx="1139926" cy="1495584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8" name="Рисунок 7" descr="0296938283.jp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4129085" y="2714643"/>
                <a:ext cx="1228733" cy="1516955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pic>
            <p:nvPicPr>
              <p:cNvPr id="9" name="Рисунок 8" descr="акн2.jpg"/>
              <p:cNvPicPr>
                <a:picLocks noChangeAspect="1"/>
              </p:cNvPicPr>
              <p:nvPr/>
            </p:nvPicPr>
            <p:blipFill>
              <a:blip r:embed="rId8" cstate="email">
                <a:duotone>
                  <a:prstClr val="black"/>
                  <a:srgbClr val="DDDDDD">
                    <a:tint val="45000"/>
                    <a:satMod val="400000"/>
                  </a:srgbClr>
                </a:duotone>
                <a:lum bright="20000" contrast="-40000"/>
              </a:blip>
              <a:stretch>
                <a:fillRect/>
              </a:stretch>
            </p:blipFill>
            <p:spPr>
              <a:xfrm>
                <a:off x="4044061" y="1428736"/>
                <a:ext cx="1313757" cy="1357322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8976986"/>
              </p:ext>
            </p:extLst>
          </p:nvPr>
        </p:nvGraphicFramePr>
        <p:xfrm>
          <a:off x="1500168" y="500042"/>
          <a:ext cx="7500987" cy="4114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4005383"/>
                <a:gridCol w="728251"/>
                <a:gridCol w="728251"/>
                <a:gridCol w="655426"/>
                <a:gridCol w="655426"/>
                <a:gridCol w="7282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Детство и юность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Учебные годы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Ломоносов - писатель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Химические исследования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Ломоносов - физик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2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3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Ломоносов - астроном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4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5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6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7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8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Ломоносов - географ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39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0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1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2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3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Памятники Ломоносову</a:t>
                      </a:r>
                      <a:endParaRPr lang="ru-RU" sz="2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4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5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6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7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8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честь Ломоносова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49" action="ppaction://hlinksldjump"/>
                        </a:rPr>
                        <a:t>100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50" action="ppaction://hlinksldjump"/>
                        </a:rPr>
                        <a:t>200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51" action="ppaction://hlinksldjump"/>
                        </a:rPr>
                        <a:t>300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52" action="ppaction://hlinksldjump"/>
                        </a:rPr>
                        <a:t>400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  <a:hlinkClick r:id="rId53" action="ppaction://hlinksldjump"/>
                        </a:rPr>
                        <a:t>500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Рисунок 13" descr="image.jpg">
            <a:hlinkClick r:id="rId54" action="ppaction://hlinksldjump"/>
          </p:cNvPr>
          <p:cNvPicPr>
            <a:picLocks noChangeAspect="1"/>
          </p:cNvPicPr>
          <p:nvPr/>
        </p:nvPicPr>
        <p:blipFill>
          <a:blip r:embed="rId55" cstate="print"/>
          <a:srcRect/>
          <a:stretch>
            <a:fillRect/>
          </a:stretch>
        </p:blipFill>
        <p:spPr>
          <a:xfrm>
            <a:off x="1857356" y="5072074"/>
            <a:ext cx="7056784" cy="178592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0322537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71942"/>
            <a:ext cx="2125660" cy="239527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714480" y="714356"/>
            <a:ext cx="7072362" cy="528641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just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Когда малые ребята увидели великовозрастного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</a:rPr>
              <a:t>Михайла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, они подняли его на смех:</a:t>
            </a:r>
          </a:p>
          <a:p>
            <a:pPr algn="just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  - Гляньте, какой </a:t>
            </a:r>
            <a:r>
              <a:rPr lang="ru-RU" sz="2400" dirty="0" err="1" smtClean="0">
                <a:latin typeface="Cambria Math" pitchFamily="18" charset="0"/>
                <a:ea typeface="Cambria Math" pitchFamily="18" charset="0"/>
              </a:rPr>
              <a:t>болван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пришёл с нами учиться!</a:t>
            </a:r>
          </a:p>
          <a:p>
            <a:pPr algn="just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   - Дядь, достань воробушка!</a:t>
            </a:r>
          </a:p>
          <a:p>
            <a:pPr algn="just"/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     Михайло приподнял одного из них за шиворот, словно котёнка, и, стараясь быть серьёзным, проговорил: "Что с тобой делать? На крышу забросить?". Больше над Ломоносовым не смеялись. А как начал Михайло отвечать на занятиях, на него и вовсе будто на чудо стали смотреть. Да он лучше учителей всё знает, - шептались школяры. </a:t>
            </a:r>
          </a:p>
          <a:p>
            <a:pPr algn="ctr"/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Во сколько лет Ломоносов начал учиться в Москве? </a:t>
            </a:r>
            <a:endParaRPr lang="ru-RU" sz="24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Прямоугольник с двумя скругленными соседними углами 8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Детство и юность (500)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85786" y="6143644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85918" y="6143644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786050" y="6143644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3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857620" y="6143644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4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857752" y="6143644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5" name="Управляющая кнопка: назад 14">
            <a:hlinkClick r:id="rId3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7215206" y="5929330"/>
            <a:ext cx="1928794" cy="500066"/>
          </a:xfrm>
          <a:prstGeom prst="wedgeRectCallout">
            <a:avLst>
              <a:gd name="adj1" fmla="val -83352"/>
              <a:gd name="adj2" fmla="val -5273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19 лет</a:t>
            </a:r>
            <a:endParaRPr lang="ru-RU" sz="24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714356"/>
            <a:ext cx="7572428" cy="1643074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В каком году Ломоносов поступает в Славяно-греко-латинскую академию?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35852" name="AutoShape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143116"/>
            <a:ext cx="5572164" cy="30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53" name="Text Box 13"/>
          <p:cNvSpPr txBox="1">
            <a:spLocks noChangeArrowheads="1"/>
          </p:cNvSpPr>
          <p:nvPr/>
        </p:nvSpPr>
        <p:spPr bwMode="auto">
          <a:xfrm rot="10800000">
            <a:off x="3643227" y="2885966"/>
            <a:ext cx="5050864" cy="340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just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Скрыв свое крестьянское происхождение, в </a:t>
            </a:r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январе 1731 года </a:t>
            </a:r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Ломоносов поступает в Славяно-греко-латинскую академию, которую в просторечье именовали Спасскими школами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Учебные годы (100)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2" descr="&quot;Юноша Ломоносов на пути в Москву&quot; Художник Н. И. Кисляк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285992"/>
            <a:ext cx="2571767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00" y="714356"/>
            <a:ext cx="7065964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Когда и для чего Ломоносов был отправлен в Санкт-Петербург?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3" name="AutoShape 13"/>
          <p:cNvGrpSpPr>
            <a:grpSpLocks/>
          </p:cNvGrpSpPr>
          <p:nvPr/>
        </p:nvGrpSpPr>
        <p:grpSpPr bwMode="auto">
          <a:xfrm>
            <a:off x="3286116" y="2143116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just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 конце 1735 года Ломоносов в числе двенадцати лучших учеников Славяно-греко-латинской академии был направлен в Санкт-Петербург для обучения в академическом университете.</a:t>
              </a:r>
              <a:endPara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Учебные годы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8" descr="Спасские школы"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7791" y="2714620"/>
            <a:ext cx="291391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Когда и для чего Ломоносов был отправлен в Германию?</a:t>
            </a:r>
            <a:endParaRPr lang="ru-RU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3" name="AutoShape 13"/>
          <p:cNvGrpSpPr>
            <a:grpSpLocks/>
          </p:cNvGrpSpPr>
          <p:nvPr/>
        </p:nvGrpSpPr>
        <p:grpSpPr bwMode="auto">
          <a:xfrm>
            <a:off x="3286116" y="2143116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>
                <a:defRPr/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В 1736 году  для обучения горному делу Ломоносов отправлен в Германию  в  </a:t>
              </a:r>
              <a:r>
                <a:rPr lang="ru-RU" sz="2400" dirty="0" err="1" smtClean="0">
                  <a:latin typeface="Times New Roman" pitchFamily="18" charset="0"/>
                  <a:cs typeface="Times New Roman" pitchFamily="18" charset="0"/>
                </a:rPr>
                <a:t>Марбургский</a:t>
              </a: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 Университет</a:t>
              </a:r>
              <a:endParaRPr lang="ru-RU" sz="2400" dirty="0">
                <a:latin typeface="Times New Roman" pitchFamily="18" charset="0"/>
                <a:ea typeface="Cambria Math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Учебные годы (300)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2" descr="http://www.gallery.permonline.ru/exhibitions/pic/3/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989" y="2714620"/>
            <a:ext cx="3152595" cy="2118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Что М.В. Ломоносов писал о пользе эксперимента?</a:t>
            </a:r>
            <a:endParaRPr lang="ru-RU" sz="3600" b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3" name="AutoShape 13"/>
          <p:cNvGrpSpPr>
            <a:grpSpLocks/>
          </p:cNvGrpSpPr>
          <p:nvPr/>
        </p:nvGrpSpPr>
        <p:grpSpPr bwMode="auto">
          <a:xfrm>
            <a:off x="3286116" y="2143116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Химик требуется не такой, который лишь из одного чтения книг понял сию науку, но который собственным искусством в ней прилежно упражнялся. 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Учебные годы (500)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857496"/>
            <a:ext cx="3214710" cy="18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Какой университет носит имя </a:t>
            </a:r>
          </a:p>
          <a:p>
            <a:pPr algn="ctr">
              <a:buNone/>
            </a:pPr>
            <a:r>
              <a:rPr lang="ru-RU" sz="3600" b="1" dirty="0" smtClean="0"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М.В. Ломоносова?</a:t>
            </a:r>
            <a:endParaRPr lang="ru-RU" sz="3600" b="1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3" name="AutoShape 13"/>
          <p:cNvGrpSpPr>
            <a:grpSpLocks/>
          </p:cNvGrpSpPr>
          <p:nvPr/>
        </p:nvGrpSpPr>
        <p:grpSpPr bwMode="auto">
          <a:xfrm>
            <a:off x="3286116" y="2143116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Московский Государственный университет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Учебные годы (400)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44" y="2786058"/>
            <a:ext cx="3495089" cy="244656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6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37" name="AutoShape 1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40" name="AutoShape 1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8213" y="3773488"/>
            <a:ext cx="4054475" cy="2371725"/>
          </a:xfrm>
          <a:prstGeom prst="rect">
            <a:avLst/>
          </a:prstGeom>
          <a:noFill/>
        </p:spPr>
      </p:pic>
      <p:pic>
        <p:nvPicPr>
          <p:cNvPr id="51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3213100"/>
            <a:ext cx="1800225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8" name="Управляющая кнопка: назад 17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Прямоугольник с двумя скругленными соседними углами 18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астроном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48" y="785794"/>
            <a:ext cx="771530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Наблюдая за какой планетой, Ломоносов сделал открытие мирового значения?</a:t>
            </a:r>
            <a:endParaRPr lang="ru-RU" sz="36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  <p:bldP spid="26634" grpId="0" animBg="1"/>
      <p:bldP spid="26635" grpId="0" animBg="1"/>
      <p:bldP spid="26636" grpId="0" animBg="1"/>
      <p:bldP spid="266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357686" y="2786058"/>
            <a:ext cx="4176713" cy="1981200"/>
            <a:chOff x="3160" y="2669"/>
            <a:chExt cx="2631" cy="1248"/>
          </a:xfrm>
        </p:grpSpPr>
        <p:pic>
          <p:nvPicPr>
            <p:cNvPr id="12300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60" y="2669"/>
              <a:ext cx="2631" cy="1248"/>
            </a:xfrm>
            <a:prstGeom prst="rect">
              <a:avLst/>
            </a:prstGeom>
            <a:noFill/>
          </p:spPr>
        </p:pic>
        <p:sp>
          <p:nvSpPr>
            <p:cNvPr id="12301" name="Text Box 13"/>
            <p:cNvSpPr txBox="1">
              <a:spLocks noChangeArrowheads="1"/>
            </p:cNvSpPr>
            <p:nvPr/>
          </p:nvSpPr>
          <p:spPr bwMode="auto">
            <a:xfrm rot="10800000">
              <a:off x="3198" y="3022"/>
              <a:ext cx="2562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3200" b="1" dirty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Наличие у Венеры атмосферы</a:t>
              </a:r>
            </a:p>
          </p:txBody>
        </p:sp>
      </p:grpSp>
      <p:sp>
        <p:nvSpPr>
          <p:cNvPr id="17" name="Прямоугольник с двумя скругленными соседними углами 16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астроном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2500306"/>
            <a:ext cx="2265966" cy="2988087"/>
          </a:xfrm>
          <a:prstGeom prst="rect">
            <a:avLst/>
          </a:prstGeom>
        </p:spPr>
      </p:pic>
      <p:sp>
        <p:nvSpPr>
          <p:cNvPr id="21" name="Управляющая кнопка: назад 20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785794"/>
            <a:ext cx="771530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Что хотел узнать  Ломоносов, наблюдая за прохождением Венеры по диску Солнца?</a:t>
            </a:r>
            <a:endParaRPr lang="ru-RU" sz="36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  <p:bldP spid="35848" grpId="0" animBg="1"/>
      <p:bldP spid="35849" grpId="0" animBg="1"/>
      <p:bldP spid="35850" grpId="0" animBg="1"/>
      <p:bldP spid="3585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4404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4404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4404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4404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786182" y="2643182"/>
            <a:ext cx="5000660" cy="1714512"/>
            <a:chOff x="3206" y="2680"/>
            <a:chExt cx="2585" cy="1191"/>
          </a:xfrm>
          <a:noFill/>
        </p:grpSpPr>
        <p:pic>
          <p:nvPicPr>
            <p:cNvPr id="20492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06" y="2680"/>
              <a:ext cx="2585" cy="1191"/>
            </a:xfrm>
            <a:prstGeom prst="rect">
              <a:avLst/>
            </a:prstGeom>
            <a:grpFill/>
          </p:spPr>
        </p:pic>
        <p:sp>
          <p:nvSpPr>
            <p:cNvPr id="20493" name="Text Box 13"/>
            <p:cNvSpPr txBox="1">
              <a:spLocks noChangeArrowheads="1"/>
            </p:cNvSpPr>
            <p:nvPr/>
          </p:nvSpPr>
          <p:spPr bwMode="auto">
            <a:xfrm rot="10800000">
              <a:off x="3243" y="3022"/>
              <a:ext cx="2517" cy="81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Луна. </a:t>
              </a:r>
              <a:endPara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32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Кратер </a:t>
              </a:r>
              <a:r>
                <a:rPr lang="ru-RU" sz="32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latin typeface="Times New Roman" pitchFamily="18" charset="0"/>
                  <a:cs typeface="Times New Roman" pitchFamily="18" charset="0"/>
                </a:rPr>
                <a:t>Ломоносова</a:t>
              </a: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астроном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2500306"/>
            <a:ext cx="2265966" cy="2988087"/>
          </a:xfrm>
          <a:prstGeom prst="rect">
            <a:avLst/>
          </a:prstGeom>
        </p:spPr>
      </p:pic>
      <p:sp>
        <p:nvSpPr>
          <p:cNvPr id="22" name="Управляющая кнопка: назад 21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785794"/>
            <a:ext cx="771530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На каком небесном теле можно встретить имя Ломоносова?</a:t>
            </a:r>
            <a:endParaRPr lang="ru-RU" sz="36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nimBg="1"/>
      <p:bldP spid="44040" grpId="0" animBg="1"/>
      <p:bldP spid="44041" grpId="0" animBg="1"/>
      <p:bldP spid="44042" grpId="0" animBg="1"/>
      <p:bldP spid="4404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000496" y="2428868"/>
            <a:ext cx="4929792" cy="3071834"/>
            <a:chOff x="3160" y="2669"/>
            <a:chExt cx="2670" cy="1248"/>
          </a:xfrm>
        </p:grpSpPr>
        <p:pic>
          <p:nvPicPr>
            <p:cNvPr id="12300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60" y="2669"/>
              <a:ext cx="2631" cy="1248"/>
            </a:xfrm>
            <a:prstGeom prst="rect">
              <a:avLst/>
            </a:prstGeom>
            <a:noFill/>
          </p:spPr>
        </p:pic>
        <p:sp>
          <p:nvSpPr>
            <p:cNvPr id="12301" name="Text Box 13"/>
            <p:cNvSpPr txBox="1">
              <a:spLocks noChangeArrowheads="1"/>
            </p:cNvSpPr>
            <p:nvPr/>
          </p:nvSpPr>
          <p:spPr bwMode="auto">
            <a:xfrm rot="10800000">
              <a:off x="3198" y="3022"/>
              <a:ext cx="2632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r>
                <a:rPr lang="ru-RU" sz="2200" dirty="0" smtClean="0">
                  <a:latin typeface="Times New Roman" pitchFamily="18" charset="0"/>
                  <a:cs typeface="Times New Roman" pitchFamily="18" charset="0"/>
                </a:rPr>
                <a:t>Открытие Ломоносовым атмосферы на «утренней планете» явилось началом развития в России нового научного направления — </a:t>
              </a:r>
              <a:r>
                <a:rPr lang="ru-RU" sz="2200" b="1" dirty="0" smtClean="0">
                  <a:latin typeface="Times New Roman" pitchFamily="18" charset="0"/>
                  <a:cs typeface="Times New Roman" pitchFamily="18" charset="0"/>
                </a:rPr>
                <a:t>астрофизики</a:t>
              </a:r>
              <a:r>
                <a:rPr lang="ru-RU" sz="2200" dirty="0" smtClean="0">
                  <a:latin typeface="Times New Roman" pitchFamily="18" charset="0"/>
                  <a:cs typeface="Times New Roman" pitchFamily="18" charset="0"/>
                </a:rPr>
                <a:t>, изучающей природу планет и спутников Солнечной системы.</a:t>
              </a:r>
            </a:p>
          </p:txBody>
        </p:sp>
      </p:grpSp>
      <p:sp>
        <p:nvSpPr>
          <p:cNvPr id="17" name="Прямоугольник с двумя скругленными соседними углами 16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астроном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2500306"/>
            <a:ext cx="2265966" cy="2988087"/>
          </a:xfrm>
          <a:prstGeom prst="rect">
            <a:avLst/>
          </a:prstGeom>
        </p:spPr>
      </p:pic>
      <p:sp>
        <p:nvSpPr>
          <p:cNvPr id="14" name="Управляющая кнопка: назад 13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785794"/>
            <a:ext cx="7715304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Наблюдения за прохождением Венеры по диску Солнца и открытие атмосферы явилось началом развития в России научного направления. Какого?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  <p:bldP spid="35848" grpId="0" animBg="1"/>
      <p:bldP spid="35849" grpId="0" animBg="1"/>
      <p:bldP spid="35850" grpId="0" animBg="1"/>
      <p:bldP spid="358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00562" y="2143116"/>
            <a:ext cx="3929090" cy="221599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Когда </a:t>
            </a:r>
            <a:r>
              <a:rPr lang="ru-RU" sz="2400" b="1" dirty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была построена и оснащена оборудованием </a:t>
            </a:r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первая химическая лаборатория по чертежам и эскизам Ломоносова?</a:t>
            </a:r>
            <a:endParaRPr lang="ru-RU" sz="2400" b="1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34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00034" y="714356"/>
            <a:ext cx="3723891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с двумя скругленными соседними углами 8"/>
          <p:cNvSpPr/>
          <p:nvPr/>
        </p:nvSpPr>
        <p:spPr bwMode="auto">
          <a:xfrm>
            <a:off x="-12690" y="0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(100)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1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2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232660"/>
      </p:ext>
    </p:extLst>
  </p:cSld>
  <p:clrMapOvr>
    <a:masterClrMapping/>
  </p:clrMapOvr>
  <p:transition advTm="27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4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585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000496" y="2428868"/>
            <a:ext cx="4929792" cy="3071834"/>
            <a:chOff x="3160" y="2669"/>
            <a:chExt cx="2670" cy="1248"/>
          </a:xfrm>
        </p:grpSpPr>
        <p:pic>
          <p:nvPicPr>
            <p:cNvPr id="12300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60" y="2669"/>
              <a:ext cx="2631" cy="1248"/>
            </a:xfrm>
            <a:prstGeom prst="rect">
              <a:avLst/>
            </a:prstGeom>
            <a:noFill/>
          </p:spPr>
        </p:pic>
        <p:sp>
          <p:nvSpPr>
            <p:cNvPr id="12301" name="Text Box 13"/>
            <p:cNvSpPr txBox="1">
              <a:spLocks noChangeArrowheads="1"/>
            </p:cNvSpPr>
            <p:nvPr/>
          </p:nvSpPr>
          <p:spPr bwMode="auto">
            <a:xfrm rot="10800000">
              <a:off x="3198" y="3022"/>
              <a:ext cx="2632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dirty="0" smtClean="0">
                  <a:latin typeface="Times New Roman" pitchFamily="18" charset="0"/>
                  <a:ea typeface="Calibri"/>
                  <a:cs typeface="Times New Roman" pitchFamily="18" charset="0"/>
                </a:rPr>
                <a:t>Задача</a:t>
              </a:r>
            </a:p>
            <a:p>
              <a:pPr algn="ctr"/>
              <a:r>
                <a:rPr lang="ru-RU" sz="2800" dirty="0" smtClean="0">
                  <a:latin typeface="Times New Roman" pitchFamily="18" charset="0"/>
                  <a:ea typeface="Calibri"/>
                  <a:cs typeface="Times New Roman" pitchFamily="18" charset="0"/>
                </a:rPr>
                <a:t> о</a:t>
              </a:r>
            </a:p>
            <a:p>
              <a:pPr algn="ctr"/>
              <a:r>
                <a:rPr lang="ru-RU" sz="2800" dirty="0" smtClean="0">
                  <a:latin typeface="Times New Roman" pitchFamily="18" charset="0"/>
                  <a:ea typeface="Calibri"/>
                  <a:cs typeface="Times New Roman" pitchFamily="18" charset="0"/>
                </a:rPr>
                <a:t> «физических примечаниях»</a:t>
              </a:r>
              <a:endParaRPr lang="ru-RU" sz="24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7" name="Прямоугольник с двумя скругленными соседними углами 16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астроном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24" y="2500306"/>
            <a:ext cx="2265966" cy="2988087"/>
          </a:xfrm>
          <a:prstGeom prst="rect">
            <a:avLst/>
          </a:prstGeom>
        </p:spPr>
      </p:pic>
      <p:sp>
        <p:nvSpPr>
          <p:cNvPr id="14" name="Управляющая кнопка: назад 13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785794"/>
            <a:ext cx="771530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Готовясь к наблюдениям за планетой Венерой, Ломоносов поставил перед собой задачу и решил ее.  Что это за задача?</a:t>
            </a:r>
            <a:endParaRPr lang="ru-RU" sz="2800" b="1" dirty="0"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 animBg="1"/>
      <p:bldP spid="35848" grpId="0" animBg="1"/>
      <p:bldP spid="35849" grpId="0" animBg="1"/>
      <p:bldP spid="35850" grpId="0" animBg="1"/>
      <p:bldP spid="358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14" y="785794"/>
            <a:ext cx="6780212" cy="13684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Что Ломоносов называл корпускулами?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572000" y="2500306"/>
            <a:ext cx="3797300" cy="1858963"/>
            <a:chOff x="3214" y="2692"/>
            <a:chExt cx="2392" cy="1171"/>
          </a:xfrm>
        </p:grpSpPr>
        <p:pic>
          <p:nvPicPr>
            <p:cNvPr id="8204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14" y="2692"/>
              <a:ext cx="2392" cy="1171"/>
            </a:xfrm>
            <a:prstGeom prst="rect">
              <a:avLst/>
            </a:prstGeom>
            <a:noFill/>
          </p:spPr>
        </p:pic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 rot="10800000">
              <a:off x="3243" y="3022"/>
              <a:ext cx="2337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3600" b="1" dirty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Молекулы</a:t>
              </a:r>
            </a:p>
          </p:txBody>
        </p:sp>
      </p:grpSp>
      <p:pic>
        <p:nvPicPr>
          <p:cNvPr id="82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272157"/>
            <a:ext cx="2214578" cy="27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785794"/>
            <a:ext cx="7929618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  <a:defRPr/>
            </a:pP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Какой оптический прибор изобретенный Ломоносовым, носит его имя?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214678" y="2571744"/>
            <a:ext cx="5500694" cy="2071688"/>
            <a:chOff x="2989" y="2692"/>
            <a:chExt cx="2617" cy="1305"/>
          </a:xfrm>
        </p:grpSpPr>
        <p:pic>
          <p:nvPicPr>
            <p:cNvPr id="8204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3" y="2692"/>
              <a:ext cx="2583" cy="1171"/>
            </a:xfrm>
            <a:prstGeom prst="rect">
              <a:avLst/>
            </a:prstGeom>
            <a:noFill/>
          </p:spPr>
        </p:pic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 rot="10800000">
              <a:off x="2989" y="3022"/>
              <a:ext cx="2591" cy="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36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«</a:t>
              </a:r>
              <a:r>
                <a:rPr lang="ru-RU" sz="3600" b="1" dirty="0" err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Ночезрительная</a:t>
              </a:r>
              <a:r>
                <a:rPr lang="ru-RU" sz="36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 труба»</a:t>
              </a:r>
              <a:endParaRPr lang="ru-RU" sz="3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2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272157"/>
            <a:ext cx="2214578" cy="27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785794"/>
            <a:ext cx="7929618" cy="21431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Cambria Math" pitchFamily="18" charset="0"/>
                <a:ea typeface="Cambria Math" pitchFamily="18" charset="0"/>
              </a:rPr>
              <a:t>М. В. Ломоносов, независимо от идеи Леонардо да Винчи, чьи труды найдены много позже, разработал …..   </a:t>
            </a:r>
          </a:p>
          <a:p>
            <a:pPr marL="0" indent="0" algn="just">
              <a:buNone/>
            </a:pPr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Что в черном ящике?</a:t>
            </a:r>
            <a:endParaRPr lang="ru-RU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071934" y="2928934"/>
            <a:ext cx="4643116" cy="2071688"/>
            <a:chOff x="3397" y="2692"/>
            <a:chExt cx="2209" cy="1305"/>
          </a:xfrm>
        </p:grpSpPr>
        <p:pic>
          <p:nvPicPr>
            <p:cNvPr id="8204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97" y="2692"/>
              <a:ext cx="2209" cy="1171"/>
            </a:xfrm>
            <a:prstGeom prst="rect">
              <a:avLst/>
            </a:prstGeom>
            <a:noFill/>
          </p:spPr>
        </p:pic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 rot="10800000">
              <a:off x="3465" y="3022"/>
              <a:ext cx="2115" cy="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r>
                <a: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Прототип вертолета</a:t>
              </a:r>
              <a:endPara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2" descr="http://www.annettehirsch.com/uploads/2/2/7/1/22719792/1274040.png?13999438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86058"/>
            <a:ext cx="2962275" cy="22955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714356"/>
            <a:ext cx="7929618" cy="19288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Назовите фамилию учёного, который вместе с Ломоносовым проводил опыты по электричеству во время грозы и погиб от сильного удара молнии.</a:t>
            </a: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687609" y="2571745"/>
            <a:ext cx="4956358" cy="1714511"/>
            <a:chOff x="3214" y="2692"/>
            <a:chExt cx="2392" cy="1171"/>
          </a:xfrm>
        </p:grpSpPr>
        <p:pic>
          <p:nvPicPr>
            <p:cNvPr id="8204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14" y="2692"/>
              <a:ext cx="2392" cy="1171"/>
            </a:xfrm>
            <a:prstGeom prst="rect">
              <a:avLst/>
            </a:prstGeom>
            <a:noFill/>
          </p:spPr>
        </p:pic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 rot="10800000">
              <a:off x="3261" y="3022"/>
              <a:ext cx="2319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b="1" dirty="0" err="1" smtClean="0">
                  <a:latin typeface="Times New Roman" pitchFamily="18" charset="0"/>
                  <a:cs typeface="Times New Roman" pitchFamily="18" charset="0"/>
                </a:rPr>
                <a:t>Рихман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2571744"/>
            <a:ext cx="2214578" cy="27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785794"/>
            <a:ext cx="7929618" cy="16430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объяснил Ломоносов электричество?</a:t>
            </a:r>
            <a:endParaRPr lang="ru-RU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175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175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82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272157"/>
            <a:ext cx="2214578" cy="27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1" grpId="0" animBg="1"/>
      <p:bldP spid="31752" grpId="0" animBg="1"/>
      <p:bldP spid="31753" grpId="0" animBg="1"/>
      <p:bldP spid="31754" grpId="0" animBg="1"/>
      <p:bldP spid="3175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72157"/>
            <a:ext cx="2214578" cy="2743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9" name="Заголовок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физик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3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2928926" y="785794"/>
            <a:ext cx="5715040" cy="517064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Основываясь на своих наблюдениях, Ломоносов сделал важное для того времени открытие — что электрические заряды в атмосфере существуют и в отсутствие грозовых явлений. Он писал: </a:t>
            </a: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«...без всякого чувствительного грому и молнии происходили от громовой машины сильные удары с явными искрами и с треском, издалека слышным, что еще нигде не примечено и с моею давнею теорией о теплоте и с нынешнею об электрической силе весьма согласно»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4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b="1" dirty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Уточнить географический атлас над которым он </a:t>
              </a: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работал.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3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2571744"/>
            <a:ext cx="2084828" cy="249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географ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642910" y="1071546"/>
            <a:ext cx="7929618" cy="10715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Зачем Ломоносов снарядил экспедицию в Сибирь в 1761 году?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10" y="1214422"/>
            <a:ext cx="7786742" cy="114300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В каком году и где имя Ломоносова впервые появилось на карте?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>
                <a:lnSpc>
                  <a:spcPct val="70000"/>
                </a:lnSpc>
              </a:pPr>
              <a:endParaRPr lang="ru-RU" sz="2400" b="1" dirty="0" smtClean="0">
                <a:solidFill>
                  <a:srgbClr val="CC0000"/>
                </a:solidFill>
                <a:latin typeface="Century Gothic" pitchFamily="34" charset="0"/>
              </a:endParaRPr>
            </a:p>
            <a:p>
              <a:pPr algn="ctr">
                <a:lnSpc>
                  <a:spcPct val="7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1849 год. Мыс на западном берегу реки Амур.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3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429000"/>
            <a:ext cx="17272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географ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1071546"/>
            <a:ext cx="7137402" cy="157163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Где в 1913 году Г.Я. Седов назвал  горный  хребет именем Ломоносова?</a:t>
            </a:r>
          </a:p>
          <a:p>
            <a:pPr algn="ctr">
              <a:buNone/>
              <a:defRPr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70000"/>
                </a:lnSpc>
              </a:pPr>
              <a:endParaRPr lang="ru-RU" sz="28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7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Арктика. </a:t>
              </a:r>
            </a:p>
            <a:p>
              <a:pPr algn="ctr">
                <a:lnSpc>
                  <a:spcPct val="7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Северный ледовитый океан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3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2" y="3143248"/>
            <a:ext cx="1811327" cy="235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географ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23925" y="2132856"/>
            <a:ext cx="4286248" cy="26044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Cambria Math" pitchFamily="18" charset="0"/>
                <a:ea typeface="Cambria Math" pitchFamily="18" charset="0"/>
              </a:rPr>
              <a:t>В октябре 1748 года </a:t>
            </a:r>
            <a:r>
              <a:rPr lang="ru-RU" sz="2400" dirty="0" smtClean="0">
                <a:latin typeface="Cambria Math" pitchFamily="18" charset="0"/>
                <a:ea typeface="Cambria Math" pitchFamily="18" charset="0"/>
              </a:rPr>
              <a:t>Химическая лаборатория была построена и оснащена оборудованием, созданным по чертежам и эскизам Ломоносова.</a:t>
            </a:r>
            <a:endParaRPr lang="ru-RU" sz="2400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" name="Рисунок 6" descr="img34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0034" y="714356"/>
            <a:ext cx="3723891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с двумя скругленными соседними углами 8"/>
          <p:cNvSpPr/>
          <p:nvPr/>
        </p:nvSpPr>
        <p:spPr bwMode="auto">
          <a:xfrm>
            <a:off x="-12690" y="0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(100)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2033387"/>
      </p:ext>
    </p:extLst>
  </p:cSld>
  <p:clrMapOvr>
    <a:masterClrMapping/>
  </p:clrMapOvr>
  <p:transition advTm="2714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1071546"/>
            <a:ext cx="7929618" cy="185738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algn="ctr">
              <a:buNone/>
              <a:defRPr/>
            </a:pPr>
            <a:r>
              <a:rPr lang="ru-RU" sz="35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Как раньше назывался г. Ломоносов в Ленинградской области, где были сделаны важнейшие открытия Ломоносова?</a:t>
            </a:r>
          </a:p>
          <a:p>
            <a:pPr algn="ctr">
              <a:buNone/>
              <a:defRPr/>
            </a:pP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  <a:defRPr/>
            </a:pPr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143372" y="3215256"/>
            <a:ext cx="4643470" cy="1785379"/>
            <a:chOff x="3114" y="2427"/>
            <a:chExt cx="2677" cy="1490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427"/>
              <a:ext cx="2677" cy="1490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9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Ораниенбаум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3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071810"/>
            <a:ext cx="1727200" cy="242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географ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4414" y="1500174"/>
            <a:ext cx="6780212" cy="136842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lnSpc>
                <a:spcPct val="110000"/>
              </a:lnSpc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На этом острове дважды встречается имя Ломоносова.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18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Шпицберген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33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143248"/>
            <a:ext cx="1916137" cy="235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Заголовок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географ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5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4678" y="857232"/>
            <a:ext cx="5494328" cy="221457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По замыслу автора какой момент изображает памятник Ломоносову в Архангельске?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Любование северным сиянием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Памятники Ломоносову 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2" descr="Памятник Ломоносов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610474"/>
            <a:ext cx="2786082" cy="4056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43306" y="857232"/>
            <a:ext cx="5286412" cy="385765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Был объявлен конкурс на лучший эскиз памятника, в котором было рассмотрено 9 проектов. Победили скульпторы </a:t>
            </a:r>
          </a:p>
          <a:p>
            <a:pPr algn="ctr"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 В.Д. Свешников и Б.А. Петров, а также архитекторы </a:t>
            </a:r>
          </a:p>
          <a:p>
            <a:pPr algn="ctr"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И.А. Шахов и Э.А. Тяхт. </a:t>
            </a:r>
          </a:p>
          <a:p>
            <a:pPr algn="ctr"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Где находится этот памятник Ломоносову?</a:t>
            </a:r>
            <a:endParaRPr lang="ru-RU" sz="1800" b="1" dirty="0" smtClean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86248" y="4714884"/>
            <a:ext cx="4643470" cy="1500198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9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10800000"/>
            <a:lstStyle/>
            <a:p>
              <a:pPr algn="ctr"/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Санкт-Петербург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Памятники Ломоносову 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9458" name="Picture 2" descr="http://www.rosimperija.info/wp-content/uploads/2012/07/56605-256x3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928670"/>
            <a:ext cx="3143272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857232"/>
            <a:ext cx="5280014" cy="2571768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Вензель, какой российской императрицы, выгравирован на памятнике Ломоносову в Архангельске?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071934" y="3786190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Елизавета Петровна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Памятники Ломоносову 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434" name="Picture 2" descr="Памятник Ломоносову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610474"/>
            <a:ext cx="2786082" cy="4056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86116" y="857232"/>
            <a:ext cx="5357850" cy="285752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По легенде именно здесь держал свой путь Ломоносов из Холмогор в столичным знаниям. </a:t>
            </a:r>
          </a:p>
          <a:p>
            <a:pPr algn="ctr" fontAlgn="auto">
              <a:lnSpc>
                <a:spcPct val="120000"/>
              </a:lnSpc>
              <a:spcAft>
                <a:spcPts val="0"/>
              </a:spcAft>
              <a:buFontTx/>
              <a:buNone/>
              <a:defRPr/>
            </a:pP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Где установлен этот памятник?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143372" y="385762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/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Ярославское шоссе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Памятники Ломоносову 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97" y="857232"/>
            <a:ext cx="3286381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857232"/>
            <a:ext cx="5280014" cy="3786214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4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На цилиндрическом пьедестале из светло-серого гранита с широким карнизом («капителью») и ступенчатым, круглым в плане основанием, стоит бронзовая фигура первого российского академика.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Где находится этот памятник Ломоносову? </a:t>
            </a:r>
            <a:endPara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4643446"/>
            <a:ext cx="4643470" cy="1500198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Москва.</a:t>
              </a:r>
            </a:p>
            <a:p>
              <a:pPr algn="ctr">
                <a:lnSpc>
                  <a:spcPct val="80000"/>
                </a:lnSpc>
              </a:pPr>
              <a:r>
                <a:rPr lang="ru-RU" sz="2800" b="1" dirty="0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> Воробьевы горы</a:t>
              </a:r>
              <a:endParaRPr lang="ru-RU" sz="2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Памятники Ломоносову 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642918"/>
            <a:ext cx="2899772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857233"/>
            <a:ext cx="7423154" cy="107157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Где находится мост Ломоносова?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714876" y="3143248"/>
            <a:ext cx="4143404" cy="1214446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80000"/>
                </a:lnSpc>
              </a:pPr>
              <a:r>
                <a:rPr lang="ru-RU" sz="2800" b="1" i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Санкт-Петербург</a:t>
              </a:r>
              <a:endPara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 честь Ломоносова 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362" name="Picture 2" descr="https://spbhi.ru/assets/images/showplace/most/lomonosov/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143116"/>
            <a:ext cx="4116822" cy="2737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86116" y="857232"/>
            <a:ext cx="5422890" cy="1714512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Как называются минералы, найденные в </a:t>
            </a:r>
            <a:r>
              <a:rPr lang="ru-RU" b="1" dirty="0" err="1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Ловозерском</a:t>
            </a: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 щелочном массиве?</a:t>
            </a:r>
            <a:endParaRPr lang="ru-RU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214810" y="3143248"/>
            <a:ext cx="4643470" cy="1987550"/>
            <a:chOff x="3114" y="2665"/>
            <a:chExt cx="2677" cy="1252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65"/>
              <a:ext cx="2677" cy="1252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50" y="3022"/>
              <a:ext cx="2610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ctr">
                <a:lnSpc>
                  <a:spcPct val="80000"/>
                </a:lnSpc>
              </a:pPr>
              <a:r>
                <a:rPr lang="ru-RU" sz="2800" b="1" i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Ломоносовит</a:t>
              </a:r>
              <a:endPara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80000"/>
                </a:lnSpc>
              </a:pPr>
              <a:r>
                <a:rPr lang="ru-RU" sz="2800" kern="10" dirty="0" err="1" smtClean="0"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solidFill>
                    <a:srgbClr val="FFCC00"/>
                  </a:solidFill>
                  <a:latin typeface="Times New Roman"/>
                  <a:cs typeface="Times New Roman"/>
                </a:rPr>
                <a:t>Беталомоносовит</a:t>
              </a:r>
              <a:endParaRPr lang="ru-RU" sz="2800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endParaRPr>
            </a:p>
            <a:p>
              <a:pPr algn="ctr">
                <a:lnSpc>
                  <a:spcPct val="80000"/>
                </a:lnSpc>
              </a:pPr>
              <a:endPara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 честь Ломоносова 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7" name="Picture 9" descr="m-lomonos_3_381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85860"/>
            <a:ext cx="3283270" cy="21431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0" y="3500438"/>
            <a:ext cx="8750300" cy="2428875"/>
            <a:chOff x="0" y="2430"/>
            <a:chExt cx="5512" cy="1530"/>
          </a:xfrm>
        </p:grpSpPr>
        <p:pic>
          <p:nvPicPr>
            <p:cNvPr id="20" name="Picture 14" descr="беталомоносовит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30"/>
              <a:ext cx="2070" cy="153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3198" y="2523"/>
              <a:ext cx="2314" cy="2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Times New Roman"/>
                <a:cs typeface="Times New Roman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857232"/>
            <a:ext cx="5280014" cy="136842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Кто и за что награждается орденом Ломоносова?</a:t>
            </a: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786182" y="2071678"/>
            <a:ext cx="5072098" cy="3786214"/>
            <a:chOff x="3114" y="2689"/>
            <a:chExt cx="2677" cy="1434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689"/>
              <a:ext cx="2677" cy="1434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14" y="3127"/>
              <a:ext cx="2610" cy="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marL="87313" lvl="0" indent="49213" algn="just">
                <a:spcBef>
                  <a:spcPct val="20000"/>
                </a:spcBef>
                <a:buClr>
                  <a:schemeClr val="tx1">
                    <a:shade val="95000"/>
                  </a:schemeClr>
                </a:buClr>
                <a:buSzPct val="65000"/>
                <a:defRPr/>
              </a:pPr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Орденом Ломоносова награждаются граждане за высокие достижения в государственной, производственной, научно-исследовательской, социальной, культурной, общественной и благотворительной деятельности, в области науки, литературы и искусства.</a:t>
              </a: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 честь Ломоносова 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" name="Picture 4" descr="Орден Лосоносова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1357297"/>
            <a:ext cx="3422184" cy="44730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72000" y="1785926"/>
            <a:ext cx="4000496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2200" b="1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Назовите первую известную работу     М.В. Ломоносова              в области химии. </a:t>
            </a:r>
          </a:p>
          <a:p>
            <a:pPr algn="ctr"/>
            <a:endParaRPr lang="ru-RU" sz="2800" b="1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4" y="928670"/>
            <a:ext cx="3286148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с двумя скругленными соседними углами 1"/>
          <p:cNvSpPr/>
          <p:nvPr/>
        </p:nvSpPr>
        <p:spPr bwMode="auto">
          <a:xfrm>
            <a:off x="-12690" y="0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7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9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1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825672"/>
      </p:ext>
    </p:extLst>
  </p:cSld>
  <p:clrMapOvr>
    <a:masterClrMapping/>
  </p:clrMapOvr>
  <p:transition advTm="256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857232"/>
            <a:ext cx="5280014" cy="228601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algn="just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>В 1755 по инициативе Ломоносова и по его проекту был основан университет, «открытый для всех лиц, способных к наукам», а не только для дворян. Как он называется?</a:t>
            </a:r>
            <a:endParaRPr lang="ru-RU" sz="2400" b="1" dirty="0">
              <a:solidFill>
                <a:schemeClr val="tx1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714744" y="3071810"/>
            <a:ext cx="5072098" cy="2728301"/>
            <a:chOff x="3114" y="2859"/>
            <a:chExt cx="2677" cy="1001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14" y="2859"/>
              <a:ext cx="2677" cy="899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3114" y="3224"/>
              <a:ext cx="2610" cy="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marL="87313" lvl="0" indent="49213" algn="ctr">
                <a:spcBef>
                  <a:spcPct val="20000"/>
                </a:spcBef>
                <a:buClr>
                  <a:schemeClr val="tx1">
                    <a:shade val="95000"/>
                  </a:schemeClr>
                </a:buClr>
                <a:buSzPct val="65000"/>
                <a:defRPr/>
              </a:pPr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Московский университет</a:t>
              </a: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 честь Ломоносова 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052512"/>
            <a:ext cx="2348498" cy="4090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162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2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798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343411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4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2085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36875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72198" y="631983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357981" y="2000239"/>
            <a:ext cx="5500299" cy="4286047"/>
            <a:chOff x="2888" y="2665"/>
            <a:chExt cx="2903" cy="1458"/>
          </a:xfrm>
        </p:grpSpPr>
        <p:pic>
          <p:nvPicPr>
            <p:cNvPr id="13326" name="AutoShape 1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88" y="2665"/>
              <a:ext cx="2903" cy="1458"/>
            </a:xfrm>
            <a:prstGeom prst="rect">
              <a:avLst/>
            </a:prstGeom>
            <a:noFill/>
          </p:spPr>
        </p:pic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 rot="10800000">
              <a:off x="2888" y="3078"/>
              <a:ext cx="2836" cy="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marL="87313" lvl="0" indent="49213" algn="just">
                <a:spcBef>
                  <a:spcPct val="20000"/>
                </a:spcBef>
                <a:buClr>
                  <a:schemeClr val="tx1">
                    <a:shade val="95000"/>
                  </a:schemeClr>
                </a:buClr>
                <a:buSzPct val="65000"/>
                <a:defRPr/>
              </a:pPr>
              <a:r>
                <a:rPr lang="ru-RU" sz="2400" dirty="0" smtClean="0">
                  <a:latin typeface="Monotype Corsiva" pitchFamily="66" charset="0"/>
                </a:rPr>
                <a:t>С 1739 года проезд шёл только от Садовой улицы до реки Фонтанки и именовался </a:t>
              </a:r>
              <a:r>
                <a:rPr lang="ru-RU" sz="2400" b="1" dirty="0" smtClean="0">
                  <a:latin typeface="Monotype Corsiva" pitchFamily="66" charset="0"/>
                </a:rPr>
                <a:t>Чернышёвым переулком. </a:t>
              </a:r>
              <a:r>
                <a:rPr lang="ru-RU" sz="2400" dirty="0" smtClean="0">
                  <a:latin typeface="Monotype Corsiva" pitchFamily="66" charset="0"/>
                </a:rPr>
                <a:t>В 1787 году появилось еще одно имя — </a:t>
              </a:r>
              <a:r>
                <a:rPr lang="ru-RU" sz="2400" b="1" dirty="0" smtClean="0">
                  <a:latin typeface="Monotype Corsiva" pitchFamily="66" charset="0"/>
                </a:rPr>
                <a:t>Банковский переулок. </a:t>
              </a:r>
              <a:r>
                <a:rPr lang="ru-RU" sz="2400" dirty="0" smtClean="0">
                  <a:latin typeface="Monotype Corsiva" pitchFamily="66" charset="0"/>
                </a:rPr>
                <a:t>1834 году архитектор Карл Росси создал на пересечении улицы с набережной Фонтанки полукруглую площадь, которая с 1836 года называлась </a:t>
              </a:r>
              <a:r>
                <a:rPr lang="ru-RU" sz="2400" b="1" dirty="0" smtClean="0">
                  <a:latin typeface="Monotype Corsiva" pitchFamily="66" charset="0"/>
                </a:rPr>
                <a:t>Чернышёвской</a:t>
              </a:r>
              <a:r>
                <a:rPr lang="ru-RU" sz="2400" dirty="0" smtClean="0">
                  <a:latin typeface="Monotype Corsiva" pitchFamily="66" charset="0"/>
                </a:rPr>
                <a:t>.</a:t>
              </a:r>
            </a:p>
          </p:txBody>
        </p:sp>
      </p:grpSp>
      <p:sp>
        <p:nvSpPr>
          <p:cNvPr id="22" name="Прямоугольник с двумя скругленными соседними углами 21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В честь Ломоносова 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Управляющая кнопка: назад 22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77928" y="1928802"/>
            <a:ext cx="2919520" cy="36433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857232"/>
            <a:ext cx="8351848" cy="157163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  <a:cs typeface="Times New Roman" pitchFamily="18" charset="0"/>
              </a:rPr>
              <a:t>В августе 1948 году решением Ленинградского горисполкома эту улицу переименовали в улицу Ломоносова, в честь Михаила Васильевича Ломоносова. А как она называлась раньше?</a:t>
            </a:r>
            <a:endParaRPr lang="ru-RU" sz="2400" dirty="0">
              <a:solidFill>
                <a:schemeClr val="tx2"/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 animBg="1"/>
      <p:bldP spid="36872" grpId="0" animBg="1"/>
      <p:bldP spid="36873" grpId="0" animBg="1"/>
      <p:bldP spid="36874" grpId="0" animBg="1"/>
      <p:bldP spid="3687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706532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какой букве, отменённой позже, Ломоносов говорил: «Немой место занял, подобно как пятое колесо»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286116" y="2572470"/>
            <a:ext cx="5572164" cy="3714248"/>
            <a:chOff x="2964" y="2800"/>
            <a:chExt cx="2715" cy="1635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800"/>
              <a:ext cx="2715" cy="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ер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писатель (100)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857496"/>
            <a:ext cx="3214710" cy="18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85786" y="714356"/>
            <a:ext cx="7715304" cy="2000264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В 1757 году Ломоносов пишет предисловие к собранию сочинений «О пользе книг церковных в российском языке», в котором излагает знаменитую теорию….</a:t>
            </a:r>
            <a:endParaRPr lang="ru-RU" sz="2800" dirty="0"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4786314" y="4000504"/>
            <a:ext cx="3643338" cy="1500197"/>
            <a:chOff x="2964" y="2611"/>
            <a:chExt cx="2715" cy="1348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трёх «штилей»</a:t>
              </a:r>
              <a:endPara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писатель (200)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857496"/>
            <a:ext cx="3214710" cy="18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1" y="714356"/>
            <a:ext cx="8154539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своих одах, рассуждая о мировой политике, Ломоносов использует метафоры. А какую страну у него символизирует Луна?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929058" y="2214555"/>
            <a:ext cx="4929222" cy="1714512"/>
            <a:chOff x="2964" y="2611"/>
            <a:chExt cx="2715" cy="1348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4400" dirty="0" smtClean="0">
                  <a:latin typeface="Times New Roman" pitchFamily="18" charset="0"/>
                  <a:cs typeface="Times New Roman" pitchFamily="18" charset="0"/>
                </a:rPr>
                <a:t>Турция</a:t>
              </a:r>
              <a:endParaRPr lang="ru-RU" sz="4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писатель (300)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857496"/>
            <a:ext cx="3214710" cy="18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Черный ящик!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059113" y="1862020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10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8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Продолжи известные строки: </a:t>
              </a:r>
              <a:r>
                <a:rPr lang="ru-RU" sz="2800" b="1" i="1" dirty="0" smtClean="0">
                  <a:latin typeface="Times New Roman" pitchFamily="18" charset="0"/>
                  <a:cs typeface="Times New Roman" pitchFamily="18" charset="0"/>
                </a:rPr>
                <a:t>«Науки юношей питают …..</a:t>
              </a:r>
            </a:p>
            <a:p>
              <a:pPr algn="ctr">
                <a:buNone/>
              </a:pPr>
              <a:endParaRPr lang="ru-RU" sz="2800" dirty="0">
                <a:solidFill>
                  <a:srgbClr val="002060"/>
                </a:solidFill>
                <a:latin typeface="Book Antiqua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писатель (400)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Picture 2" descr="http://www.annettehirsch.com/uploads/2/2/7/1/22719792/1274040.png?13999438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786058"/>
            <a:ext cx="2962275" cy="229552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428992" y="4572009"/>
            <a:ext cx="5143536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Отраду старым подают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  <p:bldP spid="1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85852" y="714356"/>
            <a:ext cx="6780212" cy="1511870"/>
          </a:xfr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какой оде Ломоносова кратко охарактеризован эпизод из древней истории Новгорода?</a:t>
            </a:r>
          </a:p>
          <a:p>
            <a:pPr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9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0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94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grpSp>
        <p:nvGrpSpPr>
          <p:cNvPr id="2" name="AutoShape 13"/>
          <p:cNvGrpSpPr>
            <a:grpSpLocks/>
          </p:cNvGrpSpPr>
          <p:nvPr/>
        </p:nvGrpSpPr>
        <p:grpSpPr bwMode="auto">
          <a:xfrm>
            <a:off x="3143240" y="2214554"/>
            <a:ext cx="5572164" cy="4143601"/>
            <a:chOff x="2964" y="2611"/>
            <a:chExt cx="2715" cy="1824"/>
          </a:xfrm>
        </p:grpSpPr>
        <p:pic>
          <p:nvPicPr>
            <p:cNvPr id="35852" name="AutoShap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4" y="2611"/>
              <a:ext cx="2715" cy="8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 rot="10800000">
              <a:off x="3138" y="2938"/>
              <a:ext cx="2461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algn="ctr"/>
              <a:r>
                <a:rPr lang="ru-RU" sz="2800" b="1" dirty="0" smtClean="0">
                  <a:latin typeface="Times New Roman" pitchFamily="18" charset="0"/>
                  <a:cs typeface="Times New Roman" pitchFamily="18" charset="0"/>
                </a:rPr>
                <a:t>В оде 1741 года</a:t>
              </a:r>
              <a:endParaRPr lang="ru-RU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-71439" y="71426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Cambria Math" pitchFamily="18" charset="0"/>
                <a:ea typeface="Cambria Math" pitchFamily="18" charset="0"/>
              </a:rPr>
              <a:t>Ломоносов - писатель (500)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Управляющая кнопка: назад 20">
            <a:hlinkClick r:id="rId4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20" y="2857496"/>
            <a:ext cx="3214710" cy="185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7822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 animBg="1"/>
      <p:bldP spid="59400" grpId="0" animBg="1"/>
      <p:bldP spid="59401" grpId="0" animBg="1"/>
      <p:bldP spid="59402" grpId="0" animBg="1"/>
      <p:bldP spid="5940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620713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4787900" y="2133600"/>
            <a:ext cx="4103688" cy="150971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>
                <a:latin typeface="Times New Roman" pitchFamily="18" charset="0"/>
              </a:rPr>
              <a:t>Умер Ломоносов </a:t>
            </a:r>
            <a:endParaRPr lang="ru-RU" sz="2800" b="1" dirty="0" smtClean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в </a:t>
            </a:r>
            <a:r>
              <a:rPr lang="ru-RU" sz="2800" b="1" dirty="0">
                <a:latin typeface="Times New Roman" pitchFamily="18" charset="0"/>
              </a:rPr>
              <a:t>Петербурге </a:t>
            </a:r>
            <a:endParaRPr lang="ru-RU" sz="2800" b="1" dirty="0" smtClean="0">
              <a:latin typeface="Times New Roman" pitchFamily="18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</a:rPr>
              <a:t>4 </a:t>
            </a:r>
            <a:r>
              <a:rPr lang="ru-RU" sz="2800" b="1" dirty="0">
                <a:latin typeface="Times New Roman" pitchFamily="18" charset="0"/>
              </a:rPr>
              <a:t>апреля </a:t>
            </a:r>
            <a:r>
              <a:rPr lang="ru-RU" sz="2800" b="1" dirty="0" smtClean="0">
                <a:latin typeface="Times New Roman" pitchFamily="18" charset="0"/>
              </a:rPr>
              <a:t>1765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7412" name="Rectangle 5"/>
          <p:cNvSpPr>
            <a:spLocks noChangeArrowheads="1"/>
          </p:cNvSpPr>
          <p:nvPr/>
        </p:nvSpPr>
        <p:spPr bwMode="auto">
          <a:xfrm>
            <a:off x="714348" y="5500702"/>
            <a:ext cx="3889375" cy="10366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>
                <a:latin typeface="Times New Roman" pitchFamily="18" charset="0"/>
              </a:rPr>
              <a:t>Могила </a:t>
            </a:r>
            <a:r>
              <a:rPr lang="ru-RU" sz="2400" b="1" dirty="0" smtClean="0">
                <a:latin typeface="Times New Roman" pitchFamily="18" charset="0"/>
              </a:rPr>
              <a:t>Ломоносова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</a:rPr>
              <a:t>в Александро-Невской лавре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DSC00231"/>
          <p:cNvPicPr>
            <a:picLocks noChangeAspect="1" noChangeArrowheads="1"/>
          </p:cNvPicPr>
          <p:nvPr/>
        </p:nvPicPr>
        <p:blipFill>
          <a:blip r:embed="rId3" cstate="email">
            <a:lum bright="18000" contrast="-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-285784" y="144828"/>
            <a:ext cx="91439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Я знак бессмертия </a:t>
            </a:r>
          </a:p>
          <a:p>
            <a:pPr algn="ctr"/>
            <a:r>
              <a:rPr lang="ru-RU" sz="5400" b="1" cap="none" spc="0" dirty="0" smtClean="0">
                <a:ln w="1905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                  себе воздвигнул…</a:t>
            </a:r>
            <a:endParaRPr lang="ru-RU" sz="5400" b="1" cap="none" spc="0" dirty="0">
              <a:ln w="1905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233988">
            <a:off x="44831" y="27129"/>
            <a:ext cx="857224" cy="163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timeline-lomonoso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2214554"/>
            <a:ext cx="3357586" cy="45103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233988">
            <a:off x="8331639" y="5313540"/>
            <a:ext cx="857224" cy="163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9693083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Cambria Math" pitchFamily="18" charset="0"/>
                <a:ea typeface="Cambria Math" pitchFamily="18" charset="0"/>
              </a:rPr>
              <a:t>Интернет-ресурсы</a:t>
            </a:r>
            <a:endParaRPr lang="ru-RU" sz="3600" b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358278" cy="55721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/>
              <a:t>Фон </a:t>
            </a:r>
            <a:r>
              <a:rPr lang="en-US" sz="1200" dirty="0" smtClean="0">
                <a:hlinkClick r:id="rId2"/>
              </a:rPr>
              <a:t>http://pxhst.co/avaxhome/36/21/00132136_medium.png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Слайд 1 </a:t>
            </a:r>
            <a:r>
              <a:rPr lang="ru-RU" sz="1200" u="sng" dirty="0" smtClean="0">
                <a:hlinkClick r:id="rId3"/>
              </a:rPr>
              <a:t>http://thumbs.dreamstime.com/z/old-papyrus-6828480.jpg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4"/>
              </a:rPr>
              <a:t>http://www.2do2go.ru/uploads/full/4ef37138b83066adc05930a1acb67bd1_w960_h2048.jpeg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2 </a:t>
            </a:r>
            <a:r>
              <a:rPr lang="ru-RU" sz="1200" u="sng" dirty="0" smtClean="0">
                <a:hlinkClick r:id="rId5"/>
              </a:rPr>
              <a:t>http://рустрана.рф/articles/26718/2.jpg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6"/>
              </a:rPr>
              <a:t>http://sov.opredelim.com/tw_files2/urls_1377/2/d-1794/img8.jpg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7"/>
              </a:rPr>
              <a:t>http://img-3.photosight.ru/7ed/4496568_thumb.jpg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u="sng" dirty="0" smtClean="0">
                <a:hlinkClick r:id="rId8"/>
              </a:rPr>
              <a:t>https://im2-tub-ru.yandex.net/i?id=4b92c527e96ffe9ed545265d049c292a&amp;n=33&amp;h=215&amp;w=287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9"/>
              </a:rPr>
              <a:t>http://s2.docme.ru/store/data/000356500_1-5d8f9b859b3338a53fb3a62299ba3223.png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10"/>
              </a:rPr>
              <a:t>http://fscomps.fotosearch.com/compc/CSP/CSP656/k6569513.jpg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 Слайд 3,4 </a:t>
            </a:r>
            <a:r>
              <a:rPr lang="ru-RU" sz="1200" u="sng" dirty="0" smtClean="0">
                <a:hlinkClick r:id="rId11"/>
              </a:rPr>
              <a:t>http://uzluga.ru/potrd/8+%D0%BD%D0%BE%D1%8F%D0%B1%D1%80%D1%8F+1711+4+%D0%B0%D0%BF%D1%80%D0%B5%D0%BB%D1%8F+1765d/48619_html_4aebd2ed.jpg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5,6 </a:t>
            </a:r>
            <a:r>
              <a:rPr lang="ru-RU" sz="1200" u="sng" dirty="0" smtClean="0">
                <a:hlinkClick r:id="rId12"/>
              </a:rPr>
              <a:t>http://fs00.infourok.ru/images/doc/21/28034/hello_html_m6e28fb9a.jpg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7 </a:t>
            </a:r>
            <a:r>
              <a:rPr lang="ru-RU" sz="1200" u="sng" dirty="0" smtClean="0">
                <a:hlinkClick r:id="rId13"/>
              </a:rPr>
              <a:t>http://khrulev.ucoz.ru/_si/0/s06599804.jpg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8 </a:t>
            </a:r>
            <a:r>
              <a:rPr lang="ru-RU" sz="1200" u="sng" dirty="0" smtClean="0">
                <a:hlinkClick r:id="rId14"/>
              </a:rPr>
              <a:t>http://900igr.net/datas/fizika/JUbilej-Lomonosova/0005-005-Vopros-4-Kakoj-vyvod-sdelal-M.-V.-Lomonosov-posle-provedenija-po.jpg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9,10 </a:t>
            </a:r>
            <a:r>
              <a:rPr lang="ru-RU" sz="1200" u="sng" dirty="0" smtClean="0">
                <a:hlinkClick r:id="rId15"/>
              </a:rPr>
              <a:t>http://900igr.net/datai/izo/CHto-takoe-mozaika/0011-011-Sposob-poluchat-smalty.jpg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10 </a:t>
            </a:r>
            <a:r>
              <a:rPr lang="ru-RU" sz="1200" u="sng" dirty="0" smtClean="0">
                <a:hlinkClick r:id="rId16"/>
              </a:rPr>
              <a:t>http://cs633724.vk.me/v633724851/25c6d/ULppbgGYZw0.jpg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11,12 </a:t>
            </a:r>
            <a:r>
              <a:rPr lang="ru-RU" sz="1200" u="sng" dirty="0" smtClean="0">
                <a:hlinkClick r:id="rId17"/>
              </a:rPr>
              <a:t>http://test.kristinaartgallery.ru/userImages/m.v.lomonosov_i_ego_steklo.jpg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18"/>
              </a:rPr>
              <a:t>http://www.rosimperija.info/wp-content/uploads/2012/11/ust_rud_mosaic.jpg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13, 17 </a:t>
            </a:r>
            <a:r>
              <a:rPr lang="ru-RU" sz="1200" u="sng" dirty="0" smtClean="0">
                <a:hlinkClick r:id="rId19"/>
              </a:rPr>
              <a:t>http://zhaba.ru/storage-10667/images-4632/600x720-f5c78add6cbd079a782d7bf1c29fe523_64632.jpg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14, 16 </a:t>
            </a:r>
            <a:r>
              <a:rPr lang="ru-RU" sz="1200" u="sng" dirty="0" smtClean="0">
                <a:hlinkClick r:id="rId20"/>
              </a:rPr>
              <a:t>http://www.allross.ru/wp-content/gallery/50/p5030121.jpg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21"/>
              </a:rPr>
              <a:t>http://museum.lomic.ru/images/stories/cerk.jpg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Слайд 15 </a:t>
            </a:r>
            <a:r>
              <a:rPr lang="ru-RU" sz="1200" u="sng" dirty="0" smtClean="0">
                <a:hlinkClick r:id="rId22"/>
              </a:rPr>
              <a:t>http://www.imyanauki.ru/files/2675/photo.jpg</a:t>
            </a:r>
            <a:endParaRPr lang="ru-RU" sz="1200" dirty="0" smtClean="0"/>
          </a:p>
          <a:p>
            <a:pPr>
              <a:buNone/>
            </a:pPr>
            <a:r>
              <a:rPr lang="ru-RU" sz="1200" u="sng" dirty="0" smtClean="0">
                <a:hlinkClick r:id="rId23"/>
              </a:rPr>
              <a:t>http://ru.convdocs.org/pars_docs/refs/161/160146/160146_html_284d7087.jpg</a:t>
            </a:r>
            <a:endParaRPr lang="ru-RU" sz="12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3968" y="1844824"/>
            <a:ext cx="4286248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200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pPr algn="r"/>
            <a:endParaRPr lang="ru-RU" sz="2200" dirty="0" smtClean="0"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Первой известной работой М.В. Ломоносова в области химии была</a:t>
            </a:r>
          </a:p>
          <a:p>
            <a:pPr algn="ctr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«Элементы математической химии».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14422"/>
            <a:ext cx="3286148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с двумя скругленными соседними углами 9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(200)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506152"/>
      </p:ext>
    </p:extLst>
  </p:cSld>
  <p:clrMapOvr>
    <a:masterClrMapping/>
  </p:clrMapOvr>
  <p:transition advTm="25671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ambria Math" pitchFamily="18" charset="0"/>
                <a:ea typeface="Cambria Math" pitchFamily="18" charset="0"/>
              </a:rPr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149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4400" dirty="0" smtClean="0"/>
              <a:t>Слайд 18 </a:t>
            </a:r>
            <a:r>
              <a:rPr lang="ru-RU" sz="4400" u="sng" dirty="0" smtClean="0">
                <a:hlinkClick r:id="rId2"/>
              </a:rPr>
              <a:t>http://900igr.net/datai/fizika/Lomonosov-detstvo/0006-010-Obuchenie-gramote.jpg</a:t>
            </a:r>
            <a:endParaRPr lang="ru-RU" sz="4400" dirty="0" smtClean="0"/>
          </a:p>
          <a:p>
            <a:pPr>
              <a:buNone/>
            </a:pPr>
            <a:r>
              <a:rPr lang="ru-RU" sz="4400" u="sng" dirty="0" smtClean="0">
                <a:hlinkClick r:id="rId3"/>
              </a:rPr>
              <a:t>http://www.ihtus.ru/chron/42004/8b.jpg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19, 20  </a:t>
            </a:r>
            <a:r>
              <a:rPr lang="ru-RU" sz="4400" u="sng" dirty="0" smtClean="0">
                <a:hlinkClick r:id="rId4"/>
              </a:rPr>
              <a:t>http://fotoham.ru/img/picture/Dec/02/3ada95d7cf7409ba93fcf4a33e9061af/mini_4.jpg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21  </a:t>
            </a:r>
            <a:r>
              <a:rPr lang="ru-RU" sz="4400" u="sng" dirty="0" smtClean="0">
                <a:hlinkClick r:id="rId5"/>
              </a:rPr>
              <a:t>https://fs00.infourok.ru/images/doc/315/314875/img1.jpg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22  </a:t>
            </a:r>
            <a:r>
              <a:rPr lang="ru-RU" sz="4400" u="sng" dirty="0" smtClean="0">
                <a:hlinkClick r:id="rId6"/>
              </a:rPr>
              <a:t>http://rpp.nashaucheba.ru/pars_docs/refs/158/157714/img13.jpg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23 </a:t>
            </a:r>
            <a:r>
              <a:rPr lang="ru-RU" sz="4400" u="sng" dirty="0" smtClean="0">
                <a:hlinkClick r:id="rId7"/>
              </a:rPr>
              <a:t>http://persons-info.com/userfiles/image/persons/20000-30000/26000-27000/26210/LANSERE_Evgenii_Evgenevich_starshii5.jpg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24 </a:t>
            </a:r>
            <a:r>
              <a:rPr lang="ru-RU" sz="4400" u="sng" dirty="0" smtClean="0">
                <a:hlinkClick r:id="rId8"/>
              </a:rPr>
              <a:t>http://900igr.net/datai/fizika/Lomonosov-v-literature/0001-008-Petr-Velikij-russkoj-literatury-V.G.Belinskij.jpg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25 </a:t>
            </a:r>
            <a:r>
              <a:rPr lang="ru-RU" sz="4400" u="sng" dirty="0" smtClean="0">
                <a:hlinkClick r:id="rId9"/>
              </a:rPr>
              <a:t>http://mywishboard.com/s/i/wishes/230x0_dd1e2241e4c5e53a7923bd26e056116e3a19a2a294c021ce443403b18ab1d69c___jpg____4_fb31456c.jpg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26 </a:t>
            </a:r>
            <a:r>
              <a:rPr lang="ru-RU" sz="4400" u="sng" dirty="0" smtClean="0">
                <a:hlinkClick r:id="rId10"/>
              </a:rPr>
              <a:t>http://www.age-0.ru/img/1000000846.jpeg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27-30  </a:t>
            </a:r>
            <a:r>
              <a:rPr lang="ru-RU" sz="4400" u="sng" dirty="0" smtClean="0">
                <a:hlinkClick r:id="rId11"/>
              </a:rPr>
              <a:t>http://4.bp.blogspot.com/-AH3McPVHdUY/TsVnBjMp2VI/AAAAAAAACwc/a4cU9m_IQf8/s200/4027+%25284190%2529.jpg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31, 32, 35, 36   </a:t>
            </a:r>
            <a:r>
              <a:rPr lang="ru-RU" sz="4400" u="sng" dirty="0" smtClean="0">
                <a:hlinkClick r:id="rId12"/>
              </a:rPr>
              <a:t>http://chrontime.com/public/event_ru/2980/_1.2980.33130-img1.jpg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33, 55   </a:t>
            </a:r>
            <a:r>
              <a:rPr lang="ru-RU" sz="4400" u="sng" dirty="0" smtClean="0">
                <a:hlinkClick r:id="rId13"/>
              </a:rPr>
              <a:t>https://www.totalmortgage.com/blog/wp-content/uploads/2015/09/BlackBoxQuestion.png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37-41   </a:t>
            </a:r>
            <a:r>
              <a:rPr lang="ru-RU" sz="4400" u="sng" dirty="0" smtClean="0">
                <a:hlinkClick r:id="rId14"/>
              </a:rPr>
              <a:t>http://livelesson.narod.ru/olderfiles/3/Lomonosov_2.jpg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42,44 </a:t>
            </a:r>
            <a:r>
              <a:rPr lang="en-US" sz="4400" dirty="0" smtClean="0">
                <a:hlinkClick r:id="rId15"/>
              </a:rPr>
              <a:t>https://commons.wikimedia.org/wiki/File:</a:t>
            </a:r>
            <a:r>
              <a:rPr lang="ru-RU" sz="4400" dirty="0" err="1" smtClean="0">
                <a:hlinkClick r:id="rId15"/>
              </a:rPr>
              <a:t>Архангельск.Памятник_Ломоносову</a:t>
            </a:r>
            <a:r>
              <a:rPr lang="ru-RU" sz="4400" dirty="0" smtClean="0">
                <a:hlinkClick r:id="rId15"/>
              </a:rPr>
              <a:t>.</a:t>
            </a:r>
            <a:r>
              <a:rPr lang="en-US" sz="4400" dirty="0" err="1" smtClean="0">
                <a:hlinkClick r:id="rId15"/>
              </a:rPr>
              <a:t>jpg?uselang</a:t>
            </a:r>
            <a:r>
              <a:rPr lang="en-US" sz="4400" dirty="0" smtClean="0">
                <a:hlinkClick r:id="rId15"/>
              </a:rPr>
              <a:t>=</a:t>
            </a:r>
            <a:r>
              <a:rPr lang="en-US" sz="4400" dirty="0" err="1" smtClean="0">
                <a:hlinkClick r:id="rId15"/>
              </a:rPr>
              <a:t>ru</a:t>
            </a:r>
            <a:r>
              <a:rPr lang="ru-RU" sz="4400" dirty="0" smtClean="0"/>
              <a:t> </a:t>
            </a:r>
          </a:p>
          <a:p>
            <a:pPr>
              <a:buNone/>
            </a:pPr>
            <a:r>
              <a:rPr lang="ru-RU" sz="4400" dirty="0" smtClean="0"/>
              <a:t>Слайд 43 </a:t>
            </a:r>
            <a:r>
              <a:rPr lang="en-US" sz="4400" dirty="0" smtClean="0">
                <a:hlinkClick r:id="rId16"/>
              </a:rPr>
              <a:t>http://www.rosimperija.info/wp-content/uploads/2012/07/56605-256x300.jpg</a:t>
            </a:r>
            <a:r>
              <a:rPr lang="ru-RU" sz="4400" dirty="0" smtClean="0"/>
              <a:t> </a:t>
            </a:r>
          </a:p>
          <a:p>
            <a:pPr>
              <a:buNone/>
            </a:pPr>
            <a:r>
              <a:rPr lang="ru-RU" sz="4400" dirty="0" smtClean="0"/>
              <a:t>Слайд 45  </a:t>
            </a:r>
            <a:r>
              <a:rPr lang="en-US" sz="4400" dirty="0" smtClean="0">
                <a:hlinkClick r:id="rId17"/>
              </a:rPr>
              <a:t>http://img-fotki.yandex.ru/get/4411/18720920.91/0_637bf_6f8d472c_S</a:t>
            </a:r>
            <a:r>
              <a:rPr lang="ru-RU" sz="4400" dirty="0" smtClean="0"/>
              <a:t> </a:t>
            </a:r>
          </a:p>
          <a:p>
            <a:pPr>
              <a:buNone/>
            </a:pPr>
            <a:r>
              <a:rPr lang="ru-RU" sz="4400" dirty="0" smtClean="0"/>
              <a:t>Слайд 46  </a:t>
            </a:r>
            <a:r>
              <a:rPr lang="ru-RU" sz="4400" u="sng" dirty="0" smtClean="0">
                <a:hlinkClick r:id="rId18"/>
              </a:rPr>
              <a:t>http://fs1.ppt4web.ru/images/95377/152022/310/img26.jpg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47 </a:t>
            </a:r>
            <a:r>
              <a:rPr lang="en-US" sz="4400" dirty="0" smtClean="0">
                <a:hlinkClick r:id="rId19"/>
              </a:rPr>
              <a:t>https://spbhi.ru/assets/images/showplace/most/lomonosov/1.jpg</a:t>
            </a:r>
            <a:r>
              <a:rPr lang="ru-RU" sz="4400" dirty="0" smtClean="0"/>
              <a:t> </a:t>
            </a:r>
          </a:p>
          <a:p>
            <a:pPr>
              <a:buNone/>
            </a:pPr>
            <a:r>
              <a:rPr lang="ru-RU" sz="4400" dirty="0" smtClean="0"/>
              <a:t>Слайд 48  </a:t>
            </a:r>
            <a:r>
              <a:rPr lang="ru-RU" sz="4400" u="sng" dirty="0" smtClean="0">
                <a:hlinkClick r:id="rId20"/>
              </a:rPr>
              <a:t>http://proxy.whoisaaronbrown.com/proxy/http://geo.web.ru/druza/m-lomonos_3_3812.JPG</a:t>
            </a:r>
            <a:endParaRPr lang="ru-RU" sz="4400" dirty="0" smtClean="0"/>
          </a:p>
          <a:p>
            <a:pPr>
              <a:buNone/>
            </a:pPr>
            <a:r>
              <a:rPr lang="ru-RU" sz="4400" u="sng" dirty="0" smtClean="0">
                <a:hlinkClick r:id="rId21"/>
              </a:rPr>
              <a:t>http://www.catalogmineralov.ru/pic/2015/b_104610091115.jpg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49  </a:t>
            </a:r>
            <a:r>
              <a:rPr lang="ru-RU" sz="4400" u="sng" dirty="0" smtClean="0">
                <a:hlinkClick r:id="rId22"/>
              </a:rPr>
              <a:t>http://v.900igr.net:10/datai/fizika/Lomonosov-v-literature/0024-039-NAGRADY-Orden-Lomonosova.jpg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50  </a:t>
            </a:r>
            <a:r>
              <a:rPr lang="ru-RU" sz="4400" u="sng" dirty="0" smtClean="0">
                <a:hlinkClick r:id="rId23"/>
              </a:rPr>
              <a:t>http://rudocs.exdat.com/data/443/442605/442605_html_63deec8b.jpg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51  </a:t>
            </a:r>
            <a:r>
              <a:rPr lang="ru-RU" sz="4400" u="sng" dirty="0" smtClean="0">
                <a:hlinkClick r:id="rId24"/>
              </a:rPr>
              <a:t>http://cs617225.vk.me/v617225322/254be/yBkcMeQ9q1Y.jpg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52-54, 56  </a:t>
            </a:r>
            <a:r>
              <a:rPr lang="ru-RU" sz="4400" u="sng" dirty="0" smtClean="0">
                <a:hlinkClick r:id="rId8"/>
              </a:rPr>
              <a:t>http://900igr.net/datai/fizika/Lomonosov-v-literature/0001-008-Petr-Velikij-russkoj-literatury-V.G.Belinskij.jpg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57  </a:t>
            </a:r>
            <a:r>
              <a:rPr lang="ru-RU" sz="4400" u="sng" dirty="0" smtClean="0">
                <a:hlinkClick r:id="rId25"/>
              </a:rPr>
              <a:t>http://www.mgarsky-monastery.org/sites/default/files/images/insert/mogila_lomonosova_v_aleksandro-nevskoy_lavre.jpg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Слайд 58  </a:t>
            </a:r>
            <a:r>
              <a:rPr lang="ru-RU" sz="4400" u="sng" dirty="0" smtClean="0">
                <a:hlinkClick r:id="rId26"/>
              </a:rPr>
              <a:t>http://cumir.ru/images/28/28868/mihail-lomonosov_1.jpg</a:t>
            </a:r>
            <a:endParaRPr lang="ru-RU" sz="4400" dirty="0" smtClean="0"/>
          </a:p>
          <a:p>
            <a:pPr>
              <a:buNone/>
            </a:pPr>
            <a:r>
              <a:rPr lang="ru-RU" sz="4400" u="sng" dirty="0" smtClean="0">
                <a:hlinkClick r:id="rId27"/>
              </a:rPr>
              <a:t>http://www.siti-stroi.info/_ph/17/2/663878470.png</a:t>
            </a:r>
            <a:endParaRPr lang="en-US" sz="4400" u="sng" dirty="0" smtClean="0"/>
          </a:p>
          <a:p>
            <a:pPr>
              <a:buNone/>
            </a:pPr>
            <a:r>
              <a:rPr lang="ru-RU" sz="4400" u="sng" dirty="0" smtClean="0"/>
              <a:t>Фон  </a:t>
            </a:r>
            <a:r>
              <a:rPr lang="en-US" sz="4400" u="sng" dirty="0" smtClean="0">
                <a:hlinkClick r:id="rId28"/>
              </a:rPr>
              <a:t>http://dok.opredelim.com/pars_docs/refs/71/70287/img0.jpg</a:t>
            </a:r>
            <a:r>
              <a:rPr lang="ru-RU" sz="4400" u="sng" dirty="0" smtClean="0"/>
              <a:t> </a:t>
            </a:r>
            <a:endParaRPr lang="ru-RU" sz="4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9190" y="2000240"/>
            <a:ext cx="3531242" cy="26776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Какой вывод сделал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М. В. Ломоносов после проведения опытов по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прокаливанию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металлов?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(300)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6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7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8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9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57158" y="928670"/>
            <a:ext cx="4436320" cy="3591850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415512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5715016"/>
            <a:ext cx="6246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Закон сохранения массы вещества</a:t>
            </a: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(300)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 bwMode="auto">
          <a:xfrm>
            <a:off x="7740352" y="6381328"/>
            <a:ext cx="1403648" cy="476672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09" r="10432" b="11151"/>
          <a:stretch/>
        </p:blipFill>
        <p:spPr>
          <a:xfrm>
            <a:off x="2214546" y="785794"/>
            <a:ext cx="4436320" cy="485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72040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99592" y="1114182"/>
            <a:ext cx="6840760" cy="8309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Какие слова М.В. Ломоносова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являются крылатыми?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сканирование0054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68553" y="3083952"/>
            <a:ext cx="4357718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786150" y="6396335"/>
            <a:ext cx="5357850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Химическая лаборатория Ломоносова</a:t>
            </a:r>
            <a:endParaRPr lang="ru-RU" sz="2400" dirty="0"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 bwMode="auto">
          <a:xfrm>
            <a:off x="6491" y="7537"/>
            <a:ext cx="9144001" cy="571480"/>
          </a:xfrm>
          <a:prstGeom prst="round2Same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latin typeface="Cambria Math" pitchFamily="18" charset="0"/>
                <a:ea typeface="Cambria Math" pitchFamily="18" charset="0"/>
              </a:rPr>
              <a:t>Химические исследования (400)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8" name="AutoShape 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478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0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11413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3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766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14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0200" y="5589588"/>
            <a:ext cx="647700" cy="538162"/>
          </a:xfrm>
          <a:prstGeom prst="actionButtonBlank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023356"/>
      </p:ext>
    </p:extLst>
  </p:cSld>
  <p:clrMapOvr>
    <a:masterClrMapping/>
  </p:clrMapOvr>
  <p:transition advTm="234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</TotalTime>
  <Words>1979</Words>
  <Application>Microsoft Office PowerPoint</Application>
  <PresentationFormat>Экран (4:3)</PresentationFormat>
  <Paragraphs>335</Paragraphs>
  <Slides>60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60</vt:i4>
      </vt:variant>
      <vt:variant>
        <vt:lpstr>Произвольные показы</vt:lpstr>
      </vt:variant>
      <vt:variant>
        <vt:i4>5</vt:i4>
      </vt:variant>
    </vt:vector>
  </HeadingPairs>
  <TitlesOfParts>
    <vt:vector size="74" baseType="lpstr">
      <vt:lpstr>Arial</vt:lpstr>
      <vt:lpstr>Cambria Math</vt:lpstr>
      <vt:lpstr>Times New Roman</vt:lpstr>
      <vt:lpstr>Monotype Corsiva</vt:lpstr>
      <vt:lpstr>Century Gothic</vt:lpstr>
      <vt:lpstr>Calibri</vt:lpstr>
      <vt:lpstr>Book Antiqua</vt:lpstr>
      <vt:lpstr>Тема Office</vt:lpstr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Интернет-ресурсы</vt:lpstr>
      <vt:lpstr>Интернет-ресурсы</vt:lpstr>
      <vt:lpstr>Детство и Юность</vt:lpstr>
      <vt:lpstr>Учебные годы</vt:lpstr>
      <vt:lpstr>Химические исследования</vt:lpstr>
      <vt:lpstr>Усть-Рудицкая фабрика</vt:lpstr>
      <vt:lpstr>Основание Университа в Москве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минаева, володина</cp:lastModifiedBy>
  <cp:revision>207</cp:revision>
  <dcterms:created xsi:type="dcterms:W3CDTF">2012-05-08T09:29:51Z</dcterms:created>
  <dcterms:modified xsi:type="dcterms:W3CDTF">2017-05-05T21:36:55Z</dcterms:modified>
</cp:coreProperties>
</file>