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62" r:id="rId5"/>
    <p:sldId id="258" r:id="rId6"/>
    <p:sldId id="263" r:id="rId7"/>
    <p:sldId id="264" r:id="rId8"/>
    <p:sldId id="266" r:id="rId9"/>
    <p:sldId id="260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615" autoAdjust="0"/>
    <p:restoredTop sz="86470" autoAdjust="0"/>
  </p:normalViewPr>
  <p:slideViewPr>
    <p:cSldViewPr snapToGrid="0">
      <p:cViewPr varScale="1">
        <p:scale>
          <a:sx n="75" d="100"/>
          <a:sy n="75" d="100"/>
        </p:scale>
        <p:origin x="43" y="43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A02EB-2C08-45A7-A0F1-991BE70B48F7}" type="datetimeFigureOut">
              <a:rPr lang="ru-RU" smtClean="0"/>
              <a:t>06.12.2021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EDAEBE98-CE87-4258-98A5-4EED813C9FB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7775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A02EB-2C08-45A7-A0F1-991BE70B48F7}" type="datetimeFigureOut">
              <a:rPr lang="ru-RU" smtClean="0"/>
              <a:t>06.12.2021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BE98-CE87-4258-98A5-4EED813C9FB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167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A02EB-2C08-45A7-A0F1-991BE70B48F7}" type="datetimeFigureOut">
              <a:rPr lang="ru-RU" smtClean="0"/>
              <a:t>06.12.2021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DAEBE98-CE87-4258-98A5-4EED813C9FB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8603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A02EB-2C08-45A7-A0F1-991BE70B48F7}" type="datetimeFigureOut">
              <a:rPr lang="ru-RU" smtClean="0"/>
              <a:t>06.12.2021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DAEBE98-CE87-4258-98A5-4EED813C9FB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497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A02EB-2C08-45A7-A0F1-991BE70B48F7}" type="datetimeFigureOut">
              <a:rPr lang="ru-RU" smtClean="0"/>
              <a:t>06.12.2021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DAEBE98-CE87-4258-98A5-4EED813C9FB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5005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A02EB-2C08-45A7-A0F1-991BE70B48F7}" type="datetimeFigureOut">
              <a:rPr lang="ru-RU" smtClean="0"/>
              <a:t>06.12.2021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BE98-CE87-4258-98A5-4EED813C9FB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2097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A02EB-2C08-45A7-A0F1-991BE70B48F7}" type="datetimeFigureOut">
              <a:rPr lang="ru-RU" smtClean="0"/>
              <a:t>06.12.2021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BE98-CE87-4258-98A5-4EED813C9FB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0620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A02EB-2C08-45A7-A0F1-991BE70B48F7}" type="datetimeFigureOut">
              <a:rPr lang="ru-RU" smtClean="0"/>
              <a:t>06.12.2021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BE98-CE87-4258-98A5-4EED813C9FB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7976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A02EB-2C08-45A7-A0F1-991BE70B48F7}" type="datetimeFigureOut">
              <a:rPr lang="ru-RU" smtClean="0"/>
              <a:t>06.12.2021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DAEBE98-CE87-4258-98A5-4EED813C9FB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8141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A02EB-2C08-45A7-A0F1-991BE70B48F7}" type="datetimeFigureOut">
              <a:rPr lang="ru-RU" smtClean="0"/>
              <a:t>06.12.2021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DAEBE98-CE87-4258-98A5-4EED813C9FB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1668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A02EB-2C08-45A7-A0F1-991BE70B48F7}" type="datetimeFigureOut">
              <a:rPr lang="ru-RU" smtClean="0"/>
              <a:t>06.12.2021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DAEBE98-CE87-4258-98A5-4EED813C9FB5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518806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A02EB-2C08-45A7-A0F1-991BE70B48F7}" type="datetimeFigureOut">
              <a:rPr lang="ru-RU" smtClean="0"/>
              <a:t>06.12.2021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DAEBE98-CE87-4258-98A5-4EED813C9FB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18146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A02EB-2C08-45A7-A0F1-991BE70B48F7}" type="datetimeFigureOut">
              <a:rPr lang="ru-RU" smtClean="0"/>
              <a:t>06.12.2021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DAEBE98-CE87-4258-98A5-4EED813C9FB5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247020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A02EB-2C08-45A7-A0F1-991BE70B48F7}" type="datetimeFigureOut">
              <a:rPr lang="ru-RU" smtClean="0"/>
              <a:t>06.12.2021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DAEBE98-CE87-4258-98A5-4EED813C9FB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50290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A02EB-2C08-45A7-A0F1-991BE70B48F7}" type="datetimeFigureOut">
              <a:rPr lang="ru-RU" smtClean="0"/>
              <a:t>06.12.2021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BE98-CE87-4258-98A5-4EED813C9FB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01827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A02EB-2C08-45A7-A0F1-991BE70B48F7}" type="datetimeFigureOut">
              <a:rPr lang="ru-RU" smtClean="0"/>
              <a:t>06.12.2021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BE98-CE87-4258-98A5-4EED813C9FB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3207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A02EB-2C08-45A7-A0F1-991BE70B48F7}" type="datetimeFigureOut">
              <a:rPr lang="ru-RU" smtClean="0"/>
              <a:t>06.12.2021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EDAEBE98-CE87-4258-98A5-4EED813C9FB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2113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371600" y="571500"/>
            <a:ext cx="9296400" cy="293846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solidFill>
                  <a:srgbClr val="C00000"/>
                </a:solidFill>
              </a:rPr>
              <a:t>Functional kick</a:t>
            </a:r>
            <a:br>
              <a:rPr lang="en-US" dirty="0"/>
            </a:br>
            <a:r>
              <a:rPr lang="ru-RU" sz="4400" dirty="0"/>
              <a:t>Максимально функциональный удар по калориям и плохому настроению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547446" y="3694113"/>
            <a:ext cx="10301653" cy="2620962"/>
          </a:xfrm>
        </p:spPr>
        <p:txBody>
          <a:bodyPr>
            <a:normAutofit fontScale="92500"/>
          </a:bodyPr>
          <a:lstStyle/>
          <a:p>
            <a:r>
              <a:rPr lang="ru-RU" sz="2400" dirty="0">
                <a:solidFill>
                  <a:schemeClr val="tx1"/>
                </a:solidFill>
              </a:rPr>
              <a:t>+ 100 к силе                                                              Подготовил презентацию      </a:t>
            </a:r>
          </a:p>
          <a:p>
            <a:r>
              <a:rPr lang="ru-RU" sz="2400" dirty="0">
                <a:solidFill>
                  <a:schemeClr val="tx1"/>
                </a:solidFill>
              </a:rPr>
              <a:t>+ 100 к выносливости                                               </a:t>
            </a:r>
            <a:r>
              <a:rPr lang="ru-RU" sz="2400" dirty="0" err="1">
                <a:solidFill>
                  <a:schemeClr val="tx1"/>
                </a:solidFill>
              </a:rPr>
              <a:t>Валивалова</a:t>
            </a:r>
            <a:r>
              <a:rPr lang="ru-RU" sz="2400" dirty="0">
                <a:solidFill>
                  <a:schemeClr val="tx1"/>
                </a:solidFill>
              </a:rPr>
              <a:t> Лилия</a:t>
            </a:r>
          </a:p>
          <a:p>
            <a:r>
              <a:rPr lang="ru-RU" sz="2400" dirty="0">
                <a:solidFill>
                  <a:schemeClr val="tx1"/>
                </a:solidFill>
              </a:rPr>
              <a:t>+ 100 к ловкости                                                       учитель физической   </a:t>
            </a:r>
          </a:p>
          <a:p>
            <a:r>
              <a:rPr lang="ru-RU" sz="2400" dirty="0">
                <a:solidFill>
                  <a:schemeClr val="tx1"/>
                </a:solidFill>
              </a:rPr>
              <a:t>+ 100 к гармонии                                                      культуры</a:t>
            </a:r>
          </a:p>
          <a:p>
            <a:r>
              <a:rPr lang="ru-RU" sz="2400" dirty="0">
                <a:solidFill>
                  <a:srgbClr val="C00000"/>
                </a:solidFill>
              </a:rPr>
              <a:t>- 100 к хандре</a:t>
            </a:r>
            <a:r>
              <a:rPr lang="en-US" sz="2400" dirty="0">
                <a:solidFill>
                  <a:srgbClr val="C00000"/>
                </a:solidFill>
              </a:rPr>
              <a:t>                                          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493" y="3694113"/>
            <a:ext cx="3606800" cy="2620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41202"/>
      </p:ext>
    </p:extLst>
  </p:cSld>
  <p:clrMapOvr>
    <a:masterClrMapping/>
  </p:clrMapOvr>
  <p:transition advTm="20000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800100"/>
            <a:ext cx="8915400" cy="5537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dirty="0"/>
              <a:t>Если хочешь быть здоровым закаляйся.</a:t>
            </a:r>
          </a:p>
          <a:p>
            <a:pPr marL="0" indent="0" algn="ctr">
              <a:buNone/>
            </a:pPr>
            <a:r>
              <a:rPr lang="ru-RU" sz="3600" dirty="0"/>
              <a:t>Если сильным хочешь быть, жизнь любить и не грустить.</a:t>
            </a:r>
          </a:p>
          <a:p>
            <a:pPr marL="0" indent="0" algn="ctr">
              <a:buNone/>
            </a:pPr>
            <a:r>
              <a:rPr lang="ru-RU" sz="3600" dirty="0"/>
              <a:t>Смелым, ловким и счастливым очень быстрым и красивым тебе хочется прослыть.</a:t>
            </a:r>
          </a:p>
          <a:p>
            <a:pPr marL="0" indent="0" algn="ctr">
              <a:buNone/>
            </a:pPr>
            <a:r>
              <a:rPr lang="ru-RU" sz="3600" dirty="0"/>
              <a:t>Приходи на </a:t>
            </a:r>
            <a:r>
              <a:rPr lang="en-US" sz="3600" dirty="0">
                <a:solidFill>
                  <a:srgbClr val="C00000"/>
                </a:solidFill>
              </a:rPr>
              <a:t>FUNCTIONAL KICK </a:t>
            </a:r>
            <a:endParaRPr lang="ru-RU" sz="3600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ru-RU" sz="3600" dirty="0"/>
              <a:t>он поможет таким быть!  =)</a:t>
            </a:r>
          </a:p>
        </p:txBody>
      </p:sp>
    </p:spTree>
    <p:extLst>
      <p:ext uri="{BB962C8B-B14F-4D97-AF65-F5344CB8AC3E}">
        <p14:creationId xmlns:p14="http://schemas.microsoft.com/office/powerpoint/2010/main" val="393338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20000">
        <p14:reveal/>
      </p:transition>
    </mc:Choice>
    <mc:Fallback xmlns="">
      <p:transition advTm="2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73300" y="611410"/>
            <a:ext cx="9244012" cy="377762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/>
              <a:t>Как известно, предки человека развивались в условиях, когда добывание пищи, борьба с врагами повседневно требовали значительной двигательной активности, то есть огромных мышечных напряжений. Вследствие этого оказалось, что опорно-двигательный аппарат, функции нервной системы, органов кровообращения и дыхания могут полноценно развиваться и поддерживаться на должном уровне только при наличии достаточной систематической мышечной нагрузки.</a:t>
            </a:r>
          </a:p>
          <a:p>
            <a:pPr marL="0" indent="0">
              <a:buNone/>
            </a:pPr>
            <a:r>
              <a:rPr lang="ru-RU" sz="2800" b="1" i="1" dirty="0">
                <a:solidFill>
                  <a:srgbClr val="C00000"/>
                </a:solidFill>
              </a:rPr>
              <a:t>Что же происходит сейчас?</a:t>
            </a:r>
          </a:p>
        </p:txBody>
      </p:sp>
    </p:spTree>
    <p:extLst>
      <p:ext uri="{BB962C8B-B14F-4D97-AF65-F5344CB8AC3E}">
        <p14:creationId xmlns:p14="http://schemas.microsoft.com/office/powerpoint/2010/main" val="3331910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0">
        <p14:reveal/>
      </p:transition>
    </mc:Choice>
    <mc:Fallback xmlns="">
      <p:transition spd="slow" advTm="6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715" y="454402"/>
            <a:ext cx="4795004" cy="3151538"/>
          </a:xfrm>
          <a:prstGeom prst="rect">
            <a:avLst/>
          </a:prstGeom>
        </p:spPr>
      </p:pic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706" y="3763290"/>
            <a:ext cx="3657601" cy="2857501"/>
          </a:xfr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696" y="454402"/>
            <a:ext cx="4679611" cy="315153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715" y="3763291"/>
            <a:ext cx="38100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517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60000">
        <p14:reveal/>
      </p:transition>
    </mc:Choice>
    <mc:Fallback xmlns="">
      <p:transition advTm="6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419100"/>
            <a:ext cx="8915400" cy="59817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/>
              <a:t>В настоящее время все виды деятельности, связанные с приложением физической силы, требующие выносливости постепенно исчезают благодаря повышению комфорта, распространение общественного и личного транспорта, механизации труда. </a:t>
            </a:r>
          </a:p>
          <a:p>
            <a:pPr marL="0" indent="0">
              <a:buNone/>
            </a:pPr>
            <a:r>
              <a:rPr lang="ru-RU" sz="2400" dirty="0"/>
              <a:t>С каждым годом увеличивается количество офисных служащих, специфика работы которых полностью вытесняет мышечную нагрузку, в том числе и повышением психо-эмоционального фона и развитием стресса.</a:t>
            </a:r>
          </a:p>
          <a:p>
            <a:pPr marL="0" indent="0">
              <a:buNone/>
            </a:pPr>
            <a:r>
              <a:rPr lang="ru-RU" sz="2400" dirty="0"/>
              <a:t>Что делать?</a:t>
            </a:r>
          </a:p>
          <a:p>
            <a:pPr marL="0" indent="0">
              <a:buNone/>
            </a:pPr>
            <a:r>
              <a:rPr lang="ru-RU" sz="2400" b="1" i="1" dirty="0">
                <a:solidFill>
                  <a:srgbClr val="C00000"/>
                </a:solidFill>
              </a:rPr>
              <a:t>Выбирать «</a:t>
            </a:r>
            <a:r>
              <a:rPr lang="en-US" sz="2400" b="1" i="1" dirty="0">
                <a:solidFill>
                  <a:srgbClr val="C00000"/>
                </a:solidFill>
              </a:rPr>
              <a:t>FUNCTIONAL KICK</a:t>
            </a:r>
            <a:r>
              <a:rPr lang="ru-RU" sz="2400" b="1" i="1" dirty="0">
                <a:solidFill>
                  <a:srgbClr val="C00000"/>
                </a:solidFill>
              </a:rPr>
              <a:t>»</a:t>
            </a:r>
            <a:r>
              <a:rPr lang="en-US" sz="2400" b="1" i="1" dirty="0">
                <a:solidFill>
                  <a:srgbClr val="C00000"/>
                </a:solidFill>
              </a:rPr>
              <a:t> - </a:t>
            </a:r>
            <a:r>
              <a:rPr lang="ru-RU" sz="2400" b="1" i="1" dirty="0">
                <a:solidFill>
                  <a:srgbClr val="C00000"/>
                </a:solidFill>
              </a:rPr>
              <a:t>максимально функциональный удар по калориям и плохому настроению!</a:t>
            </a:r>
          </a:p>
        </p:txBody>
      </p:sp>
    </p:spTree>
    <p:extLst>
      <p:ext uri="{BB962C8B-B14F-4D97-AF65-F5344CB8AC3E}">
        <p14:creationId xmlns:p14="http://schemas.microsoft.com/office/powerpoint/2010/main" val="1489203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0">
        <p14:reveal/>
      </p:transition>
    </mc:Choice>
    <mc:Fallback xmlns="">
      <p:transition spd="slow" advTm="6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97111" y="247973"/>
            <a:ext cx="9249125" cy="639412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400" dirty="0"/>
              <a:t>Посмотрим правде в глаза, потеря жира, как правило, является основной задачей многих тренировочных программ. Спортсмен или не спортсмен, все люди хотят быть подвижнее и сильнее. У большинства людей есть огромное желание иметь стройное тело!</a:t>
            </a:r>
          </a:p>
          <a:p>
            <a:pPr marL="0" indent="0" algn="ctr">
              <a:buNone/>
            </a:pPr>
            <a:r>
              <a:rPr lang="ru-RU" sz="2400" dirty="0"/>
              <a:t>Два бесспорно лучших тренировочных метода для улучшения телосложения клиентов, это</a:t>
            </a:r>
            <a:r>
              <a:rPr lang="ru-RU" sz="2400" dirty="0">
                <a:solidFill>
                  <a:schemeClr val="tx1"/>
                </a:solidFill>
              </a:rPr>
              <a:t> силовая тренировка и тренировка аэробного характера.              Их сочетание - это</a:t>
            </a:r>
            <a:r>
              <a:rPr lang="ru-RU" sz="2400" dirty="0">
                <a:solidFill>
                  <a:srgbClr val="C00000"/>
                </a:solidFill>
              </a:rPr>
              <a:t>                                                         </a:t>
            </a:r>
            <a:r>
              <a:rPr lang="ru-RU" sz="2800" dirty="0">
                <a:solidFill>
                  <a:srgbClr val="C00000"/>
                </a:solidFill>
              </a:rPr>
              <a:t> интервальная тренировка                                               </a:t>
            </a:r>
            <a:r>
              <a:rPr lang="ru-RU" sz="2400" dirty="0"/>
              <a:t>Преимущества интервальных тренировок очевидны. Они развивают как аэробные, так и анаэробные энергетические системы, способствуют потери жира, повышению работоспособности и улучшению мышечной выносливости. Боевые виды спорта также в значительной степени связаны с аэробной активностью, что можно использовать в интервальном тренинге.</a:t>
            </a:r>
          </a:p>
          <a:p>
            <a:pPr algn="just"/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52317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0">
        <p14:reveal/>
      </p:transition>
    </mc:Choice>
    <mc:Fallback xmlns="">
      <p:transition spd="slow" advTm="6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1" y="201479"/>
            <a:ext cx="9359981" cy="64472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rgbClr val="C00000"/>
                </a:solidFill>
              </a:rPr>
              <a:t>Секрет успеха хорошей аэробной тренировки для похудения в том, что нужно совмещать упражнения для верхней и нижней части тела в одной сессии. </a:t>
            </a:r>
            <a:r>
              <a:rPr lang="ru-RU" sz="2400" dirty="0">
                <a:solidFill>
                  <a:schemeClr val="tx1"/>
                </a:solidFill>
              </a:rPr>
              <a:t>Если вы будете только бегать или крутить педали велотренажера, то получите лишь половину тех результатов </a:t>
            </a:r>
            <a:r>
              <a:rPr lang="ru-RU" sz="2400" dirty="0"/>
              <a:t>которые могли бы получить, если бы просто добавили в тренировку упражнения для верха тела. Проблема в том, люди не отождествляют упражнения для верхней части тела с кардио тренировкой способной заставить их жир гореть.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C00000"/>
                </a:solidFill>
              </a:rPr>
              <a:t>Лучшее кардио-упражнение для верхней части тела — БОКС</a:t>
            </a:r>
            <a:r>
              <a:rPr lang="ru-RU" sz="2400" dirty="0"/>
              <a:t>, поскольку боксируя, вы включаете в работу практически все верхние мышцы тела и кора. Бокс также имеет очень высокую метаболическую «стоимость». Также очень хорошо, что вы не должны быть мастером спорта, чтобы получить хороший и быстрый результат. Просто проводите бой с тенью, таким образом вы сделаете первый шаг на пути к стройному телу</a:t>
            </a:r>
          </a:p>
        </p:txBody>
      </p:sp>
    </p:spTree>
    <p:extLst>
      <p:ext uri="{BB962C8B-B14F-4D97-AF65-F5344CB8AC3E}">
        <p14:creationId xmlns:p14="http://schemas.microsoft.com/office/powerpoint/2010/main" val="236366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0">
        <p14:reveal/>
      </p:transition>
    </mc:Choice>
    <mc:Fallback xmlns="">
      <p:transition spd="slow" advTm="6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5212" y="278969"/>
            <a:ext cx="9551988" cy="62923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/>
              <a:t>Любой вид физической активности в реальной жизни – это и есть «функциональный тренинг»: подъем по лестнице на 5 этаж, уборка квартиры и даже преодоление пути от офиса до автомобиля по гололеду... Ни на каком стандартном тренажере эти движения не смоделируешь. Можно всю жизнь заниматься силовыми тренировками, создать прекрасный мышечный рельеф и оказаться совершенно не готовым к тому многообразию возможных нагрузок, с которыми приходится сталкиваться в повседневной жизни, не говоря уже о таких координационно-сложных видах спорта, как скалолазание, серфинг, </a:t>
            </a:r>
            <a:r>
              <a:rPr lang="ru-RU" sz="2800" dirty="0">
                <a:solidFill>
                  <a:schemeClr val="tx1"/>
                </a:solidFill>
              </a:rPr>
              <a:t>горные лыжи</a:t>
            </a:r>
            <a:r>
              <a:rPr lang="ru-RU" sz="2800" dirty="0"/>
              <a:t>, теннис...</a:t>
            </a:r>
          </a:p>
        </p:txBody>
      </p:sp>
    </p:spTree>
    <p:extLst>
      <p:ext uri="{BB962C8B-B14F-4D97-AF65-F5344CB8AC3E}">
        <p14:creationId xmlns:p14="http://schemas.microsoft.com/office/powerpoint/2010/main" val="13914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0">
        <p14:reveal/>
      </p:transition>
    </mc:Choice>
    <mc:Fallback xmlns="">
      <p:transition spd="slow" advTm="6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49511" y="170481"/>
            <a:ext cx="9577173" cy="65402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/>
              <a:t>Отличительная особенность функционального тренинга в том, что движения, используемые в тренировке, имитируют Ваши повседневные движения, благодаря чему улучшается функциональная сила участвующих в них мышц. Оборудование, с которым происходит тренировка, позволяет совершать движения не по фиксированной траектории, как на обычных тренажерах, а по свободной - это свободные веса. Таким образом, Ваши мышцы работают и двигаются самым физиологичным для них образом, именно так, как это происходит в повседневной жизни. Благодаря этому пропадает излишнее напряжение в суставах и позвоночнике, уменьшается вероятность появления травм, связанных с неестественным положением частей тела во время физической нагрузки, как это бывает на обычных тренажерах. При этом тренировка становится более эффективной. Секрет в том, что функциональные упражнения вовлекают в работу абсолютно все мышцы Вашего тела, включая глубокие (стабилизаторы), ответственные за устойчивость, равновесие и красоту каждого нашего движения. </a:t>
            </a:r>
          </a:p>
        </p:txBody>
      </p:sp>
    </p:spTree>
    <p:extLst>
      <p:ext uri="{BB962C8B-B14F-4D97-AF65-F5344CB8AC3E}">
        <p14:creationId xmlns:p14="http://schemas.microsoft.com/office/powerpoint/2010/main" val="67355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0">
        <p14:reveal/>
      </p:transition>
    </mc:Choice>
    <mc:Fallback xmlns="">
      <p:transition spd="slow" advTm="6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83783" y="139485"/>
            <a:ext cx="10208217" cy="658678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800" dirty="0">
                <a:solidFill>
                  <a:srgbClr val="C00000"/>
                </a:solidFill>
              </a:rPr>
              <a:t>Создание гармонично развитого тела «для жизни» теперь возможно! </a:t>
            </a:r>
          </a:p>
          <a:p>
            <a:pPr marL="0" indent="0" algn="ctr">
              <a:buNone/>
            </a:pPr>
            <a:r>
              <a:rPr lang="ru-RU" sz="2400" dirty="0"/>
              <a:t>Данный тип тренинга позволяет развить все пять физических качеств человека – выносливость, гибкость, координацию, ловкость и мышечную силу. В результате тренировок по программе </a:t>
            </a:r>
            <a:r>
              <a:rPr lang="en-US" sz="2400" dirty="0">
                <a:solidFill>
                  <a:srgbClr val="C00000"/>
                </a:solidFill>
              </a:rPr>
              <a:t>FUNCTIONAL KICK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  <a:r>
              <a:rPr lang="ru-RU" sz="2400" dirty="0"/>
              <a:t>Вы в полном смысле обретаете новое, более физически и функционально совершенное тело.                                                                                          </a:t>
            </a:r>
            <a:r>
              <a:rPr lang="ru-RU" sz="2400" dirty="0">
                <a:solidFill>
                  <a:srgbClr val="C00000"/>
                </a:solidFill>
              </a:rPr>
              <a:t>Цель урока: Содействовать всестороннему гармоничному развитию и укреплению здоровья занимающихся.                                                  </a:t>
            </a:r>
            <a:r>
              <a:rPr lang="ru-RU" sz="2400" dirty="0"/>
              <a:t>Задачи:                                                                                                                       1</a:t>
            </a:r>
            <a:r>
              <a:rPr lang="en-US" sz="2400" dirty="0"/>
              <a:t>.</a:t>
            </a:r>
            <a:r>
              <a:rPr lang="ru-RU" sz="2400" dirty="0"/>
              <a:t> Эстетическая (ликвидация лишней жировой прослойки, популяризация спортивного телосложения и здорового образа жизни)</a:t>
            </a:r>
          </a:p>
          <a:p>
            <a:pPr marL="0" indent="0" algn="ctr">
              <a:buNone/>
            </a:pPr>
            <a:r>
              <a:rPr lang="ru-RU" sz="2400" dirty="0"/>
              <a:t>2</a:t>
            </a:r>
            <a:r>
              <a:rPr lang="en-US" sz="2400" dirty="0"/>
              <a:t>.</a:t>
            </a:r>
            <a:r>
              <a:rPr lang="ru-RU" sz="2400" dirty="0"/>
              <a:t> Общеразвивающие (развитие силовых показателей, выносливости, гибкости, координации</a:t>
            </a:r>
            <a:r>
              <a:rPr lang="en-US" sz="2400" dirty="0"/>
              <a:t>,</a:t>
            </a:r>
            <a:r>
              <a:rPr lang="ru-RU" sz="2400" dirty="0"/>
              <a:t> ловкости</a:t>
            </a:r>
            <a:r>
              <a:rPr lang="en-US" sz="2400" dirty="0"/>
              <a:t> </a:t>
            </a:r>
            <a:r>
              <a:rPr lang="ru-RU" sz="2400" dirty="0"/>
              <a:t>и морально волевых качеств)</a:t>
            </a:r>
          </a:p>
          <a:p>
            <a:pPr marL="0" indent="0" algn="ctr">
              <a:buNone/>
            </a:pPr>
            <a:r>
              <a:rPr lang="ru-RU" sz="2400" dirty="0"/>
              <a:t>3</a:t>
            </a:r>
            <a:r>
              <a:rPr lang="en-US" sz="2400" dirty="0"/>
              <a:t>.</a:t>
            </a:r>
            <a:r>
              <a:rPr lang="ru-RU" sz="2400" dirty="0"/>
              <a:t> Создание позитивного психоэмоционального фона (состояние умиротворения и комфорта после занятия)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26464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0">
        <p14:reveal/>
      </p:transition>
    </mc:Choice>
    <mc:Fallback xmlns="">
      <p:transition spd="slow" advTm="6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1" y="170482"/>
            <a:ext cx="9452971" cy="65402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>
                <a:solidFill>
                  <a:srgbClr val="C00000"/>
                </a:solidFill>
              </a:rPr>
              <a:t>План проведения группового занятия</a:t>
            </a:r>
          </a:p>
          <a:p>
            <a:pPr marL="0" indent="0" algn="ctr">
              <a:buNone/>
            </a:pPr>
            <a:r>
              <a:rPr lang="ru-RU" sz="2400" dirty="0"/>
              <a:t>Направление: интервальная функциональная тренировка высокой интенсивности</a:t>
            </a:r>
          </a:p>
          <a:p>
            <a:pPr marL="0" indent="0" algn="ctr">
              <a:buNone/>
            </a:pPr>
            <a:r>
              <a:rPr lang="ru-RU" sz="2400" dirty="0"/>
              <a:t>Время: 55 мин</a:t>
            </a:r>
          </a:p>
          <a:p>
            <a:pPr marL="0" indent="0" algn="ctr">
              <a:buNone/>
            </a:pPr>
            <a:r>
              <a:rPr lang="ru-RU" sz="2400" dirty="0"/>
              <a:t>Место проведения: зал групповых программ</a:t>
            </a:r>
          </a:p>
          <a:p>
            <a:pPr marL="0" indent="0" algn="ctr">
              <a:buNone/>
            </a:pPr>
            <a:r>
              <a:rPr lang="ru-RU" sz="2400" dirty="0"/>
              <a:t>Используемое оборудование: гантели 1 кг; коврик </a:t>
            </a:r>
          </a:p>
          <a:p>
            <a:pPr marL="0" indent="0" algn="ctr">
              <a:buNone/>
            </a:pPr>
            <a:r>
              <a:rPr lang="ru-RU" sz="2400" dirty="0"/>
              <a:t>Метод тренировки: интервальный</a:t>
            </a:r>
          </a:p>
          <a:p>
            <a:pPr marL="0" indent="0" algn="ctr">
              <a:buNone/>
            </a:pPr>
            <a:r>
              <a:rPr lang="ru-RU" sz="2400" dirty="0"/>
              <a:t>Используемая музыка: диск </a:t>
            </a:r>
            <a:r>
              <a:rPr lang="en-US" sz="2400" dirty="0"/>
              <a:t>FUNCTIONAL KICK bpm 130 – 145</a:t>
            </a:r>
          </a:p>
          <a:p>
            <a:pPr marL="0" indent="0" algn="ctr">
              <a:buNone/>
            </a:pPr>
            <a:r>
              <a:rPr lang="ru-RU" sz="2400" dirty="0"/>
              <a:t>Содержание:</a:t>
            </a:r>
          </a:p>
          <a:p>
            <a:pPr marL="0" indent="0" algn="ctr">
              <a:buNone/>
            </a:pPr>
            <a:r>
              <a:rPr lang="ru-RU" sz="3600" dirty="0"/>
              <a:t>Организационная часть: </a:t>
            </a:r>
          </a:p>
          <a:p>
            <a:pPr marL="0" indent="0" algn="ctr">
              <a:buNone/>
            </a:pPr>
            <a:r>
              <a:rPr lang="ru-RU" sz="2400" dirty="0"/>
              <a:t>Приветствие, представление себя, урока, объявление цели и задач занятия, выявление новичков, помощь в подготовке оборудования, общие рекомендации по занятию</a:t>
            </a:r>
          </a:p>
        </p:txBody>
      </p:sp>
    </p:spTree>
    <p:extLst>
      <p:ext uri="{BB962C8B-B14F-4D97-AF65-F5344CB8AC3E}">
        <p14:creationId xmlns:p14="http://schemas.microsoft.com/office/powerpoint/2010/main" val="2951716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60000">
        <p14:reveal/>
      </p:transition>
    </mc:Choice>
    <mc:Fallback xmlns="">
      <p:transition spd="med" advTm="6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РАЗМИНКА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2924" y="1447800"/>
            <a:ext cx="9129175" cy="4968498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 </a:t>
            </a:r>
            <a:r>
              <a:rPr lang="ru-RU" sz="3200" dirty="0"/>
              <a:t>трек № 1 </a:t>
            </a:r>
            <a:r>
              <a:rPr lang="en-US" sz="3200" dirty="0"/>
              <a:t>Prodigy (Invaders must die) 4</a:t>
            </a:r>
            <a:r>
              <a:rPr lang="ru-RU" sz="3200" dirty="0"/>
              <a:t>:22</a:t>
            </a:r>
          </a:p>
          <a:p>
            <a:pPr algn="ctr"/>
            <a:r>
              <a:rPr lang="ru-RU" sz="3200" dirty="0"/>
              <a:t>Упражнения на дыхание </a:t>
            </a:r>
          </a:p>
          <a:p>
            <a:pPr algn="ctr"/>
            <a:r>
              <a:rPr lang="ru-RU" sz="3200" dirty="0"/>
              <a:t>Использование в разминке элементов из основной части занятия  (отработка ударов руками, нырков)</a:t>
            </a:r>
          </a:p>
          <a:p>
            <a:pPr algn="ctr"/>
            <a:r>
              <a:rPr lang="ru-RU" sz="3200" dirty="0"/>
              <a:t>Динамический стретчинг для основных групп мышц в достаточном объёме (подготовка к амплитудной работе)</a:t>
            </a:r>
          </a:p>
        </p:txBody>
      </p:sp>
    </p:spTree>
    <p:extLst>
      <p:ext uri="{BB962C8B-B14F-4D97-AF65-F5344CB8AC3E}">
        <p14:creationId xmlns:p14="http://schemas.microsoft.com/office/powerpoint/2010/main" val="1093201985"/>
      </p:ext>
    </p:extLst>
  </p:cSld>
  <p:clrMapOvr>
    <a:masterClrMapping/>
  </p:clrMapOvr>
  <p:transition spd="slow" advTm="60000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Работа с гантелями Спина + Трицепс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701800"/>
            <a:ext cx="8915400" cy="479199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/>
              <a:t>Трек № 2 </a:t>
            </a:r>
            <a:r>
              <a:rPr lang="en-US" sz="3200" dirty="0"/>
              <a:t>Justice (Dance) 3</a:t>
            </a:r>
            <a:r>
              <a:rPr lang="ru-RU" sz="3200" dirty="0"/>
              <a:t>:47</a:t>
            </a:r>
          </a:p>
          <a:p>
            <a:pPr marL="0" indent="0" algn="ctr">
              <a:buNone/>
            </a:pPr>
            <a:r>
              <a:rPr lang="ru-RU" sz="3200" dirty="0"/>
              <a:t>Основные упражнения:</a:t>
            </a:r>
          </a:p>
          <a:p>
            <a:pPr algn="ctr"/>
            <a:r>
              <a:rPr lang="ru-RU" sz="3200" dirty="0"/>
              <a:t> Становая тяга</a:t>
            </a:r>
          </a:p>
          <a:p>
            <a:pPr algn="ctr"/>
            <a:r>
              <a:rPr lang="ru-RU" sz="3200" dirty="0"/>
              <a:t>Тяга гантель к поясу</a:t>
            </a:r>
          </a:p>
          <a:p>
            <a:pPr algn="ctr"/>
            <a:r>
              <a:rPr lang="ru-RU" sz="3200" dirty="0"/>
              <a:t> разгибание рук с гантелей в наклоне</a:t>
            </a:r>
          </a:p>
          <a:p>
            <a:pPr algn="ctr"/>
            <a:r>
              <a:rPr lang="ru-RU" sz="3200" dirty="0"/>
              <a:t> разгибание рук с гантелей из-за головы стоя</a:t>
            </a:r>
          </a:p>
          <a:p>
            <a:pPr algn="ctr"/>
            <a:r>
              <a:rPr lang="ru-RU" sz="3200" dirty="0"/>
              <a:t> «Дровосек»</a:t>
            </a:r>
          </a:p>
        </p:txBody>
      </p:sp>
    </p:spTree>
    <p:extLst>
      <p:ext uri="{BB962C8B-B14F-4D97-AF65-F5344CB8AC3E}">
        <p14:creationId xmlns:p14="http://schemas.microsoft.com/office/powerpoint/2010/main" val="3141193471"/>
      </p:ext>
    </p:extLst>
  </p:cSld>
  <p:clrMapOvr>
    <a:masterClrMapping/>
  </p:clrMapOvr>
  <p:transition spd="slow" advTm="60000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Комбинация ударов руками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2133599"/>
            <a:ext cx="8915400" cy="42052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/>
              <a:t>Трек № 3 </a:t>
            </a:r>
            <a:r>
              <a:rPr lang="en-US" sz="3200" dirty="0"/>
              <a:t>Prodigy (Voodoo people) 4</a:t>
            </a:r>
            <a:r>
              <a:rPr lang="ru-RU" sz="3200" dirty="0"/>
              <a:t>:30</a:t>
            </a:r>
          </a:p>
          <a:p>
            <a:pPr marL="0" indent="0" algn="ctr">
              <a:buNone/>
            </a:pPr>
            <a:r>
              <a:rPr lang="ru-RU" sz="3200" dirty="0"/>
              <a:t>Основные удары:</a:t>
            </a:r>
          </a:p>
          <a:p>
            <a:pPr algn="ctr"/>
            <a:r>
              <a:rPr lang="en-US" sz="3200" dirty="0"/>
              <a:t> Jab</a:t>
            </a:r>
          </a:p>
          <a:p>
            <a:pPr algn="ctr"/>
            <a:r>
              <a:rPr lang="en-US" sz="3200" dirty="0"/>
              <a:t> Cross</a:t>
            </a:r>
          </a:p>
          <a:p>
            <a:pPr algn="ctr"/>
            <a:r>
              <a:rPr lang="en-US" sz="3200" dirty="0"/>
              <a:t> Uppercut</a:t>
            </a:r>
          </a:p>
          <a:p>
            <a:pPr algn="ctr"/>
            <a:r>
              <a:rPr lang="en-US" sz="3200" dirty="0"/>
              <a:t> Hock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777527822"/>
      </p:ext>
    </p:extLst>
  </p:cSld>
  <p:clrMapOvr>
    <a:masterClrMapping/>
  </p:clrMapOvr>
  <p:transition spd="slow" advTm="60000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Работа с гантелями Ноги + Бицепс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658320"/>
            <a:ext cx="8915400" cy="477347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dirty="0"/>
              <a:t>Трек № 4 </a:t>
            </a:r>
            <a:r>
              <a:rPr lang="en-US" sz="2800" dirty="0"/>
              <a:t>Depeche mode (Personal Jesus) 5</a:t>
            </a:r>
            <a:r>
              <a:rPr lang="ru-RU" sz="2800" dirty="0"/>
              <a:t>:10</a:t>
            </a:r>
          </a:p>
          <a:p>
            <a:pPr marL="0" indent="0" algn="ctr">
              <a:buNone/>
            </a:pPr>
            <a:r>
              <a:rPr lang="ru-RU" sz="2800" dirty="0"/>
              <a:t>Основные упражнения:</a:t>
            </a:r>
          </a:p>
          <a:p>
            <a:pPr algn="ctr"/>
            <a:r>
              <a:rPr lang="ru-RU" sz="2800" dirty="0"/>
              <a:t> Приседания с стандартной постановкой ног</a:t>
            </a:r>
          </a:p>
          <a:p>
            <a:pPr algn="ctr"/>
            <a:r>
              <a:rPr lang="ru-RU" sz="2800" dirty="0"/>
              <a:t> «Распятие»</a:t>
            </a:r>
          </a:p>
          <a:p>
            <a:pPr algn="ctr"/>
            <a:r>
              <a:rPr lang="ru-RU" sz="2800" dirty="0"/>
              <a:t> Приседание с узкой постановкой ног + сгибание рук</a:t>
            </a:r>
          </a:p>
          <a:p>
            <a:pPr algn="ctr"/>
            <a:r>
              <a:rPr lang="ru-RU" sz="2800" dirty="0"/>
              <a:t> Приседание с широкой постановкой ног</a:t>
            </a:r>
            <a:r>
              <a:rPr lang="en-US" sz="2800" dirty="0"/>
              <a:t> + </a:t>
            </a:r>
            <a:r>
              <a:rPr lang="ru-RU" sz="2800" dirty="0"/>
              <a:t>сгибание рук</a:t>
            </a:r>
          </a:p>
        </p:txBody>
      </p:sp>
    </p:spTree>
    <p:extLst>
      <p:ext uri="{BB962C8B-B14F-4D97-AF65-F5344CB8AC3E}">
        <p14:creationId xmlns:p14="http://schemas.microsoft.com/office/powerpoint/2010/main" val="3257093909"/>
      </p:ext>
    </p:extLst>
  </p:cSld>
  <p:clrMapOvr>
    <a:masterClrMapping/>
  </p:clrMapOvr>
  <p:transition spd="slow" advTm="60000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Комбинация ударов коленом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/>
              <a:t>Трек № 5  </a:t>
            </a:r>
            <a:r>
              <a:rPr lang="en-US" sz="3200" dirty="0"/>
              <a:t>Red Hot Chili Peppers (By the way</a:t>
            </a:r>
            <a:r>
              <a:rPr lang="ru-RU" sz="3200" dirty="0"/>
              <a:t>) 5:45</a:t>
            </a:r>
          </a:p>
          <a:p>
            <a:pPr marL="0" indent="0" algn="ctr">
              <a:buNone/>
            </a:pPr>
            <a:r>
              <a:rPr lang="ru-RU" sz="3200" dirty="0"/>
              <a:t>Основные удары:</a:t>
            </a:r>
          </a:p>
          <a:p>
            <a:pPr algn="ctr"/>
            <a:r>
              <a:rPr lang="ru-RU" sz="3200" dirty="0"/>
              <a:t> Удар коленом</a:t>
            </a:r>
          </a:p>
          <a:p>
            <a:pPr algn="ctr"/>
            <a:r>
              <a:rPr lang="ru-RU" sz="3200" dirty="0"/>
              <a:t>  удар коленом в прыжке</a:t>
            </a:r>
          </a:p>
        </p:txBody>
      </p:sp>
    </p:spTree>
    <p:extLst>
      <p:ext uri="{BB962C8B-B14F-4D97-AF65-F5344CB8AC3E}">
        <p14:creationId xmlns:p14="http://schemas.microsoft.com/office/powerpoint/2010/main" val="4079177336"/>
      </p:ext>
    </p:extLst>
  </p:cSld>
  <p:clrMapOvr>
    <a:masterClrMapping/>
  </p:clrMapOvr>
  <p:transition spd="slow" advTm="60000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6300" y="624110"/>
            <a:ext cx="9486899" cy="1280890"/>
          </a:xfrm>
        </p:spPr>
        <p:txBody>
          <a:bodyPr/>
          <a:lstStyle/>
          <a:p>
            <a:r>
              <a:rPr lang="ru-RU" dirty="0"/>
              <a:t>Работа в партере Отжимание + Планка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905001"/>
            <a:ext cx="9282490" cy="466628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dirty="0"/>
              <a:t>Трек № 6</a:t>
            </a:r>
            <a:r>
              <a:rPr lang="en-US" sz="2800" dirty="0"/>
              <a:t> The Day After (Well I Be Free) 3</a:t>
            </a:r>
            <a:r>
              <a:rPr lang="ru-RU" sz="2800" dirty="0"/>
              <a:t>:56 </a:t>
            </a:r>
          </a:p>
          <a:p>
            <a:pPr marL="0" indent="0" algn="ctr">
              <a:buNone/>
            </a:pPr>
            <a:r>
              <a:rPr lang="ru-RU" sz="2800" dirty="0"/>
              <a:t>Основные упражнения:</a:t>
            </a:r>
          </a:p>
          <a:p>
            <a:pPr algn="ctr"/>
            <a:r>
              <a:rPr lang="ru-RU" sz="2800" dirty="0"/>
              <a:t> Отжимание</a:t>
            </a:r>
          </a:p>
          <a:p>
            <a:pPr algn="ctr"/>
            <a:r>
              <a:rPr lang="ru-RU" sz="2800" dirty="0"/>
              <a:t> </a:t>
            </a:r>
            <a:r>
              <a:rPr lang="en-US" sz="2800" dirty="0"/>
              <a:t>Functional </a:t>
            </a:r>
            <a:r>
              <a:rPr lang="ru-RU" sz="2800" dirty="0"/>
              <a:t>отжимания</a:t>
            </a:r>
          </a:p>
          <a:p>
            <a:pPr algn="ctr"/>
            <a:r>
              <a:rPr lang="ru-RU" sz="2800" dirty="0"/>
              <a:t> «Планка»</a:t>
            </a:r>
          </a:p>
          <a:p>
            <a:pPr algn="ctr"/>
            <a:r>
              <a:rPr lang="ru-RU" sz="2800" dirty="0"/>
              <a:t> Подъём пятки вверх на 10 см поочерёдно из положения Планка</a:t>
            </a:r>
          </a:p>
          <a:p>
            <a:pPr algn="ctr"/>
            <a:r>
              <a:rPr lang="ru-RU" sz="2800" dirty="0"/>
              <a:t> Отжимание с подъёмом пятки вверх (поочерёдно меня ногу)</a:t>
            </a:r>
          </a:p>
        </p:txBody>
      </p:sp>
    </p:spTree>
    <p:extLst>
      <p:ext uri="{BB962C8B-B14F-4D97-AF65-F5344CB8AC3E}">
        <p14:creationId xmlns:p14="http://schemas.microsoft.com/office/powerpoint/2010/main" val="1851091229"/>
      </p:ext>
    </p:extLst>
  </p:cSld>
  <p:clrMapOvr>
    <a:masterClrMapping/>
  </p:clrMapOvr>
  <p:transition spd="slow" advTm="60000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3001" y="624110"/>
            <a:ext cx="9091612" cy="1280890"/>
          </a:xfrm>
        </p:spPr>
        <p:txBody>
          <a:bodyPr/>
          <a:lstStyle/>
          <a:p>
            <a:r>
              <a:rPr lang="ru-RU" dirty="0"/>
              <a:t>Комбинация ударов руками и ногами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627322"/>
            <a:ext cx="8915400" cy="48974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/>
              <a:t>Трек № 7 </a:t>
            </a:r>
            <a:r>
              <a:rPr lang="en-US" sz="3200" dirty="0"/>
              <a:t>Nirvana (Rape me) 4</a:t>
            </a:r>
            <a:r>
              <a:rPr lang="ru-RU" sz="3200" dirty="0"/>
              <a:t>:06</a:t>
            </a:r>
          </a:p>
          <a:p>
            <a:pPr marL="0" indent="0" algn="ctr">
              <a:buNone/>
            </a:pPr>
            <a:r>
              <a:rPr lang="ru-RU" sz="3200" dirty="0"/>
              <a:t>Основные удары:</a:t>
            </a:r>
          </a:p>
          <a:p>
            <a:pPr algn="ctr"/>
            <a:r>
              <a:rPr lang="ru-RU" sz="3200" dirty="0"/>
              <a:t> </a:t>
            </a:r>
            <a:r>
              <a:rPr lang="en-US" sz="3200" dirty="0"/>
              <a:t>Front kick</a:t>
            </a:r>
          </a:p>
          <a:p>
            <a:pPr algn="ctr"/>
            <a:r>
              <a:rPr lang="en-US" sz="3200" dirty="0"/>
              <a:t> Back kick</a:t>
            </a:r>
          </a:p>
          <a:p>
            <a:pPr algn="ctr"/>
            <a:r>
              <a:rPr lang="en-US" sz="3200" dirty="0"/>
              <a:t> Front kick </a:t>
            </a:r>
            <a:r>
              <a:rPr lang="ru-RU" sz="3200" dirty="0"/>
              <a:t>в прыжке</a:t>
            </a:r>
          </a:p>
          <a:p>
            <a:pPr algn="ctr"/>
            <a:r>
              <a:rPr lang="ru-RU" sz="3200" dirty="0"/>
              <a:t> </a:t>
            </a:r>
            <a:r>
              <a:rPr lang="en-US" sz="3200" dirty="0"/>
              <a:t>Jab</a:t>
            </a:r>
          </a:p>
          <a:p>
            <a:pPr algn="ctr"/>
            <a:r>
              <a:rPr lang="en-US" sz="3200" dirty="0"/>
              <a:t> Uppercut</a:t>
            </a:r>
            <a:endParaRPr lang="ru-RU" sz="3200" dirty="0"/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7586042"/>
      </p:ext>
    </p:extLst>
  </p:cSld>
  <p:clrMapOvr>
    <a:masterClrMapping/>
  </p:clrMapOvr>
  <p:transition spd="slow" advTm="60000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1" y="624110"/>
            <a:ext cx="8915401" cy="1280890"/>
          </a:xfrm>
        </p:spPr>
        <p:txBody>
          <a:bodyPr/>
          <a:lstStyle/>
          <a:p>
            <a:r>
              <a:rPr lang="ru-RU" dirty="0"/>
              <a:t>Работа на равновесие Ласточка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905000"/>
            <a:ext cx="8915400" cy="440281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/>
              <a:t>Трек № 8 </a:t>
            </a:r>
            <a:r>
              <a:rPr lang="en-US" sz="3200" dirty="0"/>
              <a:t>DJ Malina Fashion (Untitled) </a:t>
            </a:r>
            <a:r>
              <a:rPr lang="ru-RU" sz="3200" dirty="0"/>
              <a:t>4:10</a:t>
            </a:r>
          </a:p>
          <a:p>
            <a:pPr marL="0" indent="0" algn="ctr">
              <a:buNone/>
            </a:pPr>
            <a:r>
              <a:rPr lang="ru-RU" sz="3200" dirty="0"/>
              <a:t> Основные упражнения:</a:t>
            </a:r>
          </a:p>
          <a:p>
            <a:pPr algn="ctr"/>
            <a:r>
              <a:rPr lang="ru-RU" sz="3200" dirty="0"/>
              <a:t> Приседание в выпаде</a:t>
            </a:r>
          </a:p>
          <a:p>
            <a:pPr algn="ctr"/>
            <a:r>
              <a:rPr lang="ru-RU" sz="3200" dirty="0"/>
              <a:t> Подъём гантель через стороны стоя</a:t>
            </a:r>
          </a:p>
          <a:p>
            <a:pPr algn="ctr"/>
            <a:r>
              <a:rPr lang="ru-RU" sz="3200" dirty="0"/>
              <a:t> «Ласточка»</a:t>
            </a:r>
          </a:p>
        </p:txBody>
      </p:sp>
    </p:spTree>
    <p:extLst>
      <p:ext uri="{BB962C8B-B14F-4D97-AF65-F5344CB8AC3E}">
        <p14:creationId xmlns:p14="http://schemas.microsoft.com/office/powerpoint/2010/main" val="3229189349"/>
      </p:ext>
    </p:extLst>
  </p:cSld>
  <p:clrMapOvr>
    <a:masterClrMapping/>
  </p:clrMapOvr>
  <p:transition spd="slow" advTm="60000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Полная комбинация ударов руками и ногами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2138766"/>
            <a:ext cx="8915400" cy="460299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000" dirty="0"/>
              <a:t>Трек № 9 </a:t>
            </a:r>
            <a:r>
              <a:rPr lang="en-US" sz="2000" dirty="0"/>
              <a:t>Martin Solveig (Ready 2 Go) </a:t>
            </a:r>
            <a:r>
              <a:rPr lang="ru-RU" sz="2000" dirty="0"/>
              <a:t>4:11</a:t>
            </a:r>
          </a:p>
          <a:p>
            <a:pPr marL="0" indent="0" algn="ctr">
              <a:buNone/>
            </a:pPr>
            <a:r>
              <a:rPr lang="ru-RU" sz="2000" dirty="0"/>
              <a:t>Основные удары:</a:t>
            </a:r>
          </a:p>
          <a:p>
            <a:pPr algn="ctr"/>
            <a:r>
              <a:rPr lang="ru-RU" sz="2000" dirty="0"/>
              <a:t> </a:t>
            </a:r>
            <a:r>
              <a:rPr lang="en-US" sz="2000" dirty="0"/>
              <a:t>Jab</a:t>
            </a:r>
            <a:r>
              <a:rPr lang="ru-RU" sz="2000" dirty="0"/>
              <a:t>     </a:t>
            </a:r>
            <a:endParaRPr lang="en-US" sz="2000" dirty="0"/>
          </a:p>
          <a:p>
            <a:pPr algn="ctr"/>
            <a:r>
              <a:rPr lang="en-US" sz="2000" dirty="0"/>
              <a:t> Cross</a:t>
            </a:r>
          </a:p>
          <a:p>
            <a:pPr algn="ctr"/>
            <a:r>
              <a:rPr lang="en-US" sz="2000" dirty="0"/>
              <a:t> Uppercut  </a:t>
            </a:r>
          </a:p>
          <a:p>
            <a:pPr algn="ctr"/>
            <a:r>
              <a:rPr lang="en-US" sz="2000" dirty="0"/>
              <a:t> Hock</a:t>
            </a:r>
          </a:p>
          <a:p>
            <a:pPr algn="ctr"/>
            <a:r>
              <a:rPr lang="en-US" sz="2000" dirty="0"/>
              <a:t> </a:t>
            </a:r>
            <a:r>
              <a:rPr lang="ru-RU" sz="2000" dirty="0"/>
              <a:t>Удар коленом</a:t>
            </a:r>
            <a:endParaRPr lang="en-US" sz="2000" dirty="0"/>
          </a:p>
          <a:p>
            <a:pPr algn="ctr"/>
            <a:r>
              <a:rPr lang="ru-RU" sz="2000" dirty="0"/>
              <a:t> Удар коленом в прыжке</a:t>
            </a:r>
            <a:endParaRPr lang="en-US" sz="2000" dirty="0"/>
          </a:p>
          <a:p>
            <a:pPr algn="ctr"/>
            <a:r>
              <a:rPr lang="ru-RU" sz="2000" dirty="0"/>
              <a:t> </a:t>
            </a:r>
            <a:r>
              <a:rPr lang="en-US" sz="2000" dirty="0"/>
              <a:t>Front kick</a:t>
            </a:r>
          </a:p>
          <a:p>
            <a:pPr algn="ctr"/>
            <a:r>
              <a:rPr lang="ru-RU" sz="2000" dirty="0"/>
              <a:t> </a:t>
            </a:r>
            <a:r>
              <a:rPr lang="en-US" sz="2000" dirty="0"/>
              <a:t>Back kick</a:t>
            </a:r>
            <a:endParaRPr lang="ru-RU" sz="2000" dirty="0"/>
          </a:p>
          <a:p>
            <a:pPr algn="ctr"/>
            <a:r>
              <a:rPr lang="ru-RU" sz="2000" dirty="0"/>
              <a:t> </a:t>
            </a:r>
            <a:r>
              <a:rPr lang="en-US" sz="2000" dirty="0"/>
              <a:t>Front kick </a:t>
            </a:r>
            <a:r>
              <a:rPr lang="ru-RU" sz="2000" dirty="0"/>
              <a:t>в прыжке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149002002"/>
      </p:ext>
    </p:extLst>
  </p:cSld>
  <p:clrMapOvr>
    <a:masterClrMapping/>
  </p:clrMapOvr>
  <p:transition spd="slow" advTm="60000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Пресс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394847"/>
            <a:ext cx="8915400" cy="52384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/>
              <a:t>Трек № 10 </a:t>
            </a:r>
            <a:r>
              <a:rPr lang="en-US" sz="3200" dirty="0"/>
              <a:t>Sir Colin (Locked Down) 3</a:t>
            </a:r>
            <a:r>
              <a:rPr lang="ru-RU" sz="3200" dirty="0"/>
              <a:t>:22</a:t>
            </a:r>
          </a:p>
          <a:p>
            <a:pPr marL="0" indent="0" algn="ctr">
              <a:buNone/>
            </a:pPr>
            <a:r>
              <a:rPr lang="ru-RU" sz="3200" dirty="0"/>
              <a:t>Основные упражнения:</a:t>
            </a:r>
          </a:p>
          <a:p>
            <a:pPr algn="ctr"/>
            <a:r>
              <a:rPr lang="ru-RU" sz="3200" dirty="0"/>
              <a:t> Передача гантели под ногой (диагональное скручивание из положения лёжа на спине)</a:t>
            </a:r>
          </a:p>
          <a:p>
            <a:pPr algn="ctr"/>
            <a:r>
              <a:rPr lang="ru-RU" sz="3200" dirty="0"/>
              <a:t> Передача гантели под двумя ногами (двойное скручивание лёжа на спине)</a:t>
            </a:r>
          </a:p>
          <a:p>
            <a:pPr algn="ctr"/>
            <a:r>
              <a:rPr lang="ru-RU" sz="3200" dirty="0"/>
              <a:t> «Колобок»</a:t>
            </a:r>
          </a:p>
          <a:p>
            <a:pPr algn="ctr"/>
            <a:r>
              <a:rPr lang="ru-RU" sz="3200" dirty="0"/>
              <a:t> «Книжка»</a:t>
            </a:r>
          </a:p>
        </p:txBody>
      </p:sp>
    </p:spTree>
    <p:extLst>
      <p:ext uri="{BB962C8B-B14F-4D97-AF65-F5344CB8AC3E}">
        <p14:creationId xmlns:p14="http://schemas.microsoft.com/office/powerpoint/2010/main" val="103735800"/>
      </p:ext>
    </p:extLst>
  </p:cSld>
  <p:clrMapOvr>
    <a:masterClrMapping/>
  </p:clrMapOvr>
  <p:transition spd="slow" advTm="60000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Заключительная часть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379349"/>
            <a:ext cx="8915400" cy="508344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3200" dirty="0"/>
              <a:t>Трек № 11 </a:t>
            </a:r>
            <a:r>
              <a:rPr lang="en-US" sz="3200" dirty="0"/>
              <a:t>Lalo Project (Don’t Give Up)</a:t>
            </a:r>
            <a:r>
              <a:rPr lang="ru-RU" sz="3200" dirty="0"/>
              <a:t> </a:t>
            </a:r>
            <a:r>
              <a:rPr lang="en-US" sz="3200" dirty="0"/>
              <a:t>3</a:t>
            </a:r>
            <a:r>
              <a:rPr lang="ru-RU" sz="3200" dirty="0"/>
              <a:t>:43</a:t>
            </a:r>
          </a:p>
          <a:p>
            <a:pPr algn="ctr"/>
            <a:r>
              <a:rPr lang="ru-RU" sz="3200" dirty="0"/>
              <a:t>Упражнения на растягивание всех основных групп мышц в достаточном объёме</a:t>
            </a:r>
          </a:p>
          <a:p>
            <a:pPr algn="ctr"/>
            <a:r>
              <a:rPr lang="ru-RU" sz="3200" dirty="0"/>
              <a:t>Использование глубокого стретчинга с фиксацией в течение 10 сек в точке наивысшего растяжения без пружинящих движений и рывков</a:t>
            </a:r>
          </a:p>
          <a:p>
            <a:pPr algn="ctr"/>
            <a:r>
              <a:rPr lang="ru-RU" sz="3200" dirty="0"/>
              <a:t>Использование упражнений из дыхательных практик (релаксация)</a:t>
            </a:r>
          </a:p>
        </p:txBody>
      </p:sp>
    </p:spTree>
    <p:extLst>
      <p:ext uri="{BB962C8B-B14F-4D97-AF65-F5344CB8AC3E}">
        <p14:creationId xmlns:p14="http://schemas.microsoft.com/office/powerpoint/2010/main" val="2934746288"/>
      </p:ext>
    </p:extLst>
  </p:cSld>
  <p:clrMapOvr>
    <a:masterClrMapping/>
  </p:clrMapOvr>
  <p:transition spd="slow" advTm="60000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812933" y="4656651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>
                <a:solidFill>
                  <a:srgbClr val="000000"/>
                </a:solidFill>
                <a:latin typeface="tahoma" panose="020B0604030504040204" pitchFamily="34" charset="0"/>
              </a:rPr>
              <a:t>Побеждает в этой жизни только тот, кто победил сам себя. Кто победил свой страх, свою лень, и свою неуверенность.</a:t>
            </a:r>
            <a:endParaRPr lang="ru-RU" sz="28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625" y="599268"/>
            <a:ext cx="5037666" cy="3778250"/>
          </a:xfrm>
        </p:spPr>
      </p:pic>
    </p:spTree>
    <p:extLst>
      <p:ext uri="{BB962C8B-B14F-4D97-AF65-F5344CB8AC3E}">
        <p14:creationId xmlns:p14="http://schemas.microsoft.com/office/powerpoint/2010/main" val="292962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0">
        <p:split orient="vert"/>
      </p:transition>
    </mc:Choice>
    <mc:Fallback xmlns="">
      <p:transition spd="slow" advTm="60000">
        <p:split orient="vert"/>
      </p:transition>
    </mc:Fallback>
  </mc:AlternateContent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737</TotalTime>
  <Words>1393</Words>
  <Application>Microsoft Office PowerPoint</Application>
  <PresentationFormat>Широкоэкранный</PresentationFormat>
  <Paragraphs>116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8" baseType="lpstr">
      <vt:lpstr>Arial</vt:lpstr>
      <vt:lpstr>Century Gothic</vt:lpstr>
      <vt:lpstr>tahoma</vt:lpstr>
      <vt:lpstr>Wingdings 3</vt:lpstr>
      <vt:lpstr>Легкий дым</vt:lpstr>
      <vt:lpstr>Functional kick Максимально функциональный удар по калориям и плохому настроению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РАЗМИНКА</vt:lpstr>
      <vt:lpstr>Работа с гантелями Спина + Трицепс</vt:lpstr>
      <vt:lpstr>Комбинация ударов руками</vt:lpstr>
      <vt:lpstr>Работа с гантелями Ноги + Бицепс</vt:lpstr>
      <vt:lpstr>Комбинация ударов коленом</vt:lpstr>
      <vt:lpstr>Работа в партере Отжимание + Планка</vt:lpstr>
      <vt:lpstr>Комбинация ударов руками и ногами</vt:lpstr>
      <vt:lpstr>Работа на равновесие Ласточка</vt:lpstr>
      <vt:lpstr>Полная комбинация ударов руками и ногами</vt:lpstr>
      <vt:lpstr>Пресс</vt:lpstr>
      <vt:lpstr>Заключительная часть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Functional kick Максимально функциональный удар по калориям и плохому настроению</dc:title>
  <dc:creator>Денис Валивалов</dc:creator>
  <cp:lastModifiedBy>d.valivalov@outlook.com</cp:lastModifiedBy>
  <cp:revision>106</cp:revision>
  <dcterms:created xsi:type="dcterms:W3CDTF">2014-02-21T13:09:31Z</dcterms:created>
  <dcterms:modified xsi:type="dcterms:W3CDTF">2021-12-06T17:47:33Z</dcterms:modified>
</cp:coreProperties>
</file>