
<file path=[Content_Types].xml><?xml version="1.0" encoding="utf-8"?>
<Types xmlns="http://schemas.openxmlformats.org/package/2006/content-types">
  <Default Extension="jpeg" ContentType="image/jpeg"/>
  <Default Extension="JPG" ContentType="image/.jp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72" r:id="rId14"/>
    <p:sldId id="270" r:id="rId15"/>
    <p:sldId id="268" r:id="rId16"/>
    <p:sldId id="267" r:id="rId17"/>
    <p:sldId id="275" r:id="rId18"/>
    <p:sldId id="27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89" autoAdjust="0"/>
    <p:restoredTop sz="94689" autoAdjust="0"/>
  </p:normalViewPr>
  <p:slideViewPr>
    <p:cSldViewPr>
      <p:cViewPr>
        <p:scale>
          <a:sx n="100" d="100"/>
          <a:sy n="100" d="100"/>
        </p:scale>
        <p:origin x="-2028" y="-354"/>
      </p:cViewPr>
      <p:guideLst>
        <p:guide orient="horz" pos="2160"/>
        <p:guide pos="2891"/>
      </p:guideLst>
    </p:cSldViewPr>
  </p:slideViewPr>
  <p:outlineViewPr>
    <p:cViewPr>
      <p:scale>
        <a:sx n="33" d="100"/>
        <a:sy n="33" d="100"/>
      </p:scale>
      <p:origin x="48" y="331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Титульный слайд">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ru-RU" smtClean="0"/>
              <a:t>Образец заголовка</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B19B0651-EE4F-4900-A07F-96A6BFA9D0F0}" type="slidenum">
              <a:rPr lang="ru-RU" smtClean="0"/>
            </a:fld>
            <a:endParaRPr lang="ru-RU" dirty="0"/>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Заголовок раздела">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endParaRPr lang="ru-RU" smtClean="0"/>
          </a:p>
        </p:txBody>
      </p:sp>
      <p:sp>
        <p:nvSpPr>
          <p:cNvPr id="4" name="Date Placeholder 3"/>
          <p:cNvSpPr>
            <a:spLocks noGrp="1"/>
          </p:cNvSpPr>
          <p:nvPr>
            <p:ph type="dt" sz="half" idx="10"/>
          </p:nvPr>
        </p:nvSpPr>
        <p:spPr/>
        <p:txBody>
          <a:bodyPr/>
          <a:lstStyle/>
          <a:p>
            <a:fld id="{B4C71EC6-210F-42DE-9C53-41977AD35B3D}" type="datetimeFigureOut">
              <a:rPr lang="ru-RU" smtClean="0"/>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B19B0651-EE4F-4900-A07F-96A6BFA9D0F0}" type="slidenum">
              <a:rPr lang="ru-RU" smtClean="0"/>
            </a:fld>
            <a:endParaRPr lang="ru-RU" dirty="0"/>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endParaRPr lang="ru-RU" smtClean="0"/>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a:p>
        </p:txBody>
      </p:sp>
      <p:sp>
        <p:nvSpPr>
          <p:cNvPr id="7" name="Date Placeholder 6"/>
          <p:cNvSpPr>
            <a:spLocks noGrp="1"/>
          </p:cNvSpPr>
          <p:nvPr>
            <p:ph type="dt" sz="half" idx="10"/>
          </p:nvPr>
        </p:nvSpPr>
        <p:spPr/>
        <p:txBody>
          <a:bodyPr/>
          <a:lstStyle/>
          <a:p>
            <a:fld id="{B4C71EC6-210F-42DE-9C53-41977AD35B3D}" type="datetimeFigureOut">
              <a:rPr lang="ru-RU" smtClean="0"/>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B19B0651-EE4F-4900-A07F-96A6BFA9D0F0}" type="slidenum">
              <a:rPr lang="ru-RU" smtClean="0"/>
            </a:fld>
            <a:endParaRPr lang="ru-RU" dirty="0"/>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ru-RU" smtClean="0"/>
              <a:t>Образец заголовка</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B4C71EC6-210F-42DE-9C53-41977AD35B3D}" type="datetimeFigureOut">
              <a:rPr lang="ru-RU" smtClean="0"/>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B19B0651-EE4F-4900-A07F-96A6BFA9D0F0}" type="slidenum">
              <a:rPr lang="ru-RU" smtClean="0"/>
            </a:fld>
            <a:endParaRPr lang="ru-RU" dirty="0"/>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ru-RU" smtClean="0"/>
              <a:t>Образец заголовка</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endParaRPr lang="ru-RU" smtClean="0"/>
          </a:p>
        </p:txBody>
      </p:sp>
      <p:sp>
        <p:nvSpPr>
          <p:cNvPr id="5" name="Date Placeholder 4"/>
          <p:cNvSpPr>
            <a:spLocks noGrp="1"/>
          </p:cNvSpPr>
          <p:nvPr>
            <p:ph type="dt" sz="half" idx="10"/>
          </p:nvPr>
        </p:nvSpPr>
        <p:spPr/>
        <p:txBody>
          <a:bodyPr/>
          <a:lstStyle/>
          <a:p>
            <a:fld id="{B4C71EC6-210F-42DE-9C53-41977AD35B3D}" type="datetimeFigureOut">
              <a:rPr lang="ru-RU" smtClean="0"/>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B19B0651-EE4F-4900-A07F-96A6BFA9D0F0}" type="slidenum">
              <a:rPr lang="ru-RU" smtClean="0"/>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ru-RU" smtClean="0"/>
              <a:t>Образец текста</a:t>
            </a:r>
            <a:endParaRPr lang="ru-RU" smtClean="0"/>
          </a:p>
          <a:p>
            <a:pPr lvl="1"/>
            <a:r>
              <a:rPr lang="ru-RU" smtClean="0"/>
              <a:t>Второй уровень</a:t>
            </a:r>
            <a:endParaRPr lang="ru-RU" smtClean="0"/>
          </a:p>
          <a:p>
            <a:pPr lvl="2"/>
            <a:r>
              <a:rPr lang="ru-RU" smtClean="0"/>
              <a:t>Третий уровень</a:t>
            </a:r>
            <a:endParaRPr lang="ru-RU" smtClean="0"/>
          </a:p>
          <a:p>
            <a:pPr lvl="3"/>
            <a:r>
              <a:rPr lang="ru-RU" smtClean="0"/>
              <a:t>Четвертый уровень</a:t>
            </a:r>
            <a:endParaRPr lang="ru-RU" smtClean="0"/>
          </a:p>
          <a:p>
            <a:pPr lvl="4"/>
            <a:r>
              <a:rPr lang="ru-RU" smtClean="0"/>
              <a:t>Пятый уровень</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B4C71EC6-210F-42DE-9C53-41977AD35B3D}" type="datetimeFigureOut">
              <a:rPr lang="ru-RU" smtClean="0"/>
            </a:fld>
            <a:endParaRPr lang="ru-RU" dirty="0"/>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ru-RU" dirty="0"/>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B19B0651-EE4F-4900-A07F-96A6BFA9D0F0}" type="slidenum">
              <a:rPr lang="ru-RU" smtClean="0"/>
            </a:fld>
            <a:endParaRPr lang="ru-RU" dirty="0"/>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anose="020B0604020202020204"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anose="020B0604020202020204"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anose="020B0604020202020204"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anose="020B0604020202020204"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anose="020B0604020202020204"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2"/>
          </a:solidFill>
          <a:latin typeface="+mn-lt"/>
          <a:ea typeface="+mn-ea"/>
          <a:cs typeface="+mn-cs"/>
        </a:defRPr>
      </a:lvl6pPr>
      <a:lvl7pPr marL="1901825"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anose="020B0604020202020204"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jpeg"/><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9" Type="http://schemas.openxmlformats.org/officeDocument/2006/relationships/image" Target="../media/image20.jpeg"/><Relationship Id="rId8" Type="http://schemas.openxmlformats.org/officeDocument/2006/relationships/image" Target="../media/image19.jpeg"/><Relationship Id="rId7" Type="http://schemas.openxmlformats.org/officeDocument/2006/relationships/image" Target="../media/image18.jpeg"/><Relationship Id="rId6" Type="http://schemas.microsoft.com/office/2007/relationships/hdphoto" Target="../media/image17.wdp"/><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14.jpeg"/><Relationship Id="rId2" Type="http://schemas.openxmlformats.org/officeDocument/2006/relationships/image" Target="../media/image13.jpeg"/><Relationship Id="rId10" Type="http://schemas.openxmlformats.org/officeDocument/2006/relationships/slideLayout" Target="../slideLayouts/slideLayout2.xml"/><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2.jpeg"/><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image" Target="../media/image30.jpeg"/><Relationship Id="rId7" Type="http://schemas.openxmlformats.org/officeDocument/2006/relationships/image" Target="../media/image29.jpeg"/><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32.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6.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7584" y="1556792"/>
            <a:ext cx="7543800" cy="1524000"/>
          </a:xfrm>
        </p:spPr>
        <p:txBody>
          <a:bodyPr/>
          <a:lstStyle/>
          <a:p>
            <a:r>
              <a:rPr lang="ru-RU" sz="7200" dirty="0" smtClean="0"/>
              <a:t>Экотуризм в Великобритании</a:t>
            </a:r>
            <a:endParaRPr lang="ru-RU" sz="7200" dirty="0"/>
          </a:p>
        </p:txBody>
      </p:sp>
      <p:sp>
        <p:nvSpPr>
          <p:cNvPr id="3" name="Подзаголовок 2"/>
          <p:cNvSpPr>
            <a:spLocks noGrp="1"/>
          </p:cNvSpPr>
          <p:nvPr>
            <p:ph type="subTitle" idx="1"/>
          </p:nvPr>
        </p:nvSpPr>
        <p:spPr>
          <a:xfrm>
            <a:off x="755576" y="4437112"/>
            <a:ext cx="3672408" cy="1705744"/>
          </a:xfrm>
        </p:spPr>
        <p:txBody>
          <a:bodyPr>
            <a:normAutofit/>
          </a:bodyPr>
          <a:lstStyle/>
          <a:p>
            <a:pPr algn="just"/>
            <a:r>
              <a:rPr lang="ru-RU" sz="1400" dirty="0">
                <a:solidFill>
                  <a:schemeClr val="tx1"/>
                </a:solidFill>
                <a:latin typeface="Times New Roman" panose="02020603050405020304" pitchFamily="18" charset="0"/>
                <a:cs typeface="Times New Roman" panose="02020603050405020304" pitchFamily="18" charset="0"/>
              </a:rPr>
              <a:t>Выполнил: </a:t>
            </a:r>
            <a:endParaRPr lang="ru-RU" sz="1400" dirty="0">
              <a:solidFill>
                <a:schemeClr val="tx1"/>
              </a:solidFill>
              <a:latin typeface="Times New Roman" panose="02020603050405020304" pitchFamily="18" charset="0"/>
              <a:cs typeface="Times New Roman" panose="02020603050405020304" pitchFamily="18" charset="0"/>
            </a:endParaRPr>
          </a:p>
          <a:p>
            <a:pPr algn="just"/>
            <a:r>
              <a:rPr lang="ru-RU" sz="1400" dirty="0" smtClean="0">
                <a:solidFill>
                  <a:schemeClr val="tx1"/>
                </a:solidFill>
                <a:latin typeface="Times New Roman" panose="02020603050405020304" pitchFamily="18" charset="0"/>
                <a:cs typeface="Times New Roman" panose="02020603050405020304" pitchFamily="18" charset="0"/>
              </a:rPr>
              <a:t>Учащийся 11 </a:t>
            </a:r>
            <a:r>
              <a:rPr lang="ru-RU" sz="1400" dirty="0">
                <a:solidFill>
                  <a:schemeClr val="tx1"/>
                </a:solidFill>
                <a:latin typeface="Times New Roman" panose="02020603050405020304" pitchFamily="18" charset="0"/>
                <a:cs typeface="Times New Roman" panose="02020603050405020304" pitchFamily="18" charset="0"/>
              </a:rPr>
              <a:t>класса </a:t>
            </a:r>
            <a:r>
              <a:rPr lang="ru-RU" sz="1400" dirty="0" smtClean="0">
                <a:solidFill>
                  <a:schemeClr val="tx1"/>
                </a:solidFill>
                <a:latin typeface="Times New Roman" panose="02020603050405020304" pitchFamily="18" charset="0"/>
                <a:cs typeface="Times New Roman" panose="02020603050405020304" pitchFamily="18" charset="0"/>
              </a:rPr>
              <a:t>«СГ» </a:t>
            </a:r>
            <a:r>
              <a:rPr lang="ru-RU" altLang="ru-RU" sz="1400" dirty="0" smtClean="0">
                <a:solidFill>
                  <a:schemeClr val="tx1"/>
                </a:solidFill>
                <a:latin typeface="Times New Roman" panose="02020603050405020304" pitchFamily="18" charset="0"/>
                <a:cs typeface="Times New Roman" panose="02020603050405020304" pitchFamily="18" charset="0"/>
              </a:rPr>
              <a:t>МОУ «Лицей №</a:t>
            </a:r>
            <a:r>
              <a:rPr lang="ru-RU" altLang="ru-RU" sz="1400" dirty="0" smtClean="0">
                <a:solidFill>
                  <a:schemeClr val="tx1"/>
                </a:solidFill>
                <a:latin typeface="Times New Roman" panose="02020603050405020304" pitchFamily="18" charset="0"/>
                <a:cs typeface="Times New Roman" panose="02020603050405020304" pitchFamily="18" charset="0"/>
              </a:rPr>
              <a:t>1»</a:t>
            </a:r>
            <a:endParaRPr lang="ru-RU" altLang="ru-RU" sz="1400" dirty="0">
              <a:solidFill>
                <a:schemeClr val="tx1"/>
              </a:solidFill>
              <a:latin typeface="Times New Roman" panose="02020603050405020304" pitchFamily="18" charset="0"/>
              <a:cs typeface="Times New Roman" panose="02020603050405020304" pitchFamily="18" charset="0"/>
            </a:endParaRPr>
          </a:p>
          <a:p>
            <a:pPr algn="just"/>
            <a:r>
              <a:rPr lang="ru-RU" altLang="ru-RU" sz="1400" dirty="0">
                <a:solidFill>
                  <a:schemeClr val="tx1"/>
                </a:solidFill>
                <a:latin typeface="Times New Roman" panose="02020603050405020304" pitchFamily="18" charset="0"/>
                <a:cs typeface="Times New Roman" panose="02020603050405020304" pitchFamily="18" charset="0"/>
              </a:rPr>
              <a:t>города Ачинска Красноярского края</a:t>
            </a:r>
            <a:endParaRPr lang="ru-RU" altLang="ru-RU" sz="1400" dirty="0">
              <a:solidFill>
                <a:schemeClr val="tx1"/>
              </a:solidFill>
              <a:latin typeface="Times New Roman" panose="02020603050405020304" pitchFamily="18" charset="0"/>
              <a:cs typeface="Times New Roman" panose="02020603050405020304" pitchFamily="18" charset="0"/>
            </a:endParaRPr>
          </a:p>
          <a:p>
            <a:pPr algn="just"/>
            <a:r>
              <a:rPr lang="ru-RU" sz="1400" dirty="0">
                <a:solidFill>
                  <a:schemeClr val="tx1"/>
                </a:solidFill>
                <a:latin typeface="Times New Roman" panose="02020603050405020304" pitchFamily="18" charset="0"/>
                <a:cs typeface="Times New Roman" panose="02020603050405020304" pitchFamily="18" charset="0"/>
              </a:rPr>
              <a:t>Лямин Егор Алексеевич</a:t>
            </a:r>
            <a:endParaRPr lang="ru-RU" sz="1400" dirty="0">
              <a:solidFill>
                <a:schemeClr val="tx1"/>
              </a:solidFill>
              <a:latin typeface="Times New Roman" panose="02020603050405020304" pitchFamily="18" charset="0"/>
              <a:cs typeface="Times New Roman" panose="02020603050405020304" pitchFamily="18" charset="0"/>
            </a:endParaRPr>
          </a:p>
          <a:p>
            <a:pPr algn="just"/>
            <a:r>
              <a:rPr lang="ru-RU" sz="1400" dirty="0">
                <a:solidFill>
                  <a:schemeClr val="tx1"/>
                </a:solidFill>
                <a:latin typeface="Times New Roman" panose="02020603050405020304" pitchFamily="18" charset="0"/>
                <a:cs typeface="Times New Roman" panose="02020603050405020304" pitchFamily="18" charset="0"/>
              </a:rPr>
              <a:t>Научный руководитель: </a:t>
            </a:r>
            <a:r>
              <a:rPr lang="ru-RU" sz="1400" dirty="0" smtClean="0">
                <a:solidFill>
                  <a:schemeClr val="tx1"/>
                </a:solidFill>
                <a:latin typeface="Times New Roman" panose="02020603050405020304" pitchFamily="18" charset="0"/>
                <a:cs typeface="Times New Roman" panose="02020603050405020304" pitchFamily="18" charset="0"/>
              </a:rPr>
              <a:t>Татьяна Николаевна Давыдова</a:t>
            </a:r>
            <a:endParaRPr lang="ru-RU" sz="1400" dirty="0">
              <a:solidFill>
                <a:schemeClr val="tx1"/>
              </a:solidFill>
              <a:latin typeface="Times New Roman" panose="02020603050405020304" pitchFamily="18" charset="0"/>
              <a:cs typeface="Times New Roman" panose="02020603050405020304" pitchFamily="18" charset="0"/>
            </a:endParaRPr>
          </a:p>
          <a:p>
            <a:pPr algn="just"/>
            <a:endParaRPr lang="ru-RU" sz="1400" dirty="0"/>
          </a:p>
        </p:txBody>
      </p:sp>
      <p:sp>
        <p:nvSpPr>
          <p:cNvPr id="4" name="AutoShape 2" descr="Мост в Великобритании (57 фо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dirty="0"/>
          </a:p>
        </p:txBody>
      </p:sp>
      <p:pic>
        <p:nvPicPr>
          <p:cNvPr id="1027" name="Picture 3" descr="G:\! Егорина\Проект\11кл.экотуризм в великобритании\1631762108_38-krot-mobi-p-most-v-velikobritanii-krasivie-foto-43.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653632" y="2924944"/>
            <a:ext cx="4211960" cy="2807288"/>
          </a:xfrm>
          <a:prstGeom prst="rect">
            <a:avLst/>
          </a:prstGeom>
          <a:ln w="38100" cap="sq">
            <a:solidFill>
              <a:srgbClr val="000000"/>
            </a:solidFill>
            <a:prstDash val="solid"/>
            <a:miter lim="800000"/>
            <a:headEnd/>
            <a:tailEnd/>
          </a:ln>
          <a:effectLst>
            <a:glow rad="63500">
              <a:schemeClr val="accent1">
                <a:satMod val="175000"/>
                <a:alpha val="40000"/>
              </a:schemeClr>
            </a:glow>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404664"/>
            <a:ext cx="6781800" cy="720080"/>
          </a:xfrm>
        </p:spPr>
        <p:txBody>
          <a:bodyPr>
            <a:normAutofit fontScale="90000"/>
          </a:bodyPr>
          <a:lstStyle/>
          <a:p>
            <a:r>
              <a:rPr lang="ru-RU" dirty="0"/>
              <a:t>Актуальность </a:t>
            </a:r>
            <a:r>
              <a:rPr lang="ru-RU" dirty="0" smtClean="0"/>
              <a:t>проекта</a:t>
            </a:r>
            <a:endParaRPr lang="ru-RU" dirty="0"/>
          </a:p>
        </p:txBody>
      </p:sp>
      <p:sp>
        <p:nvSpPr>
          <p:cNvPr id="3" name="Объект 2"/>
          <p:cNvSpPr>
            <a:spLocks noGrp="1"/>
          </p:cNvSpPr>
          <p:nvPr>
            <p:ph idx="1"/>
          </p:nvPr>
        </p:nvSpPr>
        <p:spPr>
          <a:xfrm>
            <a:off x="827584" y="1268760"/>
            <a:ext cx="7543800" cy="2520280"/>
          </a:xfrm>
        </p:spPr>
        <p:txBody>
          <a:bodyPr anchor="t">
            <a:normAutofit/>
          </a:bodyPr>
          <a:lstStyle/>
          <a:p>
            <a:pPr algn="just"/>
            <a:r>
              <a:rPr lang="ru-RU" dirty="0" smtClean="0"/>
              <a:t>В наше время экологическая обстановка в </a:t>
            </a:r>
            <a:r>
              <a:rPr lang="ru-RU" dirty="0" smtClean="0"/>
              <a:t>мире </a:t>
            </a:r>
            <a:r>
              <a:rPr lang="ru-RU" dirty="0" smtClean="0"/>
              <a:t>в </a:t>
            </a:r>
            <a:r>
              <a:rPr lang="ru-RU" dirty="0"/>
              <a:t>довольно</a:t>
            </a:r>
            <a:r>
              <a:rPr lang="ru-RU" dirty="0" smtClean="0"/>
              <a:t> плохом положении. Поэтому появилась новая форма туризма, которая способствует улучшению экологии окружающей </a:t>
            </a:r>
            <a:r>
              <a:rPr lang="ru-RU" dirty="0" smtClean="0"/>
              <a:t>среды, - экотуризм</a:t>
            </a:r>
            <a:r>
              <a:rPr lang="ru-RU" dirty="0" smtClean="0"/>
              <a:t>. </a:t>
            </a:r>
            <a:endParaRPr lang="ru-RU" dirty="0"/>
          </a:p>
        </p:txBody>
      </p:sp>
      <p:sp>
        <p:nvSpPr>
          <p:cNvPr id="4" name="AutoShape 2" descr="Фотографии Великобритания Mount Pleasant gardens Мосты Природа Пруд"/>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dirty="0"/>
          </a:p>
        </p:txBody>
      </p:sp>
      <p:pic>
        <p:nvPicPr>
          <p:cNvPr id="1026" name="Picture 2" descr="G:\! Егорина\Проект\11кл.экотуризм в великобритании\755797269430354.jpe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88840" y="3212976"/>
            <a:ext cx="5166320" cy="2906055"/>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44624"/>
            <a:ext cx="6781800" cy="1115616"/>
          </a:xfrm>
        </p:spPr>
        <p:txBody>
          <a:bodyPr/>
          <a:lstStyle/>
          <a:p>
            <a:r>
              <a:rPr lang="ru-RU" dirty="0" smtClean="0"/>
              <a:t>Цель работы</a:t>
            </a:r>
            <a:endParaRPr lang="ru-RU" dirty="0"/>
          </a:p>
        </p:txBody>
      </p:sp>
      <p:sp>
        <p:nvSpPr>
          <p:cNvPr id="3" name="Объект 2"/>
          <p:cNvSpPr>
            <a:spLocks noGrp="1"/>
          </p:cNvSpPr>
          <p:nvPr>
            <p:ph idx="1"/>
          </p:nvPr>
        </p:nvSpPr>
        <p:spPr>
          <a:xfrm>
            <a:off x="827584" y="1340768"/>
            <a:ext cx="7543800" cy="4174232"/>
          </a:xfrm>
        </p:spPr>
        <p:txBody>
          <a:bodyPr anchor="t">
            <a:normAutofit/>
          </a:bodyPr>
          <a:lstStyle/>
          <a:p>
            <a:pPr algn="just"/>
            <a:r>
              <a:rPr lang="ru-RU" dirty="0" smtClean="0"/>
              <a:t>Изучение такой формы </a:t>
            </a:r>
            <a:r>
              <a:rPr lang="ru-RU" dirty="0" smtClean="0"/>
              <a:t>туризма, как экотуризм на примере </a:t>
            </a:r>
            <a:r>
              <a:rPr lang="ru-RU" dirty="0" smtClean="0"/>
              <a:t>Великобритании.</a:t>
            </a:r>
            <a:endParaRPr lang="ru-RU" dirty="0"/>
          </a:p>
        </p:txBody>
      </p:sp>
      <p:sp>
        <p:nvSpPr>
          <p:cNvPr id="4" name="AutoShape 2" descr="Фотографии Великобритания Mount Pleasant gardens Мосты Природа Пруд"/>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2050" name="Picture 2" descr="G:\! Егорина\Проект\11кл.экотуризм в великобритании\5212cd22dd3713dd796b8dcd61267e68.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254565" y="2276873"/>
            <a:ext cx="6634870" cy="3706376"/>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332656"/>
            <a:ext cx="6781800" cy="792088"/>
          </a:xfrm>
        </p:spPr>
        <p:txBody>
          <a:bodyPr>
            <a:normAutofit fontScale="90000"/>
          </a:bodyPr>
          <a:lstStyle/>
          <a:p>
            <a:r>
              <a:rPr lang="ru-RU" dirty="0" smtClean="0"/>
              <a:t>Методы исследования</a:t>
            </a:r>
            <a:endParaRPr lang="ru-RU" dirty="0"/>
          </a:p>
        </p:txBody>
      </p:sp>
      <p:sp>
        <p:nvSpPr>
          <p:cNvPr id="3" name="Объект 2"/>
          <p:cNvSpPr>
            <a:spLocks noGrp="1"/>
          </p:cNvSpPr>
          <p:nvPr>
            <p:ph idx="1"/>
          </p:nvPr>
        </p:nvSpPr>
        <p:spPr>
          <a:xfrm>
            <a:off x="755576" y="1268760"/>
            <a:ext cx="7543800" cy="3886200"/>
          </a:xfrm>
        </p:spPr>
        <p:txBody>
          <a:bodyPr anchor="t">
            <a:normAutofit/>
          </a:bodyPr>
          <a:lstStyle/>
          <a:p>
            <a:r>
              <a:rPr lang="ru-RU" dirty="0">
                <a:latin typeface="Times New Roman" panose="02020603050405020304" pitchFamily="18" charset="0"/>
                <a:cs typeface="Times New Roman" panose="02020603050405020304" pitchFamily="18" charset="0"/>
              </a:rPr>
              <a:t>Сбор информации.</a:t>
            </a:r>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Изучение </a:t>
            </a:r>
            <a:r>
              <a:rPr lang="ru-RU" dirty="0">
                <a:latin typeface="Times New Roman" panose="02020603050405020304" pitchFamily="18" charset="0"/>
                <a:cs typeface="Times New Roman" panose="02020603050405020304" pitchFamily="18" charset="0"/>
              </a:rPr>
              <a:t>и анализ информации на заданную </a:t>
            </a:r>
            <a:r>
              <a:rPr lang="ru-RU" dirty="0" smtClean="0">
                <a:latin typeface="Times New Roman" panose="02020603050405020304" pitchFamily="18" charset="0"/>
                <a:cs typeface="Times New Roman" panose="02020603050405020304" pitchFamily="18" charset="0"/>
              </a:rPr>
              <a:t>тему. </a:t>
            </a:r>
            <a:endParaRPr lang="ru-RU" dirty="0" smtClean="0">
              <a:latin typeface="Times New Roman" panose="02020603050405020304" pitchFamily="18" charset="0"/>
              <a:cs typeface="Times New Roman" panose="02020603050405020304" pitchFamily="18" charset="0"/>
            </a:endParaRPr>
          </a:p>
          <a:p>
            <a:r>
              <a:rPr lang="ru-RU" dirty="0" smtClean="0"/>
              <a:t>Обобщение </a:t>
            </a:r>
            <a:r>
              <a:rPr lang="ru-RU" dirty="0" smtClean="0"/>
              <a:t>полученных </a:t>
            </a:r>
            <a:r>
              <a:rPr lang="ru-RU" dirty="0" smtClean="0"/>
              <a:t>знаний.</a:t>
            </a:r>
            <a:endParaRPr lang="ru-RU" dirty="0" smtClean="0"/>
          </a:p>
          <a:p>
            <a:endParaRPr lang="ru-RU" sz="2000" dirty="0"/>
          </a:p>
        </p:txBody>
      </p:sp>
      <p:pic>
        <p:nvPicPr>
          <p:cNvPr id="3074" name="Picture 2" descr="G:\! Егорина\Проект\11кл.экотуризм в великобритании\the-needles-isle-of-wight-england.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69391" y="2672705"/>
            <a:ext cx="5005219" cy="3327794"/>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260648"/>
            <a:ext cx="6781800" cy="880120"/>
          </a:xfrm>
        </p:spPr>
        <p:txBody>
          <a:bodyPr>
            <a:normAutofit fontScale="90000"/>
          </a:bodyPr>
          <a:lstStyle/>
          <a:p>
            <a:r>
              <a:rPr lang="ru-RU" dirty="0" smtClean="0"/>
              <a:t>Задачи работы</a:t>
            </a:r>
            <a:endParaRPr lang="ru-RU" dirty="0"/>
          </a:p>
        </p:txBody>
      </p:sp>
      <p:pic>
        <p:nvPicPr>
          <p:cNvPr id="4098" name="Picture 2" descr="G:\! Егорина\Проект\11кл.экотуризм в великобритании\62fukmrj1j0gc0ccg8cc8osow.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0080" y="3933056"/>
            <a:ext cx="7703840" cy="1925960"/>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720080" y="980728"/>
            <a:ext cx="7543800" cy="3886200"/>
          </a:xfrm>
        </p:spPr>
        <p:txBody>
          <a:bodyPr anchor="t">
            <a:normAutofit/>
          </a:bodyPr>
          <a:lstStyle/>
          <a:p>
            <a:pPr algn="just"/>
            <a:r>
              <a:rPr lang="ru-RU" dirty="0" smtClean="0"/>
              <a:t>Изучить информацию об экотуризме, ознакомиться с ним на примере его существования в Великобритании.</a:t>
            </a:r>
            <a:endParaRPr lang="ru-RU" dirty="0" smtClean="0"/>
          </a:p>
          <a:p>
            <a:pPr algn="just"/>
            <a:r>
              <a:rPr lang="ru-RU" dirty="0" smtClean="0"/>
              <a:t>Определиться</a:t>
            </a:r>
            <a:r>
              <a:rPr lang="ru-RU" dirty="0"/>
              <a:t>, чем экотуризм </a:t>
            </a:r>
            <a:r>
              <a:rPr lang="ru-RU" dirty="0" smtClean="0"/>
              <a:t>лучше </a:t>
            </a:r>
            <a:r>
              <a:rPr lang="ru-RU" dirty="0" smtClean="0"/>
              <a:t>обычного </a:t>
            </a:r>
            <a:r>
              <a:rPr lang="ru-RU" dirty="0" smtClean="0"/>
              <a:t>туризма.</a:t>
            </a:r>
            <a:endParaRPr lang="ru-RU" dirty="0" smtClean="0"/>
          </a:p>
          <a:p>
            <a:pPr algn="just"/>
            <a:r>
              <a:rPr lang="ru-RU" dirty="0"/>
              <a:t>И</a:t>
            </a:r>
            <a:r>
              <a:rPr lang="ru-RU" dirty="0" smtClean="0"/>
              <a:t>зготовить </a:t>
            </a:r>
            <a:r>
              <a:rPr lang="ru-RU" dirty="0"/>
              <a:t>буклет, содержащий </a:t>
            </a:r>
            <a:r>
              <a:rPr lang="ru-RU" dirty="0" smtClean="0"/>
              <a:t>экотуристические </a:t>
            </a:r>
            <a:r>
              <a:rPr lang="ru-RU" dirty="0"/>
              <a:t>места </a:t>
            </a:r>
            <a:r>
              <a:rPr lang="ru-RU" dirty="0" smtClean="0"/>
              <a:t>в </a:t>
            </a:r>
            <a:r>
              <a:rPr lang="ru-RU" dirty="0"/>
              <a:t>Великобритании.</a:t>
            </a:r>
            <a:endParaRPr lang="ru-RU" dirty="0"/>
          </a:p>
          <a:p>
            <a:endParaRPr lang="ru-RU"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04664"/>
            <a:ext cx="6781800" cy="720080"/>
          </a:xfrm>
        </p:spPr>
        <p:txBody>
          <a:bodyPr>
            <a:normAutofit fontScale="90000"/>
          </a:bodyPr>
          <a:lstStyle/>
          <a:p>
            <a:r>
              <a:rPr lang="ru-RU" dirty="0" smtClean="0"/>
              <a:t>Введение</a:t>
            </a:r>
            <a:endParaRPr lang="ru-RU" dirty="0"/>
          </a:p>
        </p:txBody>
      </p:sp>
      <p:sp>
        <p:nvSpPr>
          <p:cNvPr id="3" name="Объект 2"/>
          <p:cNvSpPr>
            <a:spLocks noGrp="1"/>
          </p:cNvSpPr>
          <p:nvPr>
            <p:ph idx="1"/>
          </p:nvPr>
        </p:nvSpPr>
        <p:spPr>
          <a:xfrm>
            <a:off x="827584" y="1124744"/>
            <a:ext cx="7543800" cy="4822304"/>
          </a:xfrm>
        </p:spPr>
        <p:txBody>
          <a:bodyPr anchor="t"/>
          <a:lstStyle/>
          <a:p>
            <a:pPr algn="just"/>
            <a:r>
              <a:rPr lang="ru-RU" dirty="0" smtClean="0"/>
              <a:t>В наше время экотуризм становится все более и более популярным. Связано это, конечно же, с ухудшением </a:t>
            </a:r>
            <a:r>
              <a:rPr lang="ru-RU" dirty="0" smtClean="0"/>
              <a:t>мировой </a:t>
            </a:r>
            <a:r>
              <a:rPr lang="ru-RU" dirty="0" smtClean="0"/>
              <a:t>экологии. Общество начинает понимать, что если не мы позаботимся о нашей планете, то не позаботится никто. Давайте же познакомимся с такой перспективной формой туризма.</a:t>
            </a:r>
            <a:endParaRPr lang="ru-RU" dirty="0"/>
          </a:p>
        </p:txBody>
      </p:sp>
      <p:pic>
        <p:nvPicPr>
          <p:cNvPr id="5122" name="Picture 2" descr="G:\! Егорина\Проект\11кл.экотуризм в великобритании\tass_3466548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34387" y="3429000"/>
            <a:ext cx="4075226" cy="2648897"/>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04664"/>
            <a:ext cx="6781800" cy="720080"/>
          </a:xfrm>
        </p:spPr>
        <p:txBody>
          <a:bodyPr>
            <a:normAutofit fontScale="90000"/>
          </a:bodyPr>
          <a:lstStyle/>
          <a:p>
            <a:r>
              <a:rPr lang="ru-RU" dirty="0" smtClean="0"/>
              <a:t>Экотуризм – что </a:t>
            </a:r>
            <a:r>
              <a:rPr lang="ru-RU" dirty="0"/>
              <a:t>ж</a:t>
            </a:r>
            <a:r>
              <a:rPr lang="ru-RU" dirty="0" smtClean="0"/>
              <a:t>е это?</a:t>
            </a:r>
            <a:endParaRPr lang="ru-RU" dirty="0"/>
          </a:p>
        </p:txBody>
      </p:sp>
      <p:sp>
        <p:nvSpPr>
          <p:cNvPr id="4" name="AutoShape 2" descr="Красивые пейзажи и неповторимая природа (40 Фот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2051" name="Picture 3" descr="G:\! Егорина\Проект\11кл.экотуризм в великобритании\3679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849459" y="2780928"/>
            <a:ext cx="3932997" cy="3258769"/>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G:\! Егорина\Проект\11кл.экотуризм в великобритании\1623732355_8-oir_mobi-p-krasivie-peizazhi-dlya-risovaniya-priroda-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974" y="2780928"/>
            <a:ext cx="4357179" cy="3261076"/>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827584" y="1124744"/>
            <a:ext cx="7543800" cy="4822304"/>
          </a:xfrm>
        </p:spPr>
        <p:txBody>
          <a:bodyPr anchor="t"/>
          <a:lstStyle/>
          <a:p>
            <a:pPr algn="just"/>
            <a:r>
              <a:rPr lang="ru-RU" dirty="0" smtClean="0"/>
              <a:t>Экотуризм – вид туризма, который включает в себя путешествие по местам почти нетронутым человеком, при этом поддерживающий охрану природы.</a:t>
            </a:r>
            <a:endParaRPr lang="ru-RU" dirty="0">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65138"/>
            <a:ext cx="7488832" cy="1235670"/>
          </a:xfrm>
        </p:spPr>
        <p:txBody>
          <a:bodyPr>
            <a:noAutofit/>
          </a:bodyPr>
          <a:lstStyle/>
          <a:p>
            <a:r>
              <a:rPr lang="ru-RU" sz="4400" dirty="0" smtClean="0"/>
              <a:t>Последствия </a:t>
            </a:r>
            <a:r>
              <a:rPr lang="ru-RU" sz="4400" dirty="0" smtClean="0"/>
              <a:t>развития экотуризма</a:t>
            </a:r>
            <a:endParaRPr lang="ru-RU" sz="4400" dirty="0"/>
          </a:p>
        </p:txBody>
      </p:sp>
      <p:sp>
        <p:nvSpPr>
          <p:cNvPr id="3" name="Объект 2"/>
          <p:cNvSpPr>
            <a:spLocks noGrp="1"/>
          </p:cNvSpPr>
          <p:nvPr>
            <p:ph idx="1"/>
          </p:nvPr>
        </p:nvSpPr>
        <p:spPr>
          <a:xfrm>
            <a:off x="827584" y="1628800"/>
            <a:ext cx="7543800" cy="4318248"/>
          </a:xfrm>
        </p:spPr>
        <p:txBody>
          <a:bodyPr anchor="t"/>
          <a:lstStyle/>
          <a:p>
            <a:pPr algn="just"/>
            <a:r>
              <a:rPr lang="ru-RU" dirty="0" smtClean="0"/>
              <a:t>Как уже была сказано выше, приоритетное направление политики экотуризма – это защита природы.</a:t>
            </a:r>
            <a:endParaRPr lang="ru-RU" dirty="0">
              <a:solidFill>
                <a:srgbClr val="FF0000"/>
              </a:solidFill>
            </a:endParaRPr>
          </a:p>
        </p:txBody>
      </p:sp>
      <p:sp>
        <p:nvSpPr>
          <p:cNvPr id="4" name="AutoShape 2" descr="Экотуризм в Великобритани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sp>
        <p:nvSpPr>
          <p:cNvPr id="5" name="AutoShape 4" descr="Экотуризм в Великобритании"/>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029" name="Picture 5" descr="G:\! Егорина\Проект\11кл.экотуризм в великобритании\E`koturizm-v-Velikobritanii.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137117" y="3356991"/>
            <a:ext cx="3641836" cy="242540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AutoShape 7" descr="Обои красивые, пейзажи -, природы, раздел Природа, размер 1920x1200 HD  WUXGA - скачать бесплатно картинку на рабочий стол и телефон"/>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032" name="Picture 8" descr="G:\! Егорина\Проект\11кл.экотуризм в великобритании\5948f249ecef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7975" y="3356992"/>
            <a:ext cx="4123184" cy="2425403"/>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404664"/>
            <a:ext cx="6781800" cy="720080"/>
          </a:xfrm>
        </p:spPr>
        <p:txBody>
          <a:bodyPr>
            <a:normAutofit fontScale="90000"/>
          </a:bodyPr>
          <a:lstStyle/>
          <a:p>
            <a:r>
              <a:rPr lang="ru-RU" dirty="0" smtClean="0"/>
              <a:t>Виды экотуризма</a:t>
            </a:r>
            <a:endParaRPr lang="ru-RU" dirty="0"/>
          </a:p>
        </p:txBody>
      </p:sp>
      <p:sp>
        <p:nvSpPr>
          <p:cNvPr id="3" name="Объект 2"/>
          <p:cNvSpPr>
            <a:spLocks noGrp="1"/>
          </p:cNvSpPr>
          <p:nvPr>
            <p:ph idx="1"/>
          </p:nvPr>
        </p:nvSpPr>
        <p:spPr>
          <a:xfrm>
            <a:off x="827584" y="1124744"/>
            <a:ext cx="7543800" cy="4822304"/>
          </a:xfrm>
        </p:spPr>
        <p:txBody>
          <a:bodyPr anchor="t">
            <a:normAutofit/>
          </a:bodyPr>
          <a:lstStyle/>
          <a:p>
            <a:r>
              <a:rPr lang="ru-RU" dirty="0" smtClean="0">
                <a:solidFill>
                  <a:schemeClr val="tx1"/>
                </a:solidFill>
              </a:rPr>
              <a:t>Многие выделяют разные виды экотуризма. Мне понравились виды, предложенные ведущим английским туроператором </a:t>
            </a:r>
            <a:r>
              <a:rPr lang="ru-RU" dirty="0">
                <a:solidFill>
                  <a:schemeClr val="tx1"/>
                </a:solidFill>
              </a:rPr>
              <a:t>„</a:t>
            </a:r>
            <a:r>
              <a:rPr lang="en-US" dirty="0">
                <a:solidFill>
                  <a:schemeClr val="tx1"/>
                </a:solidFill>
              </a:rPr>
              <a:t>Exodus</a:t>
            </a:r>
            <a:r>
              <a:rPr lang="en-US" dirty="0" smtClean="0">
                <a:solidFill>
                  <a:schemeClr val="tx1"/>
                </a:solidFill>
              </a:rPr>
              <a:t>“</a:t>
            </a:r>
            <a:r>
              <a:rPr lang="ru-RU" dirty="0" smtClean="0">
                <a:solidFill>
                  <a:schemeClr val="tx1"/>
                </a:solidFill>
              </a:rPr>
              <a:t>.</a:t>
            </a:r>
            <a:endParaRPr lang="ru-RU" dirty="0" smtClean="0">
              <a:solidFill>
                <a:schemeClr val="tx1"/>
              </a:solidFill>
            </a:endParaRPr>
          </a:p>
        </p:txBody>
      </p:sp>
      <p:pic>
        <p:nvPicPr>
          <p:cNvPr id="1026" name="Picture 2" descr="G:\! Егорина\Проект\11кл.экотуризм в великобритании\Alati.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177988" y="2420888"/>
            <a:ext cx="4788024" cy="3591018"/>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G:\! Егорина\Проект\11кл.экотуризм в великобритании\green-lake.jpg"/>
          <p:cNvPicPr>
            <a:picLocks noChangeAspect="1" noChangeArrowheads="1"/>
          </p:cNvPicPr>
          <p:nvPr/>
        </p:nvPicPr>
        <p:blipFill rotWithShape="1">
          <a:blip r:embed="rId2">
            <a:extLst>
              <a:ext uri="{28A0092B-C50C-407E-A947-70E740481C1C}">
                <a14:useLocalDpi xmlns:a14="http://schemas.microsoft.com/office/drawing/2010/main" val="0"/>
              </a:ext>
            </a:extLst>
          </a:blip>
          <a:srcRect l="1250"/>
          <a:stretch>
            <a:fillRect/>
          </a:stretch>
        </p:blipFill>
        <p:spPr bwMode="auto">
          <a:xfrm>
            <a:off x="-21681" y="-12154"/>
            <a:ext cx="9187361" cy="68686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504" y="116632"/>
            <a:ext cx="3456384" cy="10772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ru-RU" sz="3200" dirty="0" err="1">
                <a:solidFill>
                  <a:schemeClr val="tx2"/>
                </a:solidFill>
              </a:rPr>
              <a:t>Discovery</a:t>
            </a:r>
            <a:r>
              <a:rPr lang="ru-RU" sz="3200" dirty="0">
                <a:solidFill>
                  <a:schemeClr val="tx2"/>
                </a:solidFill>
              </a:rPr>
              <a:t> </a:t>
            </a:r>
            <a:r>
              <a:rPr lang="ru-RU" sz="3200" dirty="0" err="1">
                <a:solidFill>
                  <a:schemeClr val="tx2"/>
                </a:solidFill>
              </a:rPr>
              <a:t>and</a:t>
            </a:r>
            <a:r>
              <a:rPr lang="ru-RU" sz="3200" dirty="0">
                <a:solidFill>
                  <a:schemeClr val="tx2"/>
                </a:solidFill>
              </a:rPr>
              <a:t> </a:t>
            </a:r>
            <a:r>
              <a:rPr lang="ru-RU" sz="3200" dirty="0" err="1">
                <a:solidFill>
                  <a:schemeClr val="tx2"/>
                </a:solidFill>
              </a:rPr>
              <a:t>Adventure</a:t>
            </a:r>
            <a:r>
              <a:rPr lang="ru-RU" sz="3200" dirty="0">
                <a:solidFill>
                  <a:schemeClr val="tx2"/>
                </a:solidFill>
              </a:rPr>
              <a:t> </a:t>
            </a:r>
            <a:r>
              <a:rPr lang="ru-RU" sz="3200" dirty="0" err="1">
                <a:solidFill>
                  <a:schemeClr val="tx2"/>
                </a:solidFill>
              </a:rPr>
              <a:t>Holiday</a:t>
            </a:r>
            <a:r>
              <a:rPr lang="ru-RU" sz="3200" dirty="0">
                <a:solidFill>
                  <a:schemeClr val="tx2"/>
                </a:solidFill>
              </a:rPr>
              <a:t> </a:t>
            </a:r>
            <a:endParaRPr lang="ru-RU" sz="3200" dirty="0">
              <a:solidFill>
                <a:schemeClr val="tx2"/>
              </a:solidFill>
            </a:endParaRPr>
          </a:p>
        </p:txBody>
      </p:sp>
      <p:sp>
        <p:nvSpPr>
          <p:cNvPr id="7" name="AutoShape 10" descr="велосипед, небо, Наземный транспорт, облако, Дорожный велосипед, езда на велосипеде, почва, велосипед, дерево, горный велосипед, дорожка, Экорегион, утро, гора, Метеорологическое явление, пейзаж, горизонт, холм, Восход, Кустарниковая местность, Сельская местность, прерия, Солнечный лучик, трава, Степь, поле, растение, Равнинный, Дорога, Саванна, закат солнца, Сообщество растений, вечер, Пастбище, катание на горных велосипедах, рассвет, Трава семь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1037" name="Picture 13" descr="G:\! Егорина\Проект\11кл.экотуризм в великобритании\bikepacking-rad.jpg"/>
          <p:cNvPicPr>
            <a:picLocks noChangeAspect="1" noChangeArrowheads="1"/>
          </p:cNvPicPr>
          <p:nvPr/>
        </p:nvPicPr>
        <p:blipFill rotWithShape="1">
          <a:blip r:embed="rId3">
            <a:extLst>
              <a:ext uri="{28A0092B-C50C-407E-A947-70E740481C1C}">
                <a14:useLocalDpi xmlns:a14="http://schemas.microsoft.com/office/drawing/2010/main" val="0"/>
              </a:ext>
            </a:extLst>
          </a:blip>
          <a:srcRect l="12677" t="1459" r="13810" b="1290"/>
          <a:stretch>
            <a:fillRect/>
          </a:stretch>
        </p:blipFill>
        <p:spPr bwMode="auto">
          <a:xfrm>
            <a:off x="-67185" y="-14104"/>
            <a:ext cx="9232866" cy="687059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7975" y="160338"/>
            <a:ext cx="4015843"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ru-RU" sz="3200" dirty="0" err="1">
                <a:solidFill>
                  <a:schemeClr val="tx2"/>
                </a:solidFill>
              </a:rPr>
              <a:t>European</a:t>
            </a:r>
            <a:r>
              <a:rPr lang="ru-RU" sz="3200" dirty="0">
                <a:solidFill>
                  <a:schemeClr val="tx2"/>
                </a:solidFill>
              </a:rPr>
              <a:t> </a:t>
            </a:r>
            <a:r>
              <a:rPr lang="ru-RU" sz="3200" dirty="0" err="1">
                <a:solidFill>
                  <a:schemeClr val="tx2"/>
                </a:solidFill>
              </a:rPr>
              <a:t>Destinations</a:t>
            </a:r>
            <a:r>
              <a:rPr lang="ru-RU" sz="3200" dirty="0">
                <a:solidFill>
                  <a:schemeClr val="tx2"/>
                </a:solidFill>
              </a:rPr>
              <a:t> </a:t>
            </a:r>
            <a:endParaRPr lang="ru-RU" sz="3200" dirty="0">
              <a:solidFill>
                <a:schemeClr val="tx2"/>
              </a:solidFill>
            </a:endParaRPr>
          </a:p>
        </p:txBody>
      </p:sp>
      <p:pic>
        <p:nvPicPr>
          <p:cNvPr id="1038" name="Picture 14" descr="G:\! Егорина\Проект\11кл.экотуризм в великобритании\walk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66" y="-14104"/>
            <a:ext cx="9232866" cy="692465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7504" y="148879"/>
            <a:ext cx="3845668"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ru-RU" sz="3200" dirty="0" err="1">
                <a:solidFill>
                  <a:schemeClr val="tx2"/>
                </a:solidFill>
              </a:rPr>
              <a:t>Walking</a:t>
            </a:r>
            <a:r>
              <a:rPr lang="ru-RU" sz="3200" dirty="0">
                <a:solidFill>
                  <a:schemeClr val="tx2"/>
                </a:solidFill>
              </a:rPr>
              <a:t> </a:t>
            </a:r>
            <a:r>
              <a:rPr lang="ru-RU" sz="3200" dirty="0" err="1">
                <a:solidFill>
                  <a:schemeClr val="tx2"/>
                </a:solidFill>
              </a:rPr>
              <a:t>and</a:t>
            </a:r>
            <a:r>
              <a:rPr lang="ru-RU" sz="3200" dirty="0">
                <a:solidFill>
                  <a:schemeClr val="tx2"/>
                </a:solidFill>
              </a:rPr>
              <a:t> </a:t>
            </a:r>
            <a:r>
              <a:rPr lang="ru-RU" sz="3200" dirty="0" err="1">
                <a:solidFill>
                  <a:schemeClr val="tx2"/>
                </a:solidFill>
              </a:rPr>
              <a:t>Trekking</a:t>
            </a:r>
            <a:endParaRPr lang="ru-RU" sz="3200" dirty="0">
              <a:solidFill>
                <a:schemeClr val="tx2"/>
              </a:solidFill>
            </a:endParaRPr>
          </a:p>
        </p:txBody>
      </p:sp>
      <p:pic>
        <p:nvPicPr>
          <p:cNvPr id="1039" name="Picture 15" descr="G:\! Егорина\Проект\11кл.экотуризм в великобритании\рафтинг.jpg"/>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l="11440"/>
          <a:stretch>
            <a:fillRect/>
          </a:stretch>
        </p:blipFill>
        <p:spPr bwMode="auto">
          <a:xfrm>
            <a:off x="-88865" y="-14274"/>
            <a:ext cx="9255202" cy="692482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8751" y="136278"/>
            <a:ext cx="2520280" cy="10772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ru-RU" sz="3200" dirty="0" err="1">
                <a:solidFill>
                  <a:schemeClr val="tx2"/>
                </a:solidFill>
              </a:rPr>
              <a:t>Multi</a:t>
            </a:r>
            <a:r>
              <a:rPr lang="ru-RU" sz="3200" dirty="0">
                <a:solidFill>
                  <a:schemeClr val="tx2"/>
                </a:solidFill>
              </a:rPr>
              <a:t> </a:t>
            </a:r>
            <a:r>
              <a:rPr lang="ru-RU" sz="3200" dirty="0" err="1">
                <a:solidFill>
                  <a:schemeClr val="tx2"/>
                </a:solidFill>
              </a:rPr>
              <a:t>Activity</a:t>
            </a:r>
            <a:r>
              <a:rPr lang="ru-RU" sz="3200" dirty="0">
                <a:solidFill>
                  <a:schemeClr val="tx2"/>
                </a:solidFill>
              </a:rPr>
              <a:t> </a:t>
            </a:r>
            <a:r>
              <a:rPr lang="ru-RU" sz="3200" dirty="0" err="1">
                <a:solidFill>
                  <a:schemeClr val="tx2"/>
                </a:solidFill>
              </a:rPr>
              <a:t>Holydays</a:t>
            </a:r>
            <a:r>
              <a:rPr lang="ru-RU" sz="3200" dirty="0">
                <a:solidFill>
                  <a:schemeClr val="tx2"/>
                </a:solidFill>
              </a:rPr>
              <a:t> </a:t>
            </a:r>
            <a:endParaRPr lang="ru-RU" sz="3200" dirty="0">
              <a:solidFill>
                <a:schemeClr val="tx2"/>
              </a:solidFill>
            </a:endParaRPr>
          </a:p>
        </p:txBody>
      </p:sp>
      <p:sp>
        <p:nvSpPr>
          <p:cNvPr id="10" name="TextBox 9"/>
          <p:cNvSpPr txBox="1"/>
          <p:nvPr/>
        </p:nvSpPr>
        <p:spPr>
          <a:xfrm>
            <a:off x="7308304" y="362853"/>
            <a:ext cx="1648208"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ru-RU" sz="3200" dirty="0" smtClean="0">
                <a:solidFill>
                  <a:schemeClr val="tx2"/>
                </a:solidFill>
              </a:rPr>
              <a:t>Рафтинг</a:t>
            </a:r>
            <a:endParaRPr lang="ru-RU" sz="3200" dirty="0">
              <a:solidFill>
                <a:schemeClr val="tx2"/>
              </a:solidFill>
            </a:endParaRPr>
          </a:p>
        </p:txBody>
      </p:sp>
      <p:pic>
        <p:nvPicPr>
          <p:cNvPr id="1040" name="Picture 16" descr="G:\! Егорина\Проект\11кл.экотуризм в великобритании\каньонингш.jpg"/>
          <p:cNvPicPr>
            <a:picLocks noChangeAspect="1" noChangeArrowheads="1"/>
          </p:cNvPicPr>
          <p:nvPr/>
        </p:nvPicPr>
        <p:blipFill rotWithShape="1">
          <a:blip r:embed="rId7">
            <a:extLst>
              <a:ext uri="{28A0092B-C50C-407E-A947-70E740481C1C}">
                <a14:useLocalDpi xmlns:a14="http://schemas.microsoft.com/office/drawing/2010/main" val="0"/>
              </a:ext>
            </a:extLst>
          </a:blip>
          <a:srcRect l="10905" r="6897"/>
          <a:stretch>
            <a:fillRect/>
          </a:stretch>
        </p:blipFill>
        <p:spPr bwMode="auto">
          <a:xfrm>
            <a:off x="-97323" y="-12154"/>
            <a:ext cx="9255202" cy="693094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p:cNvSpPr txBox="1"/>
          <p:nvPr/>
        </p:nvSpPr>
        <p:spPr>
          <a:xfrm>
            <a:off x="88751" y="136278"/>
            <a:ext cx="2520280" cy="10772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ru-RU" sz="3200" dirty="0" err="1">
                <a:solidFill>
                  <a:schemeClr val="tx2"/>
                </a:solidFill>
              </a:rPr>
              <a:t>Multi</a:t>
            </a:r>
            <a:r>
              <a:rPr lang="ru-RU" sz="3200" dirty="0">
                <a:solidFill>
                  <a:schemeClr val="tx2"/>
                </a:solidFill>
              </a:rPr>
              <a:t> </a:t>
            </a:r>
            <a:r>
              <a:rPr lang="ru-RU" sz="3200" dirty="0" err="1">
                <a:solidFill>
                  <a:schemeClr val="tx2"/>
                </a:solidFill>
              </a:rPr>
              <a:t>Activity</a:t>
            </a:r>
            <a:r>
              <a:rPr lang="ru-RU" sz="3200" dirty="0">
                <a:solidFill>
                  <a:schemeClr val="tx2"/>
                </a:solidFill>
              </a:rPr>
              <a:t> </a:t>
            </a:r>
            <a:r>
              <a:rPr lang="ru-RU" sz="3200" dirty="0" err="1">
                <a:solidFill>
                  <a:schemeClr val="tx2"/>
                </a:solidFill>
              </a:rPr>
              <a:t>Holydays</a:t>
            </a:r>
            <a:r>
              <a:rPr lang="ru-RU" sz="3200" dirty="0">
                <a:solidFill>
                  <a:schemeClr val="tx2"/>
                </a:solidFill>
              </a:rPr>
              <a:t> </a:t>
            </a:r>
            <a:endParaRPr lang="ru-RU" sz="3200" dirty="0">
              <a:solidFill>
                <a:schemeClr val="tx2"/>
              </a:solidFill>
            </a:endParaRPr>
          </a:p>
        </p:txBody>
      </p:sp>
      <p:sp>
        <p:nvSpPr>
          <p:cNvPr id="11" name="TextBox 10"/>
          <p:cNvSpPr txBox="1"/>
          <p:nvPr/>
        </p:nvSpPr>
        <p:spPr>
          <a:xfrm>
            <a:off x="6880879" y="382499"/>
            <a:ext cx="2075633"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ru-RU" sz="3200" dirty="0" err="1" smtClean="0">
                <a:solidFill>
                  <a:schemeClr val="tx2"/>
                </a:solidFill>
              </a:rPr>
              <a:t>Каньонинг</a:t>
            </a:r>
            <a:endParaRPr lang="ru-RU" sz="3200" dirty="0">
              <a:solidFill>
                <a:schemeClr val="tx2"/>
              </a:solidFill>
            </a:endParaRPr>
          </a:p>
        </p:txBody>
      </p:sp>
      <p:pic>
        <p:nvPicPr>
          <p:cNvPr id="1042" name="Picture 18" descr="G:\! Егорина\Проект\11кл.экотуризм в великобритании\Lynn_Hill_Videotaping.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3094" y="-1885"/>
            <a:ext cx="9263660" cy="6931550"/>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241151" y="288678"/>
            <a:ext cx="2520280" cy="10772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ru-RU" sz="3200" dirty="0" err="1">
                <a:solidFill>
                  <a:schemeClr val="tx2"/>
                </a:solidFill>
              </a:rPr>
              <a:t>Multi</a:t>
            </a:r>
            <a:r>
              <a:rPr lang="ru-RU" sz="3200" dirty="0">
                <a:solidFill>
                  <a:schemeClr val="tx2"/>
                </a:solidFill>
              </a:rPr>
              <a:t> </a:t>
            </a:r>
            <a:r>
              <a:rPr lang="ru-RU" sz="3200" dirty="0" err="1">
                <a:solidFill>
                  <a:schemeClr val="tx2"/>
                </a:solidFill>
              </a:rPr>
              <a:t>Activity</a:t>
            </a:r>
            <a:r>
              <a:rPr lang="ru-RU" sz="3200" dirty="0">
                <a:solidFill>
                  <a:schemeClr val="tx2"/>
                </a:solidFill>
              </a:rPr>
              <a:t> </a:t>
            </a:r>
            <a:r>
              <a:rPr lang="ru-RU" sz="3200" dirty="0" err="1">
                <a:solidFill>
                  <a:schemeClr val="tx2"/>
                </a:solidFill>
              </a:rPr>
              <a:t>Holydays</a:t>
            </a:r>
            <a:r>
              <a:rPr lang="ru-RU" sz="3200" dirty="0">
                <a:solidFill>
                  <a:schemeClr val="tx2"/>
                </a:solidFill>
              </a:rPr>
              <a:t> </a:t>
            </a:r>
            <a:endParaRPr lang="ru-RU" sz="3200" dirty="0">
              <a:solidFill>
                <a:schemeClr val="tx2"/>
              </a:solidFill>
            </a:endParaRPr>
          </a:p>
        </p:txBody>
      </p:sp>
      <p:sp>
        <p:nvSpPr>
          <p:cNvPr id="12" name="TextBox 11"/>
          <p:cNvSpPr txBox="1"/>
          <p:nvPr/>
        </p:nvSpPr>
        <p:spPr>
          <a:xfrm>
            <a:off x="6359326" y="5949280"/>
            <a:ext cx="2597186"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ru-RU" sz="3200" dirty="0" smtClean="0">
                <a:solidFill>
                  <a:schemeClr val="tx2"/>
                </a:solidFill>
              </a:rPr>
              <a:t>Скалолазание</a:t>
            </a:r>
            <a:endParaRPr lang="ru-RU" dirty="0">
              <a:solidFill>
                <a:schemeClr val="tx2"/>
              </a:solidFill>
            </a:endParaRPr>
          </a:p>
        </p:txBody>
      </p:sp>
      <p:pic>
        <p:nvPicPr>
          <p:cNvPr id="1043" name="Picture 19" descr="G:\! Егорина\Проект\11кл.экотуризм в великобритании\(a)overland_tours__safari_packages.jp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472" r="7120"/>
          <a:stretch>
            <a:fillRect/>
          </a:stretch>
        </p:blipFill>
        <p:spPr bwMode="auto">
          <a:xfrm>
            <a:off x="-123000" y="0"/>
            <a:ext cx="9293566" cy="692966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41151" y="288678"/>
            <a:ext cx="1712328" cy="584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rtlCol="0">
            <a:spAutoFit/>
          </a:bodyPr>
          <a:lstStyle/>
          <a:p>
            <a:r>
              <a:rPr lang="en-US" sz="3200" dirty="0" smtClean="0">
                <a:solidFill>
                  <a:schemeClr val="tx2"/>
                </a:solidFill>
              </a:rPr>
              <a:t>Overland</a:t>
            </a:r>
            <a:endParaRPr lang="ru-RU" dirty="0">
              <a:solidFill>
                <a:schemeClr val="tx2"/>
              </a:solidFill>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
                                        <p:tgtEl>
                                          <p:spTgt spid="10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037"/>
                                        </p:tgtEl>
                                        <p:attrNameLst>
                                          <p:attrName>style.visibility</p:attrName>
                                        </p:attrNameLst>
                                      </p:cBhvr>
                                      <p:to>
                                        <p:strVal val="visible"/>
                                      </p:to>
                                    </p:set>
                                    <p:animEffect transition="in" filter="fade">
                                      <p:cBhvr>
                                        <p:cTn id="18" dur="500"/>
                                        <p:tgtEl>
                                          <p:spTgt spid="103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38"/>
                                        </p:tgtEl>
                                        <p:attrNameLst>
                                          <p:attrName>style.visibility</p:attrName>
                                        </p:attrNameLst>
                                      </p:cBhvr>
                                      <p:to>
                                        <p:strVal val="visible"/>
                                      </p:to>
                                    </p:set>
                                    <p:animEffect transition="in" filter="fade">
                                      <p:cBhvr>
                                        <p:cTn id="23" dur="500"/>
                                        <p:tgtEl>
                                          <p:spTgt spid="10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nodeType="withEffect">
                                  <p:stCondLst>
                                    <p:cond delay="0"/>
                                  </p:stCondLst>
                                  <p:childTnLst>
                                    <p:set>
                                      <p:cBhvr>
                                        <p:cTn id="33" dur="1" fill="hold">
                                          <p:stCondLst>
                                            <p:cond delay="0"/>
                                          </p:stCondLst>
                                        </p:cTn>
                                        <p:tgtEl>
                                          <p:spTgt spid="1039"/>
                                        </p:tgtEl>
                                        <p:attrNameLst>
                                          <p:attrName>style.visibility</p:attrName>
                                        </p:attrNameLst>
                                      </p:cBhvr>
                                      <p:to>
                                        <p:strVal val="visible"/>
                                      </p:to>
                                    </p:set>
                                    <p:animEffect transition="in" filter="fade">
                                      <p:cBhvr>
                                        <p:cTn id="34" dur="500"/>
                                        <p:tgtEl>
                                          <p:spTgt spid="103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40"/>
                                        </p:tgtEl>
                                        <p:attrNameLst>
                                          <p:attrName>style.visibility</p:attrName>
                                        </p:attrNameLst>
                                      </p:cBhvr>
                                      <p:to>
                                        <p:strVal val="visible"/>
                                      </p:to>
                                    </p:set>
                                    <p:animEffect transition="in" filter="fade">
                                      <p:cBhvr>
                                        <p:cTn id="42" dur="500"/>
                                        <p:tgtEl>
                                          <p:spTgt spid="10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par>
                                <p:cTn id="54" presetID="10" presetClass="entr" presetSubtype="0" fill="hold" nodeType="withEffect">
                                  <p:stCondLst>
                                    <p:cond delay="0"/>
                                  </p:stCondLst>
                                  <p:childTnLst>
                                    <p:set>
                                      <p:cBhvr>
                                        <p:cTn id="55" dur="1" fill="hold">
                                          <p:stCondLst>
                                            <p:cond delay="0"/>
                                          </p:stCondLst>
                                        </p:cTn>
                                        <p:tgtEl>
                                          <p:spTgt spid="1042"/>
                                        </p:tgtEl>
                                        <p:attrNameLst>
                                          <p:attrName>style.visibility</p:attrName>
                                        </p:attrNameLst>
                                      </p:cBhvr>
                                      <p:to>
                                        <p:strVal val="visible"/>
                                      </p:to>
                                    </p:set>
                                    <p:animEffect transition="in" filter="fade">
                                      <p:cBhvr>
                                        <p:cTn id="56" dur="500"/>
                                        <p:tgtEl>
                                          <p:spTgt spid="104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043"/>
                                        </p:tgtEl>
                                        <p:attrNameLst>
                                          <p:attrName>style.visibility</p:attrName>
                                        </p:attrNameLst>
                                      </p:cBhvr>
                                      <p:to>
                                        <p:strVal val="visible"/>
                                      </p:to>
                                    </p:set>
                                    <p:animEffect transition="in" filter="fade">
                                      <p:cBhvr>
                                        <p:cTn id="64" dur="500"/>
                                        <p:tgtEl>
                                          <p:spTgt spid="104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fade">
                                      <p:cBhvr>
                                        <p:cTn id="6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24" grpId="0" animBg="1"/>
      <p:bldP spid="11" grpId="0" animBg="1"/>
      <p:bldP spid="28"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8424936" cy="720080"/>
          </a:xfrm>
        </p:spPr>
        <p:txBody>
          <a:bodyPr>
            <a:normAutofit fontScale="90000"/>
          </a:bodyPr>
          <a:lstStyle/>
          <a:p>
            <a:r>
              <a:rPr lang="ru-RU" dirty="0" smtClean="0"/>
              <a:t>Экотуризм в Великобритании</a:t>
            </a:r>
            <a:endParaRPr lang="ru-RU" dirty="0"/>
          </a:p>
        </p:txBody>
      </p:sp>
      <p:sp>
        <p:nvSpPr>
          <p:cNvPr id="3" name="Объект 2"/>
          <p:cNvSpPr>
            <a:spLocks noGrp="1"/>
          </p:cNvSpPr>
          <p:nvPr>
            <p:ph idx="1"/>
          </p:nvPr>
        </p:nvSpPr>
        <p:spPr>
          <a:xfrm>
            <a:off x="827584" y="1124744"/>
            <a:ext cx="7543800" cy="4822304"/>
          </a:xfrm>
        </p:spPr>
        <p:txBody>
          <a:bodyPr anchor="t"/>
          <a:lstStyle/>
          <a:p>
            <a:pPr algn="just"/>
            <a:r>
              <a:rPr lang="ru-RU" dirty="0" smtClean="0"/>
              <a:t>Великобритания является одной из самых чистых стран, а также занимает одно из ведущих мест по экотуризму. В Великобритании существует программа экотуризма – </a:t>
            </a:r>
            <a:r>
              <a:rPr lang="en-US" dirty="0" smtClean="0"/>
              <a:t>GTBS</a:t>
            </a:r>
            <a:r>
              <a:rPr lang="ru-RU" dirty="0" smtClean="0"/>
              <a:t> (Бизнес-программа </a:t>
            </a:r>
            <a:r>
              <a:rPr lang="ru-RU" dirty="0"/>
              <a:t>зеленого </a:t>
            </a:r>
            <a:r>
              <a:rPr lang="ru-RU" dirty="0" smtClean="0"/>
              <a:t>туризма)</a:t>
            </a:r>
            <a:r>
              <a:rPr lang="en-US" dirty="0" smtClean="0"/>
              <a:t>.</a:t>
            </a:r>
            <a:r>
              <a:rPr lang="ru-RU" dirty="0" smtClean="0"/>
              <a:t> Эта схема оценивает места для отдыха в Великобритании, исходя из того, насколько экологические подходы к развитию бизнеса они используют.</a:t>
            </a:r>
            <a:endParaRPr lang="ru-RU" dirty="0"/>
          </a:p>
        </p:txBody>
      </p:sp>
      <p:pic>
        <p:nvPicPr>
          <p:cNvPr id="1026" name="Picture 2" descr="G:\! Егорина\Проект\11кл.экотуризм в великобритании\png-transparent-green-tourism-hotel-sustainability-sustainable-tourism-hotel-label-logo-grass.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6732240" y="3933056"/>
            <a:ext cx="1628036" cy="2127064"/>
          </a:xfrm>
          <a:prstGeom prst="ellipse">
            <a:avLst/>
          </a:prstGeom>
          <a:ln w="28575" cap="rnd">
            <a:solidFill>
              <a:schemeClr val="tx1"/>
            </a:solidFill>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4" name="AutoShape 4" descr="Замок Килхурн, Шотландия Осень"/>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6149" name="Picture 5" descr="G:\! Егорина\Проект\11кл.экотуризм в великобритании\United_Kingdom_Castles_48382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32080"/>
          <a:stretch>
            <a:fillRect/>
          </a:stretch>
        </p:blipFill>
        <p:spPr bwMode="auto">
          <a:xfrm>
            <a:off x="847328" y="4133671"/>
            <a:ext cx="4300736" cy="1942051"/>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124744"/>
            <a:ext cx="6781800" cy="720080"/>
          </a:xfrm>
        </p:spPr>
        <p:txBody>
          <a:bodyPr>
            <a:normAutofit fontScale="90000"/>
          </a:bodyPr>
          <a:lstStyle/>
          <a:p>
            <a:r>
              <a:rPr lang="ru-RU" dirty="0" smtClean="0"/>
              <a:t>Места экотуризма в Великобритании</a:t>
            </a:r>
            <a:endParaRPr lang="ru-RU" dirty="0"/>
          </a:p>
        </p:txBody>
      </p:sp>
      <p:sp>
        <p:nvSpPr>
          <p:cNvPr id="3" name="Объект 2"/>
          <p:cNvSpPr>
            <a:spLocks noGrp="1"/>
          </p:cNvSpPr>
          <p:nvPr>
            <p:ph idx="1"/>
          </p:nvPr>
        </p:nvSpPr>
        <p:spPr>
          <a:xfrm>
            <a:off x="755576" y="1844824"/>
            <a:ext cx="7543800" cy="4102224"/>
          </a:xfrm>
        </p:spPr>
        <p:txBody>
          <a:bodyPr anchor="t">
            <a:normAutofit/>
          </a:bodyPr>
          <a:lstStyle/>
          <a:p>
            <a:r>
              <a:rPr lang="ru-RU" dirty="0" smtClean="0"/>
              <a:t>В этом королевстве большое внимание уделяется национальным паркам. Интересен тот факт, что многие национальные парки Великобритании не располагаются в глухих местах, а находятся близко к городам. Каждый может прийти туда и как-то помочь восстановить природу. 3 парка Великобритании входят в лучшие экотуристические места </a:t>
            </a:r>
            <a:r>
              <a:rPr lang="ru-RU" dirty="0"/>
              <a:t>в </a:t>
            </a:r>
            <a:r>
              <a:rPr lang="ru-RU" dirty="0" smtClean="0"/>
              <a:t>мире:</a:t>
            </a:r>
            <a:r>
              <a:rPr lang="en-US" dirty="0"/>
              <a:t> The North York </a:t>
            </a:r>
            <a:r>
              <a:rPr lang="en-US" dirty="0" smtClean="0"/>
              <a:t>Moors</a:t>
            </a:r>
            <a:r>
              <a:rPr lang="ru-RU" dirty="0" smtClean="0"/>
              <a:t>, </a:t>
            </a:r>
            <a:r>
              <a:rPr lang="en-US" dirty="0"/>
              <a:t>New </a:t>
            </a:r>
            <a:r>
              <a:rPr lang="en-US" dirty="0" smtClean="0"/>
              <a:t>Forest</a:t>
            </a:r>
            <a:r>
              <a:rPr lang="ru-RU" dirty="0" smtClean="0"/>
              <a:t>, </a:t>
            </a:r>
            <a:r>
              <a:rPr lang="en-US" dirty="0"/>
              <a:t>Lake </a:t>
            </a:r>
            <a:r>
              <a:rPr lang="en-US" dirty="0" smtClean="0"/>
              <a:t>District</a:t>
            </a:r>
            <a:r>
              <a:rPr lang="ru-RU" dirty="0" smtClean="0"/>
              <a:t>.</a:t>
            </a:r>
            <a:endParaRPr lang="ru-RU" dirty="0" smtClean="0"/>
          </a:p>
        </p:txBody>
      </p:sp>
      <p:sp>
        <p:nvSpPr>
          <p:cNvPr id="4" name="AutoShape 2" descr="Дома на воде в экодеревне Брокхолс // telegraph.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6" name="Picture 2" descr="G:\! Егорина\Проект\11кл.экотуризм в великобритании\New-Forest-National-Park.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851919" y="1027986"/>
            <a:ext cx="5292081" cy="3124639"/>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5" descr="Национальный парк New Forest | VisitBritai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2054" name="Picture 6" descr="G:\! Егорина\Проект\11кл.экотуризм в великобритании\new-fore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14800"/>
            <a:ext cx="91440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G:\! Егорина\Проект\11кл.экотуризм в великобритании\00drw35u.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62" y="1027986"/>
            <a:ext cx="3865681" cy="309254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3761" y="0"/>
            <a:ext cx="9177606" cy="1015663"/>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n-US" sz="6000" dirty="0" smtClean="0">
                <a:solidFill>
                  <a:schemeClr val="tx1"/>
                </a:solidFill>
              </a:rPr>
              <a:t>New Forest</a:t>
            </a:r>
            <a:endParaRPr lang="ru-RU" sz="6000" dirty="0">
              <a:solidFill>
                <a:schemeClr val="tx1"/>
              </a:solidFill>
            </a:endParaRPr>
          </a:p>
        </p:txBody>
      </p:sp>
      <p:pic>
        <p:nvPicPr>
          <p:cNvPr id="2056" name="Picture 8" descr="G:\! Егорина\Проект\11кл.экотуризм в великобритании\nym_28108039929_432a075bc5_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62" y="1027986"/>
            <a:ext cx="4860032" cy="324002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33606" y="12323"/>
            <a:ext cx="9177606" cy="1015663"/>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n-US" sz="6000" dirty="0" smtClean="0">
                <a:solidFill>
                  <a:schemeClr val="tx1"/>
                </a:solidFill>
              </a:rPr>
              <a:t>The North York Moors</a:t>
            </a:r>
            <a:endParaRPr lang="ru-RU" sz="6000" dirty="0">
              <a:solidFill>
                <a:schemeClr val="tx1"/>
              </a:solidFill>
            </a:endParaRPr>
          </a:p>
        </p:txBody>
      </p:sp>
      <p:pic>
        <p:nvPicPr>
          <p:cNvPr id="2057" name="Picture 9" descr="G:\! Егорина\Проект\11кл.экотуризм в великобритании\borough-of-scarborough-north-yorkshire-england-north-york-mo.jpg"/>
          <p:cNvPicPr>
            <a:picLocks noChangeAspect="1" noChangeArrowheads="1"/>
          </p:cNvPicPr>
          <p:nvPr/>
        </p:nvPicPr>
        <p:blipFill rotWithShape="1">
          <a:blip r:embed="rId5">
            <a:extLst>
              <a:ext uri="{28A0092B-C50C-407E-A947-70E740481C1C}">
                <a14:useLocalDpi xmlns:a14="http://schemas.microsoft.com/office/drawing/2010/main" val="0"/>
              </a:ext>
            </a:extLst>
          </a:blip>
          <a:srcRect b="53625"/>
          <a:stretch>
            <a:fillRect/>
          </a:stretch>
        </p:blipFill>
        <p:spPr bwMode="auto">
          <a:xfrm>
            <a:off x="-16803" y="4133180"/>
            <a:ext cx="9177606" cy="271603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G:\! Егорина\Проект\11кл.экотуризм в великобритании\NYMNPA_Sutton under Whitestonecliff and Hood Hill_CREDIT Paul D Hunter-NYMNPA.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7289" r="14557"/>
          <a:stretch>
            <a:fillRect/>
          </a:stretch>
        </p:blipFill>
        <p:spPr bwMode="auto">
          <a:xfrm>
            <a:off x="4846270" y="1050581"/>
            <a:ext cx="4317575" cy="3086814"/>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33606" y="-1587"/>
            <a:ext cx="9177605" cy="1015663"/>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r>
              <a:rPr lang="en-US" sz="6000" dirty="0">
                <a:solidFill>
                  <a:schemeClr val="tx1"/>
                </a:solidFill>
              </a:rPr>
              <a:t>L</a:t>
            </a:r>
            <a:r>
              <a:rPr lang="en-US" sz="6000" dirty="0" smtClean="0">
                <a:solidFill>
                  <a:schemeClr val="tx1"/>
                </a:solidFill>
              </a:rPr>
              <a:t>ake </a:t>
            </a:r>
            <a:r>
              <a:rPr lang="en-US" sz="6000" dirty="0">
                <a:solidFill>
                  <a:schemeClr val="tx1"/>
                </a:solidFill>
              </a:rPr>
              <a:t>district</a:t>
            </a:r>
            <a:endParaRPr lang="ru-RU" sz="6000" dirty="0">
              <a:solidFill>
                <a:schemeClr val="tx1"/>
              </a:solidFill>
            </a:endParaRPr>
          </a:p>
        </p:txBody>
      </p:sp>
      <p:pic>
        <p:nvPicPr>
          <p:cNvPr id="2062" name="Picture 14" descr="G:\! Егорина\Проект\11кл.экотуризм в великобритании\lake-district-national-park-5120x2880-23143.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1059"/>
          <a:stretch>
            <a:fillRect/>
          </a:stretch>
        </p:blipFill>
        <p:spPr bwMode="auto">
          <a:xfrm>
            <a:off x="-33606" y="1027986"/>
            <a:ext cx="9204347" cy="5830014"/>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G:\! Егорина\Проект\11кл.экотуризм в великобритании\LakeDistrict-HJohnson-LDNP-2018-59-Langdales-LR-1920x1080.jpg"/>
          <p:cNvPicPr>
            <a:picLocks noChangeAspect="1" noChangeArrowheads="1"/>
          </p:cNvPicPr>
          <p:nvPr/>
        </p:nvPicPr>
        <p:blipFill rotWithShape="1">
          <a:blip r:embed="rId8">
            <a:extLst>
              <a:ext uri="{28A0092B-C50C-407E-A947-70E740481C1C}">
                <a14:useLocalDpi xmlns:a14="http://schemas.microsoft.com/office/drawing/2010/main" val="0"/>
              </a:ext>
            </a:extLst>
          </a:blip>
          <a:srcRect l="11289"/>
          <a:stretch>
            <a:fillRect/>
          </a:stretch>
        </p:blipFill>
        <p:spPr bwMode="auto">
          <a:xfrm>
            <a:off x="-27132" y="1015663"/>
            <a:ext cx="9204347" cy="58363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2055"/>
                                        </p:tgtEl>
                                        <p:attrNameLst>
                                          <p:attrName>style.visibility</p:attrName>
                                        </p:attrNameLst>
                                      </p:cBhvr>
                                      <p:to>
                                        <p:strVal val="visible"/>
                                      </p:to>
                                    </p:set>
                                    <p:animEffect transition="in" filter="fade">
                                      <p:cBhvr>
                                        <p:cTn id="10" dur="500"/>
                                        <p:tgtEl>
                                          <p:spTgt spid="205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fade">
                                      <p:cBhvr>
                                        <p:cTn id="16" dur="500"/>
                                        <p:tgtEl>
                                          <p:spTgt spid="205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2056"/>
                                        </p:tgtEl>
                                        <p:attrNameLst>
                                          <p:attrName>style.visibility</p:attrName>
                                        </p:attrNameLst>
                                      </p:cBhvr>
                                      <p:to>
                                        <p:strVal val="visible"/>
                                      </p:to>
                                    </p:set>
                                    <p:animEffect transition="in" filter="fade">
                                      <p:cBhvr>
                                        <p:cTn id="24" dur="500"/>
                                        <p:tgtEl>
                                          <p:spTgt spid="2056"/>
                                        </p:tgtEl>
                                      </p:cBhvr>
                                    </p:animEffect>
                                  </p:childTnLst>
                                </p:cTn>
                              </p:par>
                              <p:par>
                                <p:cTn id="25" presetID="10" presetClass="entr" presetSubtype="0" fill="hold" nodeType="withEffect">
                                  <p:stCondLst>
                                    <p:cond delay="0"/>
                                  </p:stCondLst>
                                  <p:childTnLst>
                                    <p:set>
                                      <p:cBhvr>
                                        <p:cTn id="26" dur="1" fill="hold">
                                          <p:stCondLst>
                                            <p:cond delay="0"/>
                                          </p:stCondLst>
                                        </p:cTn>
                                        <p:tgtEl>
                                          <p:spTgt spid="2058"/>
                                        </p:tgtEl>
                                        <p:attrNameLst>
                                          <p:attrName>style.visibility</p:attrName>
                                        </p:attrNameLst>
                                      </p:cBhvr>
                                      <p:to>
                                        <p:strVal val="visible"/>
                                      </p:to>
                                    </p:set>
                                    <p:animEffect transition="in" filter="fade">
                                      <p:cBhvr>
                                        <p:cTn id="27" dur="500"/>
                                        <p:tgtEl>
                                          <p:spTgt spid="2058"/>
                                        </p:tgtEl>
                                      </p:cBhvr>
                                    </p:animEffect>
                                  </p:childTnLst>
                                </p:cTn>
                              </p:par>
                              <p:par>
                                <p:cTn id="28" presetID="10" presetClass="entr" presetSubtype="0" fill="hold" nodeType="withEffect">
                                  <p:stCondLst>
                                    <p:cond delay="0"/>
                                  </p:stCondLst>
                                  <p:childTnLst>
                                    <p:set>
                                      <p:cBhvr>
                                        <p:cTn id="29" dur="1" fill="hold">
                                          <p:stCondLst>
                                            <p:cond delay="0"/>
                                          </p:stCondLst>
                                        </p:cTn>
                                        <p:tgtEl>
                                          <p:spTgt spid="2057"/>
                                        </p:tgtEl>
                                        <p:attrNameLst>
                                          <p:attrName>style.visibility</p:attrName>
                                        </p:attrNameLst>
                                      </p:cBhvr>
                                      <p:to>
                                        <p:strVal val="visible"/>
                                      </p:to>
                                    </p:set>
                                    <p:animEffect transition="in" filter="fade">
                                      <p:cBhvr>
                                        <p:cTn id="30" dur="500"/>
                                        <p:tgtEl>
                                          <p:spTgt spid="205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nodeType="withEffect">
                                  <p:stCondLst>
                                    <p:cond delay="0"/>
                                  </p:stCondLst>
                                  <p:childTnLst>
                                    <p:set>
                                      <p:cBhvr>
                                        <p:cTn id="37" dur="1" fill="hold">
                                          <p:stCondLst>
                                            <p:cond delay="0"/>
                                          </p:stCondLst>
                                        </p:cTn>
                                        <p:tgtEl>
                                          <p:spTgt spid="2062"/>
                                        </p:tgtEl>
                                        <p:attrNameLst>
                                          <p:attrName>style.visibility</p:attrName>
                                        </p:attrNameLst>
                                      </p:cBhvr>
                                      <p:to>
                                        <p:strVal val="visible"/>
                                      </p:to>
                                    </p:set>
                                    <p:animEffect transition="in" filter="fade">
                                      <p:cBhvr>
                                        <p:cTn id="38" dur="500"/>
                                        <p:tgtEl>
                                          <p:spTgt spid="206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059"/>
                                        </p:tgtEl>
                                        <p:attrNameLst>
                                          <p:attrName>style.visibility</p:attrName>
                                        </p:attrNameLst>
                                      </p:cBhvr>
                                      <p:to>
                                        <p:strVal val="visible"/>
                                      </p:to>
                                    </p:set>
                                    <p:animEffect transition="in" filter="fade">
                                      <p:cBhvr>
                                        <p:cTn id="43" dur="500"/>
                                        <p:tgtEl>
                                          <p:spTgt spid="2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124744"/>
            <a:ext cx="6781800" cy="720080"/>
          </a:xfrm>
        </p:spPr>
        <p:txBody>
          <a:bodyPr>
            <a:normAutofit fontScale="90000"/>
          </a:bodyPr>
          <a:lstStyle/>
          <a:p>
            <a:r>
              <a:rPr lang="ru-RU" dirty="0" smtClean="0"/>
              <a:t>Места экотуризма в Великобритании</a:t>
            </a:r>
            <a:endParaRPr lang="ru-RU" dirty="0"/>
          </a:p>
        </p:txBody>
      </p:sp>
      <p:sp>
        <p:nvSpPr>
          <p:cNvPr id="3" name="Объект 2"/>
          <p:cNvSpPr>
            <a:spLocks noGrp="1"/>
          </p:cNvSpPr>
          <p:nvPr>
            <p:ph idx="1"/>
          </p:nvPr>
        </p:nvSpPr>
        <p:spPr>
          <a:xfrm>
            <a:off x="755576" y="1844824"/>
            <a:ext cx="7543800" cy="4248472"/>
          </a:xfrm>
        </p:spPr>
        <p:txBody>
          <a:bodyPr anchor="t">
            <a:noAutofit/>
          </a:bodyPr>
          <a:lstStyle/>
          <a:p>
            <a:pPr algn="just"/>
            <a:r>
              <a:rPr lang="ru-RU" dirty="0" smtClean="0"/>
              <a:t>Также существуют экопоселения. </a:t>
            </a:r>
            <a:r>
              <a:rPr lang="ru-RU" dirty="0"/>
              <a:t>Экопоселения – это общины с крепко связанной социальной структурой, соединяющей экологические, социальные и духовные вопросы</a:t>
            </a:r>
            <a:r>
              <a:rPr lang="ru-RU" dirty="0" smtClean="0"/>
              <a:t>. </a:t>
            </a:r>
            <a:endParaRPr lang="ru-RU" dirty="0"/>
          </a:p>
        </p:txBody>
      </p:sp>
      <p:sp>
        <p:nvSpPr>
          <p:cNvPr id="4" name="AutoShape 2" descr="Дома на воде в экодеревне Брокхолс // telegraph.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2050" name="Picture 2" descr="G:\! Егорина\Проект\11кл.экотуризм в великобритании\UniversalHall1-1024x768.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563888" y="3068960"/>
            <a:ext cx="3995936" cy="2996952"/>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124744"/>
            <a:ext cx="6781800" cy="720080"/>
          </a:xfrm>
        </p:spPr>
        <p:txBody>
          <a:bodyPr>
            <a:normAutofit fontScale="90000"/>
          </a:bodyPr>
          <a:lstStyle/>
          <a:p>
            <a:r>
              <a:rPr lang="ru-RU" dirty="0" smtClean="0"/>
              <a:t>Места экотуризма в Великобритании</a:t>
            </a:r>
            <a:endParaRPr lang="ru-RU" dirty="0"/>
          </a:p>
        </p:txBody>
      </p:sp>
      <p:sp>
        <p:nvSpPr>
          <p:cNvPr id="3" name="Объект 2"/>
          <p:cNvSpPr>
            <a:spLocks noGrp="1"/>
          </p:cNvSpPr>
          <p:nvPr>
            <p:ph idx="1"/>
          </p:nvPr>
        </p:nvSpPr>
        <p:spPr>
          <a:xfrm>
            <a:off x="755576" y="1844824"/>
            <a:ext cx="7543800" cy="4102224"/>
          </a:xfrm>
        </p:spPr>
        <p:txBody>
          <a:bodyPr anchor="t">
            <a:normAutofit/>
          </a:bodyPr>
          <a:lstStyle/>
          <a:p>
            <a:pPr algn="just"/>
            <a:r>
              <a:rPr lang="ru-RU" dirty="0" smtClean="0"/>
              <a:t>Стоит </a:t>
            </a:r>
            <a:r>
              <a:rPr lang="ru-RU" dirty="0" smtClean="0"/>
              <a:t>упомянуть </a:t>
            </a:r>
            <a:r>
              <a:rPr lang="ru-RU" dirty="0" smtClean="0"/>
              <a:t>архипелаг в Шотландии Сент-Килда. Здесь живет множество морских птиц. Это место охраняется </a:t>
            </a:r>
            <a:r>
              <a:rPr lang="ru-RU" dirty="0"/>
              <a:t>Национальным обществом охраны памятников Шотландии</a:t>
            </a:r>
            <a:r>
              <a:rPr lang="ru-RU" dirty="0" smtClean="0"/>
              <a:t>. </a:t>
            </a:r>
            <a:endParaRPr lang="ru-RU" dirty="0" smtClean="0"/>
          </a:p>
        </p:txBody>
      </p:sp>
      <p:sp>
        <p:nvSpPr>
          <p:cNvPr id="4" name="AutoShape 2" descr="Дома на воде в экодеревне Брокхолс // telegraph.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ru-RU"/>
          </a:p>
        </p:txBody>
      </p:sp>
      <p:pic>
        <p:nvPicPr>
          <p:cNvPr id="3075" name="Picture 3" descr="G:\! Егорина\Проект\11кл.экотуризм в великобритании\Сент Килда.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07975" y="3429000"/>
            <a:ext cx="3920582" cy="2616988"/>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6" name="Picture 4" descr="G:\! Егорина\Проект\11кл.экотуризм в великобритании\birds-seagulls-flying-coast-cliff-island-scotland-mist-nature-mountain-landscape-uk-wallpaper-previ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3429000"/>
            <a:ext cx="4187180" cy="2616988"/>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4" name="Picture 2" descr="G:\! Егорина\Проект\11кл.экотуризм в великобритании\scale_1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4581128"/>
            <a:ext cx="2863974" cy="2153132"/>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124744"/>
            <a:ext cx="6781800" cy="720080"/>
          </a:xfrm>
        </p:spPr>
        <p:txBody>
          <a:bodyPr>
            <a:normAutofit fontScale="90000"/>
          </a:bodyPr>
          <a:lstStyle/>
          <a:p>
            <a:r>
              <a:rPr lang="ru-RU" dirty="0"/>
              <a:t>Места экотуризма в Великобритании</a:t>
            </a:r>
            <a:endParaRPr lang="ru-RU" dirty="0"/>
          </a:p>
        </p:txBody>
      </p:sp>
      <p:sp>
        <p:nvSpPr>
          <p:cNvPr id="3" name="Объект 2"/>
          <p:cNvSpPr>
            <a:spLocks noGrp="1"/>
          </p:cNvSpPr>
          <p:nvPr>
            <p:ph idx="1"/>
          </p:nvPr>
        </p:nvSpPr>
        <p:spPr>
          <a:xfrm>
            <a:off x="829816" y="1700808"/>
            <a:ext cx="7543800" cy="3958208"/>
          </a:xfrm>
        </p:spPr>
        <p:txBody>
          <a:bodyPr anchor="t">
            <a:normAutofit/>
          </a:bodyPr>
          <a:lstStyle/>
          <a:p>
            <a:pPr algn="just"/>
            <a:r>
              <a:rPr lang="ru-RU" dirty="0"/>
              <a:t>Также в Великобритании большое количество экоотелей, которые чаще всего находятся в природных зонах. </a:t>
            </a:r>
            <a:r>
              <a:rPr lang="ru-RU" dirty="0" smtClean="0"/>
              <a:t>В таких местах люди могут пожить на природе в приспособленной полностью для этого местности, питаясь натуральными продуктами, наслаждаясь чистой водой и чистым воздухом. </a:t>
            </a:r>
            <a:endParaRPr lang="ru-RU" dirty="0"/>
          </a:p>
        </p:txBody>
      </p:sp>
      <p:pic>
        <p:nvPicPr>
          <p:cNvPr id="3075" name="Picture 3" descr="G:\! Егорина\Проект\11кл.экотуризм в великобритании\rio-perdido-hotel-thermal.jpg"/>
          <p:cNvPicPr>
            <a:picLocks noChangeAspect="1" noChangeArrowheads="1"/>
          </p:cNvPicPr>
          <p:nvPr/>
        </p:nvPicPr>
        <p:blipFill rotWithShape="1">
          <a:blip r:embed="rId1">
            <a:extLst>
              <a:ext uri="{28A0092B-C50C-407E-A947-70E740481C1C}">
                <a14:useLocalDpi xmlns:a14="http://schemas.microsoft.com/office/drawing/2010/main" val="0"/>
              </a:ext>
            </a:extLst>
          </a:blip>
          <a:srcRect t="22883" b="22163"/>
          <a:stretch>
            <a:fillRect/>
          </a:stretch>
        </p:blipFill>
        <p:spPr bwMode="auto">
          <a:xfrm>
            <a:off x="1691680" y="3985796"/>
            <a:ext cx="5760640" cy="2109612"/>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1124744"/>
            <a:ext cx="6781800" cy="720080"/>
          </a:xfrm>
        </p:spPr>
        <p:txBody>
          <a:bodyPr>
            <a:normAutofit fontScale="90000"/>
          </a:bodyPr>
          <a:lstStyle/>
          <a:p>
            <a:r>
              <a:rPr lang="ru-RU" dirty="0"/>
              <a:t>Л</a:t>
            </a:r>
            <a:r>
              <a:rPr lang="ru-RU" dirty="0" smtClean="0"/>
              <a:t>учше ли экотуризм </a:t>
            </a:r>
            <a:r>
              <a:rPr lang="ru-RU" dirty="0"/>
              <a:t>обычного туризма</a:t>
            </a:r>
            <a:endParaRPr lang="ru-RU" dirty="0"/>
          </a:p>
        </p:txBody>
      </p:sp>
      <p:sp>
        <p:nvSpPr>
          <p:cNvPr id="3" name="Объект 2"/>
          <p:cNvSpPr>
            <a:spLocks noGrp="1"/>
          </p:cNvSpPr>
          <p:nvPr>
            <p:ph idx="1"/>
          </p:nvPr>
        </p:nvSpPr>
        <p:spPr>
          <a:xfrm>
            <a:off x="827584" y="1916832"/>
            <a:ext cx="7543800" cy="4030216"/>
          </a:xfrm>
        </p:spPr>
        <p:txBody>
          <a:bodyPr anchor="t"/>
          <a:lstStyle/>
          <a:p>
            <a:pPr algn="just"/>
            <a:r>
              <a:rPr lang="ru-RU" dirty="0" smtClean="0"/>
              <a:t>Бесспорно, кому то может быть не интересно пребывание наедине с природой или же наблюдение за животными и тому подобное. Но, в отличие от обычного туризма, экотуризм помогает помочь</a:t>
            </a:r>
            <a:r>
              <a:rPr lang="en-US" dirty="0" smtClean="0"/>
              <a:t> </a:t>
            </a:r>
            <a:r>
              <a:rPr lang="ru-RU" dirty="0" smtClean="0"/>
              <a:t>экологии нашей планете, рассказывает людям, как нужно обращаться с природой, чтобы не ухудшить экологическую ситуацию. Как по мне, экотуризм – перспективное направление туризма и не только в материальном плане, но и в борьбе за защиту природы нашей планеты.</a:t>
            </a:r>
            <a:endParaRPr lang="ru-RU"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04664"/>
            <a:ext cx="6781800" cy="720080"/>
          </a:xfrm>
        </p:spPr>
        <p:txBody>
          <a:bodyPr>
            <a:normAutofit fontScale="90000"/>
          </a:bodyPr>
          <a:lstStyle/>
          <a:p>
            <a:r>
              <a:rPr lang="ru-RU" dirty="0" smtClean="0"/>
              <a:t>Заключение</a:t>
            </a:r>
            <a:endParaRPr lang="ru-RU" dirty="0"/>
          </a:p>
        </p:txBody>
      </p:sp>
      <p:sp>
        <p:nvSpPr>
          <p:cNvPr id="3" name="Объект 2"/>
          <p:cNvSpPr>
            <a:spLocks noGrp="1"/>
          </p:cNvSpPr>
          <p:nvPr>
            <p:ph idx="1"/>
          </p:nvPr>
        </p:nvSpPr>
        <p:spPr>
          <a:xfrm>
            <a:off x="827584" y="1196752"/>
            <a:ext cx="7543800" cy="4030216"/>
          </a:xfrm>
        </p:spPr>
        <p:txBody>
          <a:bodyPr anchor="t"/>
          <a:lstStyle/>
          <a:p>
            <a:pPr algn="just"/>
            <a:r>
              <a:rPr lang="ru-RU" dirty="0" smtClean="0"/>
              <a:t>Я изучил что такое экотуризм и подробнее </a:t>
            </a:r>
            <a:r>
              <a:rPr lang="ru-RU" dirty="0" smtClean="0"/>
              <a:t>рассмотрел </a:t>
            </a:r>
            <a:r>
              <a:rPr lang="ru-RU" dirty="0" smtClean="0"/>
              <a:t>на примере Великобритании, определился, </a:t>
            </a:r>
            <a:r>
              <a:rPr lang="ru-RU" dirty="0"/>
              <a:t>чем </a:t>
            </a:r>
            <a:r>
              <a:rPr lang="ru-RU" dirty="0"/>
              <a:t>экотуризм лучше обычного </a:t>
            </a:r>
            <a:r>
              <a:rPr lang="ru-RU" dirty="0" smtClean="0"/>
              <a:t>туризма, и изготовил </a:t>
            </a:r>
            <a:r>
              <a:rPr lang="ru-RU" dirty="0"/>
              <a:t>буклет, содержащий экотуристические места в Великобритании</a:t>
            </a:r>
            <a:r>
              <a:rPr lang="ru-RU" dirty="0" smtClean="0"/>
              <a:t>. </a:t>
            </a:r>
            <a:endParaRPr lang="ru-RU" dirty="0" smtClean="0"/>
          </a:p>
          <a:p>
            <a:pPr algn="just"/>
            <a:r>
              <a:rPr lang="ru-RU" dirty="0" smtClean="0"/>
              <a:t>Надеюсь</a:t>
            </a:r>
            <a:r>
              <a:rPr lang="ru-RU" dirty="0" smtClean="0"/>
              <a:t>, для вас был интересен мой проект.</a:t>
            </a:r>
            <a:endParaRPr lang="ru-RU" dirty="0"/>
          </a:p>
          <a:p>
            <a:pPr algn="just"/>
            <a:endParaRPr lang="ru-RU" dirty="0"/>
          </a:p>
        </p:txBody>
      </p:sp>
      <p:pic>
        <p:nvPicPr>
          <p:cNvPr id="1026" name="Picture 2" descr="C:\Users\akaLA\Downloads\Природа,_вечер,_закат,_горы,_озеро,_ёлки-1024x576-MM-9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94012" y="3571051"/>
            <a:ext cx="4355976" cy="2450237"/>
          </a:xfrm>
          <a:prstGeom prst="rect">
            <a:avLst/>
          </a:prstGeom>
          <a:ln w="38100" cap="sq">
            <a:solidFill>
              <a:srgbClr val="000000"/>
            </a:solidFill>
            <a:prstDash val="solid"/>
            <a:miter lim="800000"/>
            <a:headEnd/>
            <a:tailEnd/>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836196"/>
            <a:ext cx="9180512" cy="1056828"/>
          </a:xfrm>
        </p:spPr>
        <p:style>
          <a:lnRef idx="0">
            <a:scrgbClr r="0" g="0" b="0"/>
          </a:lnRef>
          <a:fillRef idx="1003">
            <a:schemeClr val="dk2"/>
          </a:fillRef>
          <a:effectRef idx="0">
            <a:scrgbClr r="0" g="0" b="0"/>
          </a:effectRef>
          <a:fontRef idx="major"/>
        </p:style>
        <p:txBody>
          <a:bodyPr>
            <a:normAutofit/>
          </a:bodyPr>
          <a:lstStyle/>
          <a:p>
            <a:pPr algn="ctr"/>
            <a:r>
              <a:rPr lang="ru-RU" dirty="0" smtClean="0">
                <a:solidFill>
                  <a:schemeClr val="bg1">
                    <a:lumMod val="85000"/>
                  </a:schemeClr>
                </a:solidFill>
              </a:rPr>
              <a:t>Благодарю </a:t>
            </a:r>
            <a:r>
              <a:rPr lang="ru-RU" smtClean="0">
                <a:solidFill>
                  <a:schemeClr val="bg1">
                    <a:lumMod val="85000"/>
                  </a:schemeClr>
                </a:solidFill>
              </a:rPr>
              <a:t>за </a:t>
            </a:r>
            <a:r>
              <a:rPr lang="ru-RU" smtClean="0">
                <a:solidFill>
                  <a:schemeClr val="bg1">
                    <a:lumMod val="85000"/>
                  </a:schemeClr>
                </a:solidFill>
              </a:rPr>
              <a:t>внимание</a:t>
            </a:r>
            <a:endParaRPr lang="ru-RU" dirty="0">
              <a:solidFill>
                <a:schemeClr val="bg1">
                  <a:lumMod val="85000"/>
                </a:schemeClr>
              </a:solidFill>
            </a:endParaRPr>
          </a:p>
        </p:txBody>
      </p:sp>
      <p:pic>
        <p:nvPicPr>
          <p:cNvPr id="4098" name="Picture 2" descr="G:\! Егорина\Проект\11кл.экотуризм в великобритании\102479-gory_i_holmy_shotlandii-atmosfera-trava-nebo-nagore-1920x1080.jpg"/>
          <p:cNvPicPr>
            <a:picLocks noChangeAspect="1" noChangeArrowheads="1"/>
          </p:cNvPicPr>
          <p:nvPr/>
        </p:nvPicPr>
        <p:blipFill rotWithShape="1">
          <a:blip r:embed="rId1">
            <a:extLst>
              <a:ext uri="{28A0092B-C50C-407E-A947-70E740481C1C}">
                <a14:useLocalDpi xmlns:a14="http://schemas.microsoft.com/office/drawing/2010/main" val="0"/>
              </a:ext>
            </a:extLst>
          </a:blip>
          <a:srcRect l="12485" r="-12485"/>
          <a:stretch>
            <a:fillRect/>
          </a:stretch>
        </p:blipFill>
        <p:spPr bwMode="auto">
          <a:xfrm>
            <a:off x="0" y="-56351"/>
            <a:ext cx="10548664" cy="5933623"/>
          </a:xfrm>
          <a:prstGeom prst="rect">
            <a:avLst/>
          </a:prstGeom>
          <a:noFill/>
          <a:extLst>
            <a:ext uri="{909E8E84-426E-40DD-AFC4-6F175D3DCCD1}">
              <a14:hiddenFill xmlns:a14="http://schemas.microsoft.com/office/drawing/2010/main">
                <a:solidFill>
                  <a:srgbClr val="FFFFFF"/>
                </a:solidFill>
              </a14:hiddenFill>
            </a:ext>
          </a:extLst>
        </p:spPr>
      </p:pic>
      <p:sp>
        <p:nvSpPr>
          <p:cNvPr id="3" name="Текстовое поле 2"/>
          <p:cNvSpPr txBox="1"/>
          <p:nvPr/>
        </p:nvSpPr>
        <p:spPr>
          <a:xfrm>
            <a:off x="7567295" y="44450"/>
            <a:ext cx="1612900" cy="645160"/>
          </a:xfrm>
          <a:prstGeom prst="rect">
            <a:avLst/>
          </a:prstGeom>
          <a:gradFill>
            <a:gsLst>
              <a:gs pos="0">
                <a:srgbClr val="14CD68"/>
              </a:gs>
              <a:gs pos="100000">
                <a:srgbClr val="0B6E38"/>
              </a:gs>
            </a:gsLst>
            <a:lin scaled="0"/>
          </a:gradFill>
        </p:spPr>
        <p:txBody>
          <a:bodyPr wrap="square" rtlCol="0">
            <a:spAutoFit/>
          </a:bodyPr>
          <a:p>
            <a:pPr algn="ctr"/>
            <a:r>
              <a:rPr lang="ru-RU" altLang="en-US">
                <a:solidFill>
                  <a:schemeClr val="bg2"/>
                </a:solidFill>
                <a:latin typeface="+mj-lt"/>
                <a:cs typeface="+mj-lt"/>
              </a:rPr>
              <a:t>Егор Лямин Алексеевич</a:t>
            </a:r>
            <a:endParaRPr lang="ru-RU" altLang="en-US">
              <a:solidFill>
                <a:schemeClr val="bg2"/>
              </a:solidFill>
              <a:latin typeface="+mj-lt"/>
              <a:cs typeface="+mj-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Newsprint</Template>
  <TotalTime>0</TotalTime>
  <Words>3961</Words>
  <Application>WPS Presentation</Application>
  <PresentationFormat>Экран (4:3)</PresentationFormat>
  <Paragraphs>107</Paragraphs>
  <Slides>17</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17</vt:i4>
      </vt:variant>
    </vt:vector>
  </HeadingPairs>
  <TitlesOfParts>
    <vt:vector size="26" baseType="lpstr">
      <vt:lpstr>Arial</vt:lpstr>
      <vt:lpstr>SimSun</vt:lpstr>
      <vt:lpstr>Wingdings</vt:lpstr>
      <vt:lpstr>Times New Roman</vt:lpstr>
      <vt:lpstr>Impact</vt:lpstr>
      <vt:lpstr>Microsoft YaHei</vt:lpstr>
      <vt:lpstr>Arial Unicode MS</vt:lpstr>
      <vt:lpstr>Calibri</vt:lpstr>
      <vt:lpstr>NewsPrint</vt:lpstr>
      <vt:lpstr>Экотуризм в Великобритании</vt:lpstr>
      <vt:lpstr>Актуальность проекта</vt:lpstr>
      <vt:lpstr>Цель работы</vt:lpstr>
      <vt:lpstr>Методы исследования</vt:lpstr>
      <vt:lpstr>Задачи работы</vt:lpstr>
      <vt:lpstr>Введение</vt:lpstr>
      <vt:lpstr>Экотуризм – что же это?</vt:lpstr>
      <vt:lpstr>Последствия развития экотуризма</vt:lpstr>
      <vt:lpstr>Виды экотуризма</vt:lpstr>
      <vt:lpstr>Экотуризм в Великобритании</vt:lpstr>
      <vt:lpstr>Места экотуризма в Великобритании</vt:lpstr>
      <vt:lpstr>Места экотуризма в Великобритании</vt:lpstr>
      <vt:lpstr>Места экотуризма в Великобритании</vt:lpstr>
      <vt:lpstr>Места экотуризма в Великобритании</vt:lpstr>
      <vt:lpstr>Лучше ли экотуризм обычного туризма</vt:lpstr>
      <vt:lpstr>Заключение</vt:lpstr>
      <vt:lpstr>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Экотуризм в Великобритании</dc:title>
  <dc:creator>akaLA</dc:creator>
  <cp:lastModifiedBy>Учитель</cp:lastModifiedBy>
  <cp:revision>63</cp:revision>
  <dcterms:created xsi:type="dcterms:W3CDTF">2021-10-25T08:13:00Z</dcterms:created>
  <dcterms:modified xsi:type="dcterms:W3CDTF">2021-11-12T02:12:04Z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D9B18D25152941488CBE6B25DBA4248F</vt:lpwstr>
  </property>
  <property fmtid="{D5CDD505-2E9C-101B-9397-08002B2CF9AE}" pid="3" name="KSOProductBuildVer">
    <vt:lpwstr>1049-11.2.0.10351</vt:lpwstr>
  </property>
</Properties>
</file>