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75" r:id="rId3"/>
    <p:sldId id="257" r:id="rId4"/>
    <p:sldId id="277" r:id="rId5"/>
    <p:sldId id="276" r:id="rId6"/>
    <p:sldId id="258" r:id="rId7"/>
    <p:sldId id="272" r:id="rId8"/>
    <p:sldId id="259" r:id="rId9"/>
    <p:sldId id="273" r:id="rId10"/>
    <p:sldId id="260" r:id="rId11"/>
    <p:sldId id="274" r:id="rId12"/>
    <p:sldId id="278" r:id="rId13"/>
    <p:sldId id="261" r:id="rId14"/>
    <p:sldId id="262" r:id="rId15"/>
    <p:sldId id="263" r:id="rId16"/>
    <p:sldId id="264" r:id="rId17"/>
    <p:sldId id="265" r:id="rId18"/>
    <p:sldId id="266" r:id="rId19"/>
    <p:sldId id="267" r:id="rId20"/>
    <p:sldId id="268" r:id="rId21"/>
    <p:sldId id="279" r:id="rId22"/>
    <p:sldId id="280" r:id="rId23"/>
    <p:sldId id="281" r:id="rId24"/>
    <p:sldId id="269" r:id="rId25"/>
    <p:sldId id="270" r:id="rId26"/>
    <p:sldId id="271" r:id="rId27"/>
    <p:sldId id="282" r:id="rId28"/>
    <p:sldId id="283" r:id="rId29"/>
    <p:sldId id="284" r:id="rId30"/>
    <p:sldId id="285" r:id="rId3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1386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4334933" y="1169931"/>
            <a:ext cx="4814835" cy="4993802"/>
            <a:chOff x="4334933" y="1169931"/>
            <a:chExt cx="4814835" cy="4993802"/>
          </a:xfrm>
        </p:grpSpPr>
        <p:cxnSp>
          <p:nvCxnSpPr>
            <p:cNvPr id="17" name="Straight Connector 16"/>
            <p:cNvCxnSpPr/>
            <p:nvPr/>
          </p:nvCxnSpPr>
          <p:spPr>
            <a:xfrm flipH="1">
              <a:off x="6009259" y="1169931"/>
              <a:ext cx="3134741" cy="3134741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 flipH="1">
              <a:off x="4334933" y="1348898"/>
              <a:ext cx="4814835" cy="4814835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5225595" y="1469269"/>
              <a:ext cx="3912054" cy="3912054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 flipH="1">
              <a:off x="5304588" y="1307856"/>
              <a:ext cx="3839412" cy="3839412"/>
            </a:xfrm>
            <a:prstGeom prst="line">
              <a:avLst/>
            </a:prstGeom>
            <a:ln w="3175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 flipH="1">
              <a:off x="5707078" y="1770196"/>
              <a:ext cx="3430571" cy="3430570"/>
            </a:xfrm>
            <a:prstGeom prst="line">
              <a:avLst/>
            </a:prstGeom>
            <a:ln w="3175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33400" y="533400"/>
            <a:ext cx="6154713" cy="3124201"/>
          </a:xfrm>
        </p:spPr>
        <p:txBody>
          <a:bodyPr anchor="b">
            <a:normAutofit/>
          </a:bodyPr>
          <a:lstStyle>
            <a:lvl1pPr algn="l">
              <a:defRPr sz="4400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33400" y="3843868"/>
            <a:ext cx="4954250" cy="1913466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B5A47B-52BF-448F-BA97-EB86C37A975C}" type="datetimeFigureOut">
              <a:rPr lang="ru-RU" smtClean="0"/>
              <a:t>20.02.2022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5C3C93-F2ED-4E98-9805-DBBD4FFE869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123422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:fade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533400"/>
            <a:ext cx="6554867" cy="3767670"/>
          </a:xfrm>
        </p:spPr>
        <p:txBody>
          <a:bodyPr anchor="ctr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B5A47B-52BF-448F-BA97-EB86C37A975C}" type="datetimeFigureOut">
              <a:rPr lang="ru-RU" smtClean="0"/>
              <a:t>20.02.2022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5C3C93-F2ED-4E98-9805-DBBD4FFE869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618124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:fade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1981199"/>
            <a:ext cx="6402468" cy="2319867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487333"/>
            <a:ext cx="6402467" cy="1532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B5A47B-52BF-448F-BA97-EB86C37A975C}" type="datetimeFigureOut">
              <a:rPr lang="ru-RU" smtClean="0"/>
              <a:t>20.02.2022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5C3C93-F2ED-4E98-9805-DBBD4FFE869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428139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:fade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1" name="Content Placeholder 3"/>
          <p:cNvSpPr>
            <a:spLocks noGrp="1"/>
          </p:cNvSpPr>
          <p:nvPr>
            <p:ph sz="half" idx="13"/>
          </p:nvPr>
        </p:nvSpPr>
        <p:spPr>
          <a:xfrm>
            <a:off x="533400" y="533400"/>
            <a:ext cx="3949967" cy="3767667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2" name="Content Placeholder 5"/>
          <p:cNvSpPr>
            <a:spLocks noGrp="1"/>
          </p:cNvSpPr>
          <p:nvPr>
            <p:ph sz="quarter" idx="4"/>
          </p:nvPr>
        </p:nvSpPr>
        <p:spPr>
          <a:xfrm>
            <a:off x="4662362" y="533400"/>
            <a:ext cx="3948238" cy="3759200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B5A47B-52BF-448F-BA97-EB86C37A975C}" type="datetimeFigureOut">
              <a:rPr lang="ru-RU" smtClean="0"/>
              <a:t>20.02.2022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5C3C93-F2ED-4E98-9805-DBBD4FFE869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607275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:fade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2001" y="533400"/>
            <a:ext cx="3716866" cy="609600"/>
          </a:xfrm>
        </p:spPr>
        <p:txBody>
          <a:bodyPr anchor="b">
            <a:noAutofit/>
          </a:bodyPr>
          <a:lstStyle>
            <a:lvl1pPr marL="0" indent="0">
              <a:buNone/>
              <a:defRPr sz="2400" b="0" cap="all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3399" y="1143000"/>
            <a:ext cx="3945467" cy="3158067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55016" y="566738"/>
            <a:ext cx="376405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 cap="all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2362" y="1143000"/>
            <a:ext cx="3956705" cy="3149600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B5A47B-52BF-448F-BA97-EB86C37A975C}" type="datetimeFigureOut">
              <a:rPr lang="ru-RU" smtClean="0"/>
              <a:t>20.02.2022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5C3C93-F2ED-4E98-9805-DBBD4FFE869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564013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:fade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B5A47B-52BF-448F-BA97-EB86C37A975C}" type="datetimeFigureOut">
              <a:rPr lang="ru-RU" smtClean="0"/>
              <a:t>20.02.2022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5C3C93-F2ED-4E98-9805-DBBD4FFE869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269046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:fade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B5A47B-52BF-448F-BA97-EB86C37A975C}" type="datetimeFigureOut">
              <a:rPr lang="ru-RU" smtClean="0"/>
              <a:t>20.02.2022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5C3C93-F2ED-4E98-9805-DBBD4FFE869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104222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:fade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18667" y="533400"/>
            <a:ext cx="3200400" cy="1524000"/>
          </a:xfrm>
        </p:spPr>
        <p:txBody>
          <a:bodyPr anchor="b">
            <a:normAutofit/>
          </a:bodyPr>
          <a:lstStyle>
            <a:lvl1pPr algn="l">
              <a:defRPr sz="20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399" y="533400"/>
            <a:ext cx="4438755" cy="5486400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418667" y="2209802"/>
            <a:ext cx="32004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B5A47B-52BF-448F-BA97-EB86C37A975C}" type="datetimeFigureOut">
              <a:rPr lang="ru-RU" smtClean="0"/>
              <a:t>20.02.2022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5C3C93-F2ED-4E98-9805-DBBD4FFE869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989411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:fade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95800" y="1447800"/>
            <a:ext cx="3563258" cy="11430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762000" y="914400"/>
            <a:ext cx="3280974" cy="48006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496027" y="2743200"/>
            <a:ext cx="3564223" cy="2082800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B5A47B-52BF-448F-BA97-EB86C37A975C}" type="datetimeFigureOut">
              <a:rPr lang="ru-RU" smtClean="0"/>
              <a:t>20.02.2022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33400" y="6172200"/>
            <a:ext cx="5811724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5C3C93-F2ED-4E98-9805-DBBD4FFE869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759760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:fade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6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533400" y="533400"/>
            <a:ext cx="8077200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9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762002" y="3843867"/>
            <a:ext cx="7281332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B5A47B-52BF-448F-BA97-EB86C37A975C}" type="datetimeFigureOut">
              <a:rPr lang="ru-RU" smtClean="0"/>
              <a:t>20.02.2022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5C3C93-F2ED-4E98-9805-DBBD4FFE869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122437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:fade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533400"/>
            <a:ext cx="8077200" cy="2895600"/>
          </a:xfrm>
        </p:spPr>
        <p:txBody>
          <a:bodyPr anchor="ctr">
            <a:normAutofit/>
          </a:bodyPr>
          <a:lstStyle>
            <a:lvl1pPr algn="l">
              <a:defRPr sz="28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114800"/>
            <a:ext cx="6383552" cy="1905000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B5A47B-52BF-448F-BA97-EB86C37A975C}" type="datetimeFigureOut">
              <a:rPr lang="ru-RU" smtClean="0"/>
              <a:t>20.02.2022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5C3C93-F2ED-4E98-9805-DBBD4FFE869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887651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:fade/>
      </p:transition>
    </mc:Choice>
    <mc:Fallback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283" y="533400"/>
            <a:ext cx="6859787" cy="2895600"/>
          </a:xfrm>
        </p:spPr>
        <p:txBody>
          <a:bodyPr anchor="ctr">
            <a:normAutofit/>
          </a:bodyPr>
          <a:lstStyle>
            <a:lvl1pPr algn="l">
              <a:defRPr sz="2800" b="0" cap="all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066800" y="3429000"/>
            <a:ext cx="6402467" cy="4826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301070"/>
            <a:ext cx="6382361" cy="171873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B5A47B-52BF-448F-BA97-EB86C37A975C}" type="datetimeFigureOut">
              <a:rPr lang="ru-RU" smtClean="0"/>
              <a:t>20.02.2022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5C3C93-F2ED-4E98-9805-DBBD4FFE8690}" type="slidenum">
              <a:rPr lang="ru-RU" smtClean="0"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228600" y="710624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696200" y="2768601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5207129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:fade/>
      </p:transition>
    </mc:Choice>
    <mc:Fallback>
      <p:transition spd="slow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3429000"/>
            <a:ext cx="6382361" cy="1697400"/>
          </a:xfrm>
        </p:spPr>
        <p:txBody>
          <a:bodyPr anchor="b">
            <a:normAutofit/>
          </a:bodyPr>
          <a:lstStyle>
            <a:lvl1pPr algn="l">
              <a:defRPr sz="28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5132980"/>
            <a:ext cx="6383552" cy="886819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B5A47B-52BF-448F-BA97-EB86C37A975C}" type="datetimeFigureOut">
              <a:rPr lang="ru-RU" smtClean="0"/>
              <a:t>20.02.2022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5C3C93-F2ED-4E98-9805-DBBD4FFE869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130423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:fade/>
      </p:transition>
    </mc:Choice>
    <mc:Fallback>
      <p:transition spd="slow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284" y="533400"/>
            <a:ext cx="6859786" cy="2895600"/>
          </a:xfrm>
        </p:spPr>
        <p:txBody>
          <a:bodyPr anchor="ctr">
            <a:normAutofit/>
          </a:bodyPr>
          <a:lstStyle>
            <a:lvl1pPr algn="l">
              <a:defRPr sz="2800" b="0" cap="all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33400" y="3886200"/>
            <a:ext cx="638236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0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953000"/>
            <a:ext cx="6382360" cy="1066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B5A47B-52BF-448F-BA97-EB86C37A975C}" type="datetimeFigureOut">
              <a:rPr lang="ru-RU" smtClean="0"/>
              <a:t>20.02.2022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5C3C93-F2ED-4E98-9805-DBBD4FFE8690}" type="slidenum">
              <a:rPr lang="ru-RU" smtClean="0"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228600" y="710624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696200" y="2768601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1748098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:fade/>
      </p:transition>
    </mc:Choice>
    <mc:Fallback>
      <p:transition spd="slow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533400"/>
            <a:ext cx="7525658" cy="28956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sz="2800" b="0" dirty="0"/>
            </a:lvl1pPr>
          </a:lstStyle>
          <a:p>
            <a:pPr marL="0" lvl="0"/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33400" y="3928534"/>
            <a:ext cx="6382361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0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766735"/>
            <a:ext cx="6382360" cy="1253065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B5A47B-52BF-448F-BA97-EB86C37A975C}" type="datetimeFigureOut">
              <a:rPr lang="ru-RU" smtClean="0"/>
              <a:t>20.02.2022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5C3C93-F2ED-4E98-9805-DBBD4FFE869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74926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:fade/>
      </p:transition>
    </mc:Choice>
    <mc:Fallback>
      <p:transition spd="slow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>
            <a:normAutofit/>
          </a:bodyPr>
          <a:lstStyle>
            <a:lvl1pPr algn="l">
              <a:defRPr sz="28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33400" y="533401"/>
            <a:ext cx="6554867" cy="3767670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B5A47B-52BF-448F-BA97-EB86C37A975C}" type="datetimeFigureOut">
              <a:rPr lang="ru-RU" smtClean="0"/>
              <a:t>20.02.2022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5C3C93-F2ED-4E98-9805-DBBD4FFE869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578941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:fade/>
      </p:transition>
    </mc:Choice>
    <mc:Fallback>
      <p:transition spd="slow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66406" y="533400"/>
            <a:ext cx="2044194" cy="4419600"/>
          </a:xfrm>
        </p:spPr>
        <p:txBody>
          <a:bodyPr vert="eaVert">
            <a:normAutofit/>
          </a:bodyPr>
          <a:lstStyle>
            <a:lvl1pPr>
              <a:defRPr sz="28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33400" y="533400"/>
            <a:ext cx="5850012" cy="5486400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B5A47B-52BF-448F-BA97-EB86C37A975C}" type="datetimeFigureOut">
              <a:rPr lang="ru-RU" smtClean="0"/>
              <a:t>20.02.2022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5C3C93-F2ED-4E98-9805-DBBD4FFE869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87390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:fade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6670675" y="3894667"/>
            <a:ext cx="2470456" cy="2658533"/>
            <a:chOff x="6687077" y="3259666"/>
            <a:chExt cx="2981857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8756120" y="3259666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6687077" y="3486677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7772400" y="3581400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7923214" y="3433394"/>
              <a:ext cx="1739738" cy="173974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8398935" y="3985317"/>
              <a:ext cx="1264017" cy="1264016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533401"/>
            <a:ext cx="6554867" cy="37676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430245" y="6172203"/>
            <a:ext cx="1200463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04B5A47B-52BF-448F-BA97-EB86C37A975C}" type="datetimeFigureOut">
              <a:rPr lang="ru-RU" smtClean="0"/>
              <a:t>20.02.2022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33400" y="6172200"/>
            <a:ext cx="5811724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774426" y="5578478"/>
            <a:ext cx="856907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28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DC5C3C93-F2ED-4E98-9805-DBBD4FFE869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5734931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mc:AlternateContent xmlns:mc="http://schemas.openxmlformats.org/markup-compatibility/2006">
    <mc:Choice xmlns:p14="http://schemas.microsoft.com/office/powerpoint/2010/main" Requires="p14">
      <p:transition spd="slow" p14:dur="1250">
        <p:fade/>
      </p:transition>
    </mc:Choice>
    <mc:Fallback>
      <p:transition spd="slow">
        <p:fade/>
      </p:transition>
    </mc:Fallback>
  </mc:AlternateContent>
  <p:txStyles>
    <p:titleStyle>
      <a:lvl1pPr algn="l" defTabSz="457200" rtl="0" eaLnBrk="1" latinLnBrk="0" hangingPunct="1">
        <a:spcBef>
          <a:spcPct val="0"/>
        </a:spcBef>
        <a:buNone/>
        <a:defRPr sz="32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39552" y="404664"/>
            <a:ext cx="7772400" cy="1470025"/>
          </a:xfrm>
        </p:spPr>
        <p:txBody>
          <a:bodyPr/>
          <a:lstStyle/>
          <a:p>
            <a:r>
              <a:rPr lang="ru-RU" dirty="0" smtClean="0"/>
              <a:t>Загрязнение воздуха</a:t>
            </a:r>
            <a:endParaRPr lang="ru-RU" dirty="0"/>
          </a:p>
        </p:txBody>
      </p:sp>
      <p:pic>
        <p:nvPicPr>
          <p:cNvPr id="13314" name="Picture 2" descr="C:\Users\Лариса\Desktop\Новая папка\tetya_751x33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297" y="1988840"/>
            <a:ext cx="8159699" cy="36724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42769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:fade/>
      </p:transition>
    </mc:Choice>
    <mc:Fallback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260648"/>
            <a:ext cx="8435280" cy="6336704"/>
          </a:xfrm>
        </p:spPr>
        <p:txBody>
          <a:bodyPr>
            <a:normAutofit lnSpcReduction="10000"/>
          </a:bodyPr>
          <a:lstStyle/>
          <a:p>
            <a:r>
              <a:rPr lang="ru-RU" dirty="0">
                <a:solidFill>
                  <a:schemeClr val="tx1"/>
                </a:solidFill>
              </a:rPr>
              <a:t>ЦЕЛИ: </a:t>
            </a:r>
            <a:endParaRPr lang="ru-RU" dirty="0" smtClean="0">
              <a:solidFill>
                <a:schemeClr val="tx1"/>
              </a:solidFill>
            </a:endParaRPr>
          </a:p>
          <a:p>
            <a:r>
              <a:rPr lang="ru-RU" b="1" dirty="0" smtClean="0">
                <a:solidFill>
                  <a:schemeClr val="tx1"/>
                </a:solidFill>
              </a:rPr>
              <a:t>Образовательные:</a:t>
            </a:r>
            <a:endParaRPr lang="ru-RU" b="1" dirty="0">
              <a:solidFill>
                <a:schemeClr val="tx1"/>
              </a:solidFill>
            </a:endParaRPr>
          </a:p>
          <a:p>
            <a:r>
              <a:rPr lang="ru-RU" dirty="0">
                <a:solidFill>
                  <a:schemeClr val="tx1"/>
                </a:solidFill>
              </a:rPr>
              <a:t>1. Рассмотреть основные глобальные экологические проблемы атмосферы: загрязнение и запыление воздуха, парниковый эффект, озоновые дыры, кислотные осадки</a:t>
            </a:r>
            <a:r>
              <a:rPr lang="ru-RU" dirty="0" smtClean="0">
                <a:solidFill>
                  <a:schemeClr val="tx1"/>
                </a:solidFill>
              </a:rPr>
              <a:t>.</a:t>
            </a:r>
            <a:endParaRPr lang="ru-RU" dirty="0">
              <a:solidFill>
                <a:schemeClr val="tx1"/>
              </a:solidFill>
            </a:endParaRPr>
          </a:p>
          <a:p>
            <a:r>
              <a:rPr lang="ru-RU" dirty="0">
                <a:solidFill>
                  <a:schemeClr val="tx1"/>
                </a:solidFill>
              </a:rPr>
              <a:t>2. Дать понятие естественному и искусственному загрязнению атмосферы</a:t>
            </a:r>
            <a:r>
              <a:rPr lang="ru-RU" dirty="0" smtClean="0">
                <a:solidFill>
                  <a:schemeClr val="tx1"/>
                </a:solidFill>
              </a:rPr>
              <a:t>.</a:t>
            </a:r>
            <a:endParaRPr lang="ru-RU" dirty="0">
              <a:solidFill>
                <a:schemeClr val="tx1"/>
              </a:solidFill>
            </a:endParaRPr>
          </a:p>
          <a:p>
            <a:r>
              <a:rPr lang="ru-RU" dirty="0">
                <a:solidFill>
                  <a:schemeClr val="tx1"/>
                </a:solidFill>
              </a:rPr>
              <a:t>3. Познакомить учащихся с ее основными загрязнителями</a:t>
            </a:r>
            <a:r>
              <a:rPr lang="ru-RU" dirty="0" smtClean="0">
                <a:solidFill>
                  <a:schemeClr val="tx1"/>
                </a:solidFill>
              </a:rPr>
              <a:t>.</a:t>
            </a:r>
            <a:endParaRPr lang="ru-RU" dirty="0">
              <a:solidFill>
                <a:schemeClr val="tx1"/>
              </a:solidFill>
            </a:endParaRPr>
          </a:p>
          <a:p>
            <a:r>
              <a:rPr lang="ru-RU" b="1" dirty="0">
                <a:solidFill>
                  <a:schemeClr val="tx1"/>
                </a:solidFill>
              </a:rPr>
              <a:t>Воспитательные</a:t>
            </a:r>
            <a:r>
              <a:rPr lang="ru-RU" b="1" dirty="0" smtClean="0">
                <a:solidFill>
                  <a:schemeClr val="tx1"/>
                </a:solidFill>
              </a:rPr>
              <a:t>:</a:t>
            </a:r>
            <a:endParaRPr lang="ru-RU" b="1" dirty="0">
              <a:solidFill>
                <a:schemeClr val="tx1"/>
              </a:solidFill>
            </a:endParaRPr>
          </a:p>
          <a:p>
            <a:r>
              <a:rPr lang="ru-RU" dirty="0">
                <a:solidFill>
                  <a:schemeClr val="tx1"/>
                </a:solidFill>
              </a:rPr>
              <a:t>1. Воспитывать экологическую компетентность в решении нравственных проблем</a:t>
            </a:r>
            <a:r>
              <a:rPr lang="ru-RU" dirty="0" smtClean="0">
                <a:solidFill>
                  <a:schemeClr val="tx1"/>
                </a:solidFill>
              </a:rPr>
              <a:t>.</a:t>
            </a:r>
            <a:endParaRPr lang="ru-RU" dirty="0">
              <a:solidFill>
                <a:schemeClr val="tx1"/>
              </a:solidFill>
            </a:endParaRPr>
          </a:p>
          <a:p>
            <a:r>
              <a:rPr lang="ru-RU" dirty="0">
                <a:solidFill>
                  <a:schemeClr val="tx1"/>
                </a:solidFill>
              </a:rPr>
              <a:t>2. Воспитывать у детей бережливое отношение к природным богатствам родной Земли</a:t>
            </a:r>
            <a:r>
              <a:rPr lang="ru-RU" dirty="0" smtClean="0">
                <a:solidFill>
                  <a:schemeClr val="tx1"/>
                </a:solidFill>
              </a:rPr>
              <a:t>.</a:t>
            </a:r>
            <a:endParaRPr lang="ru-RU" dirty="0">
              <a:solidFill>
                <a:schemeClr val="tx1"/>
              </a:solidFill>
            </a:endParaRPr>
          </a:p>
          <a:p>
            <a:r>
              <a:rPr lang="ru-RU" b="1" dirty="0">
                <a:solidFill>
                  <a:schemeClr val="tx1"/>
                </a:solidFill>
              </a:rPr>
              <a:t>Развивающая</a:t>
            </a:r>
            <a:r>
              <a:rPr lang="ru-RU" b="1" dirty="0" smtClean="0">
                <a:solidFill>
                  <a:schemeClr val="tx1"/>
                </a:solidFill>
              </a:rPr>
              <a:t>:</a:t>
            </a:r>
            <a:endParaRPr lang="ru-RU" b="1" dirty="0">
              <a:solidFill>
                <a:schemeClr val="tx1"/>
              </a:solidFill>
            </a:endParaRPr>
          </a:p>
          <a:p>
            <a:r>
              <a:rPr lang="ru-RU" dirty="0">
                <a:solidFill>
                  <a:schemeClr val="tx1"/>
                </a:solidFill>
              </a:rPr>
              <a:t>1. Способствовать успешному формированию мыслительных форм деятельности на основе развития зрительного и слухового восприятия, внимания и воображения.</a:t>
            </a:r>
          </a:p>
        </p:txBody>
      </p:sp>
    </p:spTree>
    <p:extLst>
      <p:ext uri="{BB962C8B-B14F-4D97-AF65-F5344CB8AC3E}">
        <p14:creationId xmlns:p14="http://schemas.microsoft.com/office/powerpoint/2010/main" val="31352138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:fade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83568" y="980728"/>
            <a:ext cx="7632848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/>
              <a:t>Загрязнение атмосферного воздуха – попадание в него химических, физических и биологических веществ, которые оказывают влияние на качество атмосферы. Это основная причина изменения естественного состояния окружающей среды. Происходит загрязнение воздуха из-за природных процессов, но больше всего в результате деятельности человека. Поэтому источники вредных выбросов делят на:</a:t>
            </a:r>
          </a:p>
          <a:p>
            <a:r>
              <a:rPr lang="ru-RU" sz="2400" dirty="0"/>
              <a:t>естественные, исходящие от самой природы, </a:t>
            </a:r>
            <a:r>
              <a:rPr lang="ru-RU" sz="2400" dirty="0" smtClean="0"/>
              <a:t>и искусственные</a:t>
            </a:r>
            <a:r>
              <a:rPr lang="ru-RU" sz="2400" dirty="0"/>
              <a:t>, порождаемые человеком.</a:t>
            </a:r>
          </a:p>
          <a:p>
            <a:r>
              <a:rPr lang="ru-RU" sz="2400" dirty="0"/>
              <a:t>У природных источников минеральное или растительное происхождение</a:t>
            </a:r>
            <a:r>
              <a:rPr lang="ru-RU" sz="2400" dirty="0" smtClean="0"/>
              <a:t>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6725924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:fade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197346"/>
            <a:ext cx="8712968" cy="63709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dirty="0">
                <a:latin typeface="Century Gothic" panose="020B0502020202020204" pitchFamily="34" charset="0"/>
              </a:rPr>
              <a:t>По характеру загрязнения атмосферы:</a:t>
            </a:r>
          </a:p>
          <a:p>
            <a:pPr algn="ctr"/>
            <a:r>
              <a:rPr lang="ru-RU" sz="2400" dirty="0">
                <a:latin typeface="Century Gothic" panose="020B0502020202020204" pitchFamily="34" charset="0"/>
              </a:rPr>
              <a:t/>
            </a:r>
            <a:br>
              <a:rPr lang="ru-RU" sz="2400" dirty="0">
                <a:latin typeface="Century Gothic" panose="020B0502020202020204" pitchFamily="34" charset="0"/>
              </a:rPr>
            </a:br>
            <a:endParaRPr lang="ru-RU" sz="2400" dirty="0">
              <a:latin typeface="Century Gothic" panose="020B0502020202020204" pitchFamily="34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ru-RU" sz="2400" b="1" i="1" dirty="0">
                <a:latin typeface="Century Gothic" panose="020B0502020202020204" pitchFamily="34" charset="0"/>
              </a:rPr>
              <a:t>физическое</a:t>
            </a:r>
            <a:r>
              <a:rPr lang="ru-RU" sz="2400" dirty="0">
                <a:latin typeface="Century Gothic" panose="020B0502020202020204" pitchFamily="34" charset="0"/>
              </a:rPr>
              <a:t> — механическое (пыль, твердые частицы), радиоактивное (радиоактивные излучения и изотопы),электромагнитное (различные виды электромагнитных волн, в том числе радиоволны), шумовое (различные громкие звуки и низкочастотные колебания) и тепловое загрязнение (например, выбросы тёплого воздуха и т. п.)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ru-RU" sz="2400" b="1" i="1" dirty="0">
                <a:latin typeface="Century Gothic" panose="020B0502020202020204" pitchFamily="34" charset="0"/>
              </a:rPr>
              <a:t>химическое</a:t>
            </a:r>
            <a:r>
              <a:rPr lang="ru-RU" sz="2400" dirty="0">
                <a:latin typeface="Century Gothic" panose="020B0502020202020204" pitchFamily="34" charset="0"/>
              </a:rPr>
              <a:t> — загрязнение газообразными веществами и аэрозолями. 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ru-RU" sz="2400" b="1" i="1" dirty="0">
                <a:latin typeface="Century Gothic" panose="020B0502020202020204" pitchFamily="34" charset="0"/>
              </a:rPr>
              <a:t>биологическое</a:t>
            </a:r>
            <a:r>
              <a:rPr lang="ru-RU" sz="2400" dirty="0">
                <a:latin typeface="Century Gothic" panose="020B0502020202020204" pitchFamily="34" charset="0"/>
              </a:rPr>
              <a:t> — в основном загрязнение микробной природы. Например, загрязнение воздуха вегетативными формами и спорами бактерий и грибов, вирусами, а также их токсинами и продуктами жизнедеятельности.</a:t>
            </a:r>
            <a:endParaRPr lang="ru-RU" sz="2400" b="0" i="0" dirty="0">
              <a:effectLst/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996084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:fade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99592" y="1052736"/>
            <a:ext cx="777686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dirty="0" smtClean="0"/>
              <a:t>Естественные загрязнители</a:t>
            </a:r>
            <a:endParaRPr lang="ru-RU" sz="4000" b="1" dirty="0"/>
          </a:p>
        </p:txBody>
      </p:sp>
      <p:sp>
        <p:nvSpPr>
          <p:cNvPr id="4" name="TextBox 3"/>
          <p:cNvSpPr txBox="1"/>
          <p:nvPr/>
        </p:nvSpPr>
        <p:spPr>
          <a:xfrm>
            <a:off x="895305" y="2636912"/>
            <a:ext cx="748883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/>
              <a:t>Естественное</a:t>
            </a:r>
            <a:r>
              <a:rPr lang="ru-RU" sz="2400" dirty="0"/>
              <a:t> </a:t>
            </a:r>
            <a:r>
              <a:rPr lang="ru-RU" sz="2400" b="1" dirty="0"/>
              <a:t>загрязнение</a:t>
            </a:r>
            <a:r>
              <a:rPr lang="ru-RU" sz="2400" dirty="0"/>
              <a:t> </a:t>
            </a:r>
            <a:r>
              <a:rPr lang="ru-RU" sz="2400" b="1" dirty="0"/>
              <a:t>воздуха</a:t>
            </a:r>
            <a:r>
              <a:rPr lang="ru-RU" sz="2400" dirty="0"/>
              <a:t> вызвано </a:t>
            </a:r>
            <a:r>
              <a:rPr lang="ru-RU" sz="2400" b="1" dirty="0"/>
              <a:t>природными</a:t>
            </a:r>
            <a:r>
              <a:rPr lang="ru-RU" sz="2400" dirty="0"/>
              <a:t> процессами (вулканическая деятельность, ветровая эрозия, массовое цветение растений, дым от лесных и степных пожаров и др.).</a:t>
            </a:r>
          </a:p>
        </p:txBody>
      </p:sp>
    </p:spTree>
    <p:extLst>
      <p:ext uri="{BB962C8B-B14F-4D97-AF65-F5344CB8AC3E}">
        <p14:creationId xmlns:p14="http://schemas.microsoft.com/office/powerpoint/2010/main" val="30696524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:fad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47072" y="332656"/>
            <a:ext cx="192107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smtClean="0"/>
              <a:t>Вулканы</a:t>
            </a:r>
            <a:endParaRPr lang="ru-RU" sz="2800" b="1" dirty="0"/>
          </a:p>
        </p:txBody>
      </p:sp>
      <p:pic>
        <p:nvPicPr>
          <p:cNvPr id="1026" name="Picture 2" descr="Ð¸Ð·Ð²ÐµÑÐ¶ÐµÐ½Ð¸Ðµ-Ð²ÑÐ»ÐºÐ°Ð½Ð°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855876"/>
            <a:ext cx="7794989" cy="35082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395536" y="4544030"/>
            <a:ext cx="8155029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При их извержении в воздух выбрасывается огромное количество газов, твёрдых частиц и пепла, водные пары и пыль, которые держатся в атмосферных слоях на протяжении нескольких лет.</a:t>
            </a:r>
          </a:p>
          <a:p>
            <a:endParaRPr lang="ru-RU" sz="2400" dirty="0" smtClean="0"/>
          </a:p>
          <a:p>
            <a:endParaRPr lang="ru-RU" sz="2400" dirty="0" smtClean="0"/>
          </a:p>
        </p:txBody>
      </p:sp>
    </p:spTree>
    <p:extLst>
      <p:ext uri="{BB962C8B-B14F-4D97-AF65-F5344CB8AC3E}">
        <p14:creationId xmlns:p14="http://schemas.microsoft.com/office/powerpoint/2010/main" val="23887705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:fad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55576" y="476672"/>
            <a:ext cx="7128792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/>
              <a:t>Факты. В 1883 году при извержении вулкана Кракатау в воздух поднялась чёрная туча высотой 27 километров, на 80 километров ввысь было выброшено 150 миллиардов пыли и пепла. Газы, песок и пыль развеялись на расстояние в 827000 километров.</a:t>
            </a:r>
          </a:p>
        </p:txBody>
      </p:sp>
      <p:pic>
        <p:nvPicPr>
          <p:cNvPr id="3" name="Picture 7" descr="вулкан новый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2492896"/>
            <a:ext cx="7200800" cy="41128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617574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:fad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771800" y="168393"/>
            <a:ext cx="451264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dirty="0" smtClean="0"/>
              <a:t>Лесные и торфяные пожары</a:t>
            </a:r>
            <a:endParaRPr lang="ru-RU" sz="2800" dirty="0"/>
          </a:p>
        </p:txBody>
      </p:sp>
      <p:pic>
        <p:nvPicPr>
          <p:cNvPr id="2050" name="Picture 2" descr="C:\Users\Лариса\Desktop\Новая папка\lesnoy-pojar_751x33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836712"/>
            <a:ext cx="7999705" cy="3600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251520" y="4717886"/>
            <a:ext cx="835292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/>
              <a:t>Дым от горения лесов загрязняет атмосферный воздух и распространяется на большие площади. Гарь от торфяников наполняет воздух мелкими взвешенными частицами.</a:t>
            </a:r>
          </a:p>
          <a:p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8566745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:fade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83568" y="188640"/>
            <a:ext cx="7776864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/>
              <a:t>Факты. В 2010 году по причине торфяных пожаров в столице России сложилась чрезвычайная экологическая ситуация. Предельно допустимые нормы загрязняющих веществ были превышены в десятки раз. Жители Москвы из-за смога не могли свободно дышать и пользовались респираторами и противогазами. Многие были вынуждены покинуть город.</a:t>
            </a:r>
          </a:p>
        </p:txBody>
      </p:sp>
      <p:pic>
        <p:nvPicPr>
          <p:cNvPr id="3" name="Рисунок 2" descr="пожар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19872" y="3284984"/>
            <a:ext cx="5422709" cy="32403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33998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:fade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699792" y="183316"/>
            <a:ext cx="452737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/>
              <a:t>Пыльные бури</a:t>
            </a:r>
          </a:p>
          <a:p>
            <a:r>
              <a:rPr lang="ru-RU" sz="2800" dirty="0" smtClean="0"/>
              <a:t/>
            </a:r>
            <a:br>
              <a:rPr lang="ru-RU" sz="2800" dirty="0" smtClean="0"/>
            </a:br>
            <a:endParaRPr lang="ru-RU" sz="2800" dirty="0"/>
          </a:p>
        </p:txBody>
      </p:sp>
      <p:pic>
        <p:nvPicPr>
          <p:cNvPr id="3074" name="Picture 2" descr="C:\Users\Лариса\Desktop\Новая папка\pyily_751x338-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650305"/>
            <a:ext cx="7992888" cy="35973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387687" y="4509120"/>
            <a:ext cx="835292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/>
              <a:t>Они бывают при сильном ветре, который поднимает с земли и переносит на далёкие расстояния обломки горных пород. Смерчи и ураганы засоряют атмосферный воздух тоннами пыли.</a:t>
            </a:r>
          </a:p>
          <a:p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37557867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:fade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83568" y="332656"/>
            <a:ext cx="7848872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/>
              <a:t>Факты. В 1928 году в Украине мощный ветер поднял вверх 15 миллионов тонн чернозёма и перенёс его на высоте 750 метров на запад. Слой земли осел в Прикарпатье, Румынию и </a:t>
            </a:r>
            <a:r>
              <a:rPr lang="ru-RU" sz="2400" dirty="0" smtClean="0"/>
              <a:t>Польшу на </a:t>
            </a:r>
            <a:r>
              <a:rPr lang="ru-RU" sz="2400" dirty="0"/>
              <a:t>площади 6 миллионов квадратных километров.</a:t>
            </a:r>
          </a:p>
        </p:txBody>
      </p:sp>
      <p:pic>
        <p:nvPicPr>
          <p:cNvPr id="3" name="Picture 2" descr="C:\Users\Лариса\Desktop\Новая папка\pyily_751x338-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780928"/>
            <a:ext cx="7992888" cy="35973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534180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:fade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17455" y="1772816"/>
            <a:ext cx="8424936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/>
              <a:t>Искусственные загрязнители атмосферного воздуха – наиболее опасные. Они могут быть твёрдые, жидкие и газообразные</a:t>
            </a:r>
            <a:r>
              <a:rPr lang="ru-RU" sz="2400" dirty="0" smtClean="0"/>
              <a:t>.</a:t>
            </a:r>
          </a:p>
          <a:p>
            <a:r>
              <a:rPr lang="ru-RU" sz="2400" dirty="0"/>
              <a:t>К искусственным (антропогенным) источникам загрязнения атмосферы относятся промышленные и теплоэнергетические предприятия, транспорт, системы отопления жилищ, сельское хозяйство, бытовые отходы.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755576" y="560874"/>
            <a:ext cx="820891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dirty="0" smtClean="0"/>
              <a:t>Искусственные загрязнители</a:t>
            </a:r>
            <a:endParaRPr lang="ru-RU" sz="4000" b="1" dirty="0"/>
          </a:p>
        </p:txBody>
      </p:sp>
    </p:spTree>
    <p:extLst>
      <p:ext uri="{BB962C8B-B14F-4D97-AF65-F5344CB8AC3E}">
        <p14:creationId xmlns:p14="http://schemas.microsoft.com/office/powerpoint/2010/main" val="35451290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:fade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7504" y="188640"/>
            <a:ext cx="8640960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2400" dirty="0"/>
          </a:p>
          <a:p>
            <a:pPr algn="ctr"/>
            <a:r>
              <a:rPr lang="ru-RU" sz="2800" b="1" dirty="0" smtClean="0"/>
              <a:t>Бытовые </a:t>
            </a:r>
            <a:r>
              <a:rPr lang="ru-RU" sz="2800" b="1" dirty="0"/>
              <a:t>отходы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41218" y="1277536"/>
            <a:ext cx="849694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/>
              <a:t>Появляются при сжигании топлива в помещениях, например, при приготовлении пищи, дым от печного отопления, а также то, что осталось от потребления человеком, проще говоря, бытового мусора.</a:t>
            </a:r>
          </a:p>
        </p:txBody>
      </p:sp>
      <p:pic>
        <p:nvPicPr>
          <p:cNvPr id="4098" name="Picture 2" descr="C:\Users\Лариса\Desktop\Новая папка\dyim-iz-pechey_751x33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640" y="3068960"/>
            <a:ext cx="7552100" cy="33989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22220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:fade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259632" y="213770"/>
            <a:ext cx="69127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/>
              <a:t>Производственные</a:t>
            </a:r>
          </a:p>
        </p:txBody>
      </p:sp>
      <p:pic>
        <p:nvPicPr>
          <p:cNvPr id="5122" name="Picture 2" descr="C:\Users\Лариса\Desktop\Новая папка\promyishlennosty_751x33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869314"/>
            <a:ext cx="7153275" cy="3219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323528" y="4106342"/>
            <a:ext cx="857698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/>
              <a:t>Получаются в результате работы промышленности и представляют собой выбросы от технологических процессов. Особо опасными из них являются радиоактивные вещества, источниками которых служат взрывы атомных бомб, работа предприятий, где используются радиоактивные компоненты, атомные станции и реакторы.</a:t>
            </a:r>
          </a:p>
        </p:txBody>
      </p:sp>
    </p:spTree>
    <p:extLst>
      <p:ext uri="{BB962C8B-B14F-4D97-AF65-F5344CB8AC3E}">
        <p14:creationId xmlns:p14="http://schemas.microsoft.com/office/powerpoint/2010/main" val="29090357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:fade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093373" y="285769"/>
            <a:ext cx="240835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dirty="0"/>
              <a:t>Транспортные</a:t>
            </a:r>
          </a:p>
        </p:txBody>
      </p:sp>
      <p:pic>
        <p:nvPicPr>
          <p:cNvPr id="6146" name="Picture 2" descr="C:\Users\Лариса\Desktop\Новая папка\transport_751x33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764704"/>
            <a:ext cx="7153275" cy="30243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298911" y="3811012"/>
            <a:ext cx="8820472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/>
              <a:t>Источниками таких загрязнителей являются автомобили, воздушные и морские суда, поезда.</a:t>
            </a:r>
          </a:p>
          <a:p>
            <a:r>
              <a:rPr lang="ru-RU" sz="2400" dirty="0" smtClean="0">
                <a:effectLst/>
              </a:rPr>
              <a:t>Факты. В 1900 году в мире было всего 11 тысяч автомобилей, в 1950 их стало 48 миллионов, к 1980 году количество увеличилось до 330 миллионов, а сегодня их насчитывается порядка 500 миллионов. В отработанных машинами газах содержится примерно 280 вредных для атмосферного воздуха компонентов.</a:t>
            </a:r>
          </a:p>
          <a:p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10415375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:fade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9512" y="188640"/>
            <a:ext cx="8784976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dirty="0"/>
              <a:t>Чем загрязняется воздух?</a:t>
            </a:r>
          </a:p>
          <a:p>
            <a:r>
              <a:rPr lang="ru-RU" sz="2400" dirty="0"/>
              <a:t>Учёные выделили основные загрязнители атмосферного воздуха, которые больше всего негативно влияют на здоровье человека.</a:t>
            </a:r>
          </a:p>
          <a:p>
            <a:r>
              <a:rPr lang="ru-RU" b="1" dirty="0"/>
              <a:t>Оксид углерода</a:t>
            </a:r>
          </a:p>
        </p:txBody>
      </p:sp>
      <p:pic>
        <p:nvPicPr>
          <p:cNvPr id="7170" name="Picture 2" descr="C:\Users\Лариса\Desktop\Новая папка\oksid-uglerodja_751x33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793" y="1868104"/>
            <a:ext cx="3888432" cy="17500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79512" y="3641845"/>
            <a:ext cx="8208912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/>
              <a:t>Газ без цвета и запаха, который ещё называется «угарный». Он образуется при неполном сгорании топлива при нехватке кислорода и низкой температуре окружающей среды. При попадании в организм человека он блокирует поступление кислорода в кровь. Это одна из причин частых отравлений человека, приводящая к потере сознания и смерти.</a:t>
            </a:r>
          </a:p>
        </p:txBody>
      </p:sp>
    </p:spTree>
    <p:extLst>
      <p:ext uri="{BB962C8B-B14F-4D97-AF65-F5344CB8AC3E}">
        <p14:creationId xmlns:p14="http://schemas.microsoft.com/office/powerpoint/2010/main" val="42664723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:fade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188640"/>
            <a:ext cx="255711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/>
              <a:t>Углекислый газ</a:t>
            </a:r>
          </a:p>
        </p:txBody>
      </p:sp>
      <p:pic>
        <p:nvPicPr>
          <p:cNvPr id="8194" name="Picture 2" descr="C:\Users\Лариса\Desktop\Новая папка\uglekislyiy-gaz_751x33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573461"/>
            <a:ext cx="7153275" cy="3219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464561" y="4177732"/>
            <a:ext cx="741682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/>
              <a:t>Выделяемый нами при дыхании газ не имеет цвета, но у него кисловатый запах. Его избыточное содержание в воздухе, которым мы дышим, приводит к головным болям, депрессии и слабости.</a:t>
            </a:r>
          </a:p>
        </p:txBody>
      </p:sp>
    </p:spTree>
    <p:extLst>
      <p:ext uri="{BB962C8B-B14F-4D97-AF65-F5344CB8AC3E}">
        <p14:creationId xmlns:p14="http://schemas.microsoft.com/office/powerpoint/2010/main" val="23899412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:fade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5536" y="188640"/>
            <a:ext cx="247054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/>
              <a:t>Диоксид серы</a:t>
            </a:r>
          </a:p>
        </p:txBody>
      </p:sp>
      <p:pic>
        <p:nvPicPr>
          <p:cNvPr id="9218" name="Picture 2" descr="C:\Users\Лариса\Desktop\Новая папка\dioksid-seryi_751x33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5109" y="825971"/>
            <a:ext cx="7153275" cy="3219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827584" y="4221088"/>
            <a:ext cx="720080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/>
              <a:t>Бесцветный газ с резким запахом, получается при горении серосодержащего топлива, например, угля. Долгое воздействие его на человека приводит к потере вкуса, затруднению дыхания, нарушению работы сердца и отёку лёгких.</a:t>
            </a:r>
          </a:p>
        </p:txBody>
      </p:sp>
    </p:spTree>
    <p:extLst>
      <p:ext uri="{BB962C8B-B14F-4D97-AF65-F5344CB8AC3E}">
        <p14:creationId xmlns:p14="http://schemas.microsoft.com/office/powerpoint/2010/main" val="30051676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:fade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9512" y="188640"/>
            <a:ext cx="241925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/>
              <a:t>Оксиды азота</a:t>
            </a:r>
          </a:p>
        </p:txBody>
      </p:sp>
      <p:pic>
        <p:nvPicPr>
          <p:cNvPr id="10242" name="Picture 2" descr="C:\Users\Лариса\Desktop\Новая папка\oksidyi-azota_751x33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676208"/>
            <a:ext cx="7153275" cy="3219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611560" y="4077072"/>
            <a:ext cx="7992888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/>
              <a:t>Образуются при горении, например, при работе автомобилей и </a:t>
            </a:r>
            <a:r>
              <a:rPr lang="ru-RU" sz="2400" dirty="0" err="1"/>
              <a:t>теплостанций</a:t>
            </a:r>
            <a:r>
              <a:rPr lang="ru-RU" sz="2400" dirty="0"/>
              <a:t>, а также получаются в процессе деятельности предприятий, которые производят азотные удобрения, кислоту и красители. Превышение допустимых норм этого газа может приводить к заболеваниям дыхательных путей и органов зрения.</a:t>
            </a:r>
          </a:p>
        </p:txBody>
      </p:sp>
    </p:spTree>
    <p:extLst>
      <p:ext uri="{BB962C8B-B14F-4D97-AF65-F5344CB8AC3E}">
        <p14:creationId xmlns:p14="http://schemas.microsoft.com/office/powerpoint/2010/main" val="26458457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:fade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5536" y="188640"/>
            <a:ext cx="96212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/>
              <a:t>Озон</a:t>
            </a:r>
          </a:p>
        </p:txBody>
      </p:sp>
      <p:pic>
        <p:nvPicPr>
          <p:cNvPr id="11266" name="Picture 2" descr="C:\Users\Лариса\Desktop\Новая папка\ozon_751x33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650305"/>
            <a:ext cx="7153275" cy="3219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539552" y="3869755"/>
            <a:ext cx="7776864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/>
              <a:t>Считается наиболее токсичным из всех газообразных загрязнителей. Он образуется от фотохимических процессов и содержится в выбросах промышленности, транспорта и химических растворителях. Длительное воздействие озона на человека приводит к болезням лёгких.</a:t>
            </a:r>
          </a:p>
        </p:txBody>
      </p:sp>
    </p:spTree>
    <p:extLst>
      <p:ext uri="{BB962C8B-B14F-4D97-AF65-F5344CB8AC3E}">
        <p14:creationId xmlns:p14="http://schemas.microsoft.com/office/powerpoint/2010/main" val="13431759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:fade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55576" y="404664"/>
            <a:ext cx="274658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>
                <a:latin typeface="Arial" panose="020B0604020202020204" pitchFamily="34" charset="0"/>
              </a:rPr>
              <a:t>Озоновые дыры</a:t>
            </a:r>
            <a:endParaRPr lang="ru-RU" sz="2400" b="1" i="0" dirty="0">
              <a:effectLst/>
              <a:latin typeface="Arial" panose="020B0604020202020204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67544" y="876244"/>
            <a:ext cx="8424936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latin typeface="Century Gothic" panose="020B0502020202020204" pitchFamily="34" charset="0"/>
              </a:rPr>
              <a:t>По результатам метеорологических исследований обнаружено, что нарушения </a:t>
            </a:r>
            <a:r>
              <a:rPr lang="ru-RU" sz="2400" dirty="0" err="1">
                <a:latin typeface="Century Gothic" panose="020B0502020202020204" pitchFamily="34" charset="0"/>
              </a:rPr>
              <a:t>озоносферы</a:t>
            </a:r>
            <a:r>
              <a:rPr lang="ru-RU" sz="2400" dirty="0">
                <a:latin typeface="Century Gothic" panose="020B0502020202020204" pitchFamily="34" charset="0"/>
              </a:rPr>
              <a:t> возникают не только в местах обитания человека, но и за их пределами: в Антарктиде и Арктике. Это оговорит о влиянии двух групп факторов появления озоновых дыр: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ru-RU" sz="2400" dirty="0">
                <a:latin typeface="Century Gothic" panose="020B0502020202020204" pitchFamily="34" charset="0"/>
              </a:rPr>
              <a:t>естественных;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ru-RU" sz="2400" dirty="0">
                <a:latin typeface="Century Gothic" panose="020B0502020202020204" pitchFamily="34" charset="0"/>
              </a:rPr>
              <a:t>антропогенных.</a:t>
            </a:r>
            <a:endParaRPr lang="ru-RU" sz="2400" b="0" i="0" dirty="0">
              <a:effectLst/>
              <a:latin typeface="Century Gothic" panose="020B0502020202020204" pitchFamily="34" charset="0"/>
            </a:endParaRPr>
          </a:p>
        </p:txBody>
      </p:sp>
      <p:pic>
        <p:nvPicPr>
          <p:cNvPr id="1026" name="Picture 2" descr="Разрушение озонового слоя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2852936"/>
            <a:ext cx="5112568" cy="36146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323528" y="4148190"/>
            <a:ext cx="4572000" cy="193899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000" dirty="0">
                <a:latin typeface="Arial" panose="020B0604020202020204" pitchFamily="34" charset="0"/>
              </a:rPr>
              <a:t>В большинстве случаев группы факторов не связаны друг с другом. Естественные больше всего проявляются в районе полюсов Земли, антропогенные – на остальной поверхности.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28756679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:fade/>
      </p:transition>
    </mc:Choice>
    <mc:Fallback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9512" y="117693"/>
            <a:ext cx="8784976" cy="54476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>
                <a:latin typeface="+mj-lt"/>
              </a:rPr>
              <a:t>Антропогенные </a:t>
            </a:r>
            <a:r>
              <a:rPr lang="ru-RU" sz="2400" b="1" dirty="0" smtClean="0">
                <a:latin typeface="+mj-lt"/>
              </a:rPr>
              <a:t>факторы</a:t>
            </a:r>
          </a:p>
          <a:p>
            <a:endParaRPr lang="ru-RU" sz="2400" b="1" dirty="0">
              <a:latin typeface="+mj-lt"/>
            </a:endParaRPr>
          </a:p>
          <a:p>
            <a:r>
              <a:rPr lang="ru-RU" sz="2000" dirty="0">
                <a:latin typeface="+mj-lt"/>
              </a:rPr>
              <a:t>При производстве товаров и работе холодильных установок (кондиционеров, холодильников, рефрижераторов) в атмосферу выделяется фреон. Выделяемый из него хлор взаимодействует с озоном и разрушает защитную оболочку. Несмотря на </a:t>
            </a:r>
            <a:r>
              <a:rPr lang="ru-RU" sz="2000" dirty="0" err="1">
                <a:latin typeface="+mj-lt"/>
              </a:rPr>
              <a:t>незаселенность</a:t>
            </a:r>
            <a:r>
              <a:rPr lang="ru-RU" sz="2000" dirty="0">
                <a:latin typeface="+mj-lt"/>
              </a:rPr>
              <a:t> территорий с крупнейшими озоновыми дырами, более 80% дыр образуются из-за антропогенных факторов.</a:t>
            </a:r>
          </a:p>
          <a:p>
            <a:r>
              <a:rPr lang="ru-RU" sz="2000" dirty="0">
                <a:latin typeface="+mj-lt"/>
              </a:rPr>
              <a:t>К действиям </a:t>
            </a:r>
            <a:r>
              <a:rPr lang="ru-RU" sz="2000" dirty="0" err="1">
                <a:latin typeface="+mj-lt"/>
              </a:rPr>
              <a:t>фреоновых</a:t>
            </a:r>
            <a:r>
              <a:rPr lang="ru-RU" sz="2000" dirty="0">
                <a:latin typeface="+mj-lt"/>
              </a:rPr>
              <a:t> установок прибавляется эксплуатация воздушного транспорта: самолетов и ракет. В составе выделяемого при горении топлива содержатся такие элементы: хлор, оксиды азота, двуокись углерода. Выделяясь в виде газа, они вступают во взаимодействие с озоном и приводят к многочисленным небольшим нарушениям слоя.</a:t>
            </a:r>
          </a:p>
          <a:p>
            <a:r>
              <a:rPr lang="ru-RU" sz="2000" dirty="0">
                <a:latin typeface="+mj-lt"/>
              </a:rPr>
              <a:t>Третья антропогенная причина – применение пестицидов в сельском хозяйстве. В их состав входят оксиды азота, которые при выделении в атмосферу разрушают слой.</a:t>
            </a:r>
            <a:endParaRPr lang="ru-RU" sz="2000" b="0" i="0" dirty="0">
              <a:effectLst/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7193645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:fade/>
      </p:transition>
    </mc:Choice>
    <mc:Fallback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59666" y="188640"/>
            <a:ext cx="8136904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>
                <a:latin typeface="+mj-lt"/>
              </a:rPr>
              <a:t>Естественные факторы</a:t>
            </a:r>
          </a:p>
          <a:p>
            <a:r>
              <a:rPr lang="ru-RU" sz="2400" dirty="0">
                <a:latin typeface="+mj-lt"/>
              </a:rPr>
              <a:t>Сложнее всего человеку повлиять на причины естественного происхождения. К ним относится сезонность, особенно ярко проявляемая на полюсах. Сокращение там озонового слоя приводит к повышенной концентрации солнечных лучей и таянию ледников. Вместе с этим повышается средняя температура, а озоновый слой продолжает разрушаться.</a:t>
            </a:r>
            <a:endParaRPr lang="ru-RU" sz="2400" b="0" i="0" dirty="0">
              <a:effectLst/>
              <a:latin typeface="+mj-lt"/>
            </a:endParaRPr>
          </a:p>
        </p:txBody>
      </p:sp>
      <p:pic>
        <p:nvPicPr>
          <p:cNvPr id="2050" name="Picture 2" descr="Айсберг в Антарктиде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3604960"/>
            <a:ext cx="6696744" cy="28803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440344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:fade/>
      </p:transition>
    </mc:Choice>
    <mc:Fallback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188640"/>
            <a:ext cx="136287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/>
              <a:t>Свинец</a:t>
            </a:r>
          </a:p>
        </p:txBody>
      </p:sp>
      <p:pic>
        <p:nvPicPr>
          <p:cNvPr id="12290" name="Picture 2" descr="C:\Users\Лариса\Desktop\Новая папка\svinets_751x33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650305"/>
            <a:ext cx="7920880" cy="35649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251520" y="4215228"/>
            <a:ext cx="8784976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/>
              <a:t>Токсичный серебристый металл применяется для производства красок, в типографии и при изготовлении боеприпасов. Основным источником свинца служат выхлопные газы. Накопление свинца в организме приводит к нарушению умственной деятельности, влияет на печень, почки и костную систему.</a:t>
            </a:r>
          </a:p>
        </p:txBody>
      </p:sp>
    </p:spTree>
    <p:extLst>
      <p:ext uri="{BB962C8B-B14F-4D97-AF65-F5344CB8AC3E}">
        <p14:creationId xmlns:p14="http://schemas.microsoft.com/office/powerpoint/2010/main" val="19747954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:fade/>
      </p:transition>
    </mc:Choice>
    <mc:Fallback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11560" y="764704"/>
            <a:ext cx="7776864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i="1" dirty="0"/>
              <a:t>Факты. Россия занимает прочные позиции среди стран с плохой экологией. Лишь в 15 городах атмосферный воздух соответствует установленным нормам. 125 российских городов фиксируют превышение уровня концентрации вредных веществ в 5-10 раз. Среди самых загрязнённых городов Магнитогорск, Череповец, Челябинск, есть здесь и Москва, и Санкт-Петербург, а вот Норильск стоит в одном ряду с мировыми </a:t>
            </a:r>
            <a:r>
              <a:rPr lang="ru-RU" sz="2400" i="1" dirty="0" err="1"/>
              <a:t>грязнушками</a:t>
            </a:r>
            <a:r>
              <a:rPr lang="ru-RU" sz="2400" i="1" dirty="0"/>
              <a:t> Мехико, Каиром и Лос-Анжелесом. Основной источник загрязнения в России – промышленность.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35883223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:fade/>
      </p:transition>
    </mc:Choice>
    <mc:Fallback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95536" y="764704"/>
            <a:ext cx="8352928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i="1" dirty="0"/>
              <a:t>Факты</a:t>
            </a:r>
            <a:r>
              <a:rPr lang="ru-RU" sz="2400" i="1" dirty="0"/>
              <a:t>. Самый чистый воздух сегодня на Синайском полуострове в Египте. В списке благоприятных районов Антарктида, Чилийская </a:t>
            </a:r>
            <a:r>
              <a:rPr lang="ru-RU" sz="2400" i="1" dirty="0" err="1"/>
              <a:t>Патагония</a:t>
            </a:r>
            <a:r>
              <a:rPr lang="ru-RU" sz="2400" i="1" dirty="0"/>
              <a:t>, бразильский город Наталь. А вот в Китае атмосферным воздухом дышать с каждым годом всё труднее. Большие города утопают в смоге. Среди грязных стран Пакистан, Иран, Индия и Катар. Когда-то в Японии было плохо с чистым воздухом, и в 70-х годах там появились кислородные бары, где можно было подышать чистым кислородом. А вот в грязные города Китая возят чистый канадский горный воздух в баллонах по 7,7 литра. Стоит частичка свежести 15 долларов и хватает её на 15 вдохов.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39128632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:fade/>
      </p:transition>
    </mc:Choice>
    <mc:Fallback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67544" y="620688"/>
            <a:ext cx="8352928" cy="47705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b="1" dirty="0">
                <a:latin typeface="+mj-lt"/>
              </a:rPr>
              <a:t>Последствия</a:t>
            </a:r>
          </a:p>
          <a:p>
            <a:pPr algn="ctr"/>
            <a:r>
              <a:rPr lang="ru-RU" sz="2400" dirty="0">
                <a:latin typeface="+mj-lt"/>
              </a:rPr>
              <a:t>Согласно данным Всемирной организации здравоохранения (ВОЗ) за 2014 год, ежегодно в мире примерно 3,7 миллионов человек умирает из-за загрязнения атмосферного воздуха. Общее количество смертей, связанных с воздействием загрязненного воздуха как в помещениях, так и в атмосфере, достигает 7 миллионов в год. По данным Международного агентства по изучению рака ВОЗ, загрязнение воздуха является главной причиной возникновения онкологических заболеваний.</a:t>
            </a:r>
            <a:endParaRPr lang="ru-RU" sz="2400" b="1" i="0" dirty="0">
              <a:effectLst/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258705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:fade/>
      </p:transition>
    </mc:Choice>
    <mc:Fallback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67544" y="127442"/>
            <a:ext cx="842493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>
                <a:latin typeface="Arial" panose="020B0604020202020204" pitchFamily="34" charset="0"/>
              </a:rPr>
              <a:t>Борьба с загрязнением атмосферы. </a:t>
            </a:r>
            <a:endParaRPr lang="ru-RU" sz="3200" b="1" dirty="0" smtClean="0">
              <a:latin typeface="Arial" panose="020B0604020202020204" pitchFamily="34" charset="0"/>
            </a:endParaRPr>
          </a:p>
          <a:p>
            <a:pPr algn="ctr"/>
            <a:r>
              <a:rPr lang="ru-RU" sz="3200" b="1" dirty="0" smtClean="0">
                <a:latin typeface="Arial" panose="020B0604020202020204" pitchFamily="34" charset="0"/>
              </a:rPr>
              <a:t>5 </a:t>
            </a:r>
            <a:r>
              <a:rPr lang="ru-RU" sz="3200" b="1" dirty="0">
                <a:latin typeface="Arial" panose="020B0604020202020204" pitchFamily="34" charset="0"/>
              </a:rPr>
              <a:t>современных технологий</a:t>
            </a:r>
            <a:endParaRPr lang="ru-RU" sz="3200" b="1" i="0" dirty="0">
              <a:effectLst/>
              <a:latin typeface="Arial" panose="020B0604020202020204" pitchFamily="34" charset="0"/>
            </a:endParaRPr>
          </a:p>
        </p:txBody>
      </p:sp>
      <p:pic>
        <p:nvPicPr>
          <p:cNvPr id="3074" name="Picture 2" descr="https://i.pinimg.com/736x/a9/38/7b/a9387b4dbd88bc7230820ffa7424201f--blog-post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216219"/>
            <a:ext cx="3888432" cy="21819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4355975" y="1432007"/>
            <a:ext cx="426199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>
                <a:latin typeface="Verdana" panose="020B0604030504040204" pitchFamily="34" charset="0"/>
              </a:rPr>
              <a:t>Рекламные щиты, очищающие воздух</a:t>
            </a:r>
            <a:endParaRPr lang="ru-RU" sz="2000" b="1" i="0" dirty="0">
              <a:effectLst/>
              <a:latin typeface="Verdana" panose="020B0604030504040204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5352" y="3482321"/>
            <a:ext cx="482536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000" b="1" dirty="0">
                <a:latin typeface="Verdana" panose="020B0604030504040204" pitchFamily="34" charset="0"/>
              </a:rPr>
              <a:t> Дезинфектор воздуха от </a:t>
            </a:r>
            <a:r>
              <a:rPr lang="en-US" sz="2000" b="1" dirty="0">
                <a:latin typeface="Verdana" panose="020B0604030504040204" pitchFamily="34" charset="0"/>
              </a:rPr>
              <a:t>NASA</a:t>
            </a:r>
            <a:endParaRPr lang="en-US" sz="2000" b="1" i="0" dirty="0">
              <a:effectLst/>
              <a:latin typeface="Verdana" panose="020B0604030504040204" pitchFamily="34" charset="0"/>
            </a:endParaRPr>
          </a:p>
        </p:txBody>
      </p:sp>
      <p:pic>
        <p:nvPicPr>
          <p:cNvPr id="3076" name="Picture 4" descr="https://www.sites.google.com/site/11klassekologiceskieproblemy/_/rsrc/1468735939525/urok-4-zagraznenie-atmosfery/Filtr-NASA_1.jpg?height=213&amp;width=32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0715" y="2420188"/>
            <a:ext cx="3792486" cy="2524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4680012" y="5954877"/>
            <a:ext cx="4572000" cy="70788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000" b="1" dirty="0">
                <a:latin typeface="Verdana" panose="020B0604030504040204" pitchFamily="34" charset="0"/>
              </a:rPr>
              <a:t>Поедающий смог, самоочищающийся бетон</a:t>
            </a:r>
            <a:endParaRPr lang="ru-RU" sz="2000" b="1" i="0" dirty="0">
              <a:effectLst/>
              <a:latin typeface="Verdana" panose="020B0604030504040204" pitchFamily="34" charset="0"/>
            </a:endParaRPr>
          </a:p>
        </p:txBody>
      </p:sp>
      <p:pic>
        <p:nvPicPr>
          <p:cNvPr id="3078" name="Picture 6" descr="https://www.sites.google.com/site/11klassekologiceskieproblemy/_/rsrc/1468735939960/urok-4-zagraznenie-atmosfery/Samoochishhayushhiysya-beton.jpg?height=181&amp;width=320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4212340"/>
            <a:ext cx="4291364" cy="24349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802499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:fade/>
      </p:transition>
    </mc:Choice>
    <mc:Fallback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86121" y="1484784"/>
            <a:ext cx="3275256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000" b="1" dirty="0">
                <a:latin typeface="Verdana" panose="020B0604030504040204" pitchFamily="34" charset="0"/>
              </a:rPr>
              <a:t>Здания, </a:t>
            </a:r>
            <a:r>
              <a:rPr lang="ru-RU" sz="2000" b="1" dirty="0" smtClean="0">
                <a:latin typeface="Verdana" panose="020B0604030504040204" pitchFamily="34" charset="0"/>
              </a:rPr>
              <a:t>очищающие</a:t>
            </a:r>
          </a:p>
          <a:p>
            <a:r>
              <a:rPr lang="ru-RU" sz="2000" b="1" dirty="0" smtClean="0">
                <a:latin typeface="Verdana" panose="020B0604030504040204" pitchFamily="34" charset="0"/>
              </a:rPr>
              <a:t> </a:t>
            </a:r>
            <a:r>
              <a:rPr lang="ru-RU" sz="2000" b="1" dirty="0">
                <a:latin typeface="Verdana" panose="020B0604030504040204" pitchFamily="34" charset="0"/>
              </a:rPr>
              <a:t>воздух</a:t>
            </a:r>
            <a:endParaRPr lang="ru-RU" sz="2000" b="1" i="0" dirty="0">
              <a:effectLst/>
              <a:latin typeface="Verdana" panose="020B0604030504040204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67544" y="127442"/>
            <a:ext cx="842493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>
                <a:latin typeface="Arial" panose="020B0604020202020204" pitchFamily="34" charset="0"/>
              </a:rPr>
              <a:t>Борьба с загрязнением атмосферы. </a:t>
            </a:r>
            <a:endParaRPr lang="ru-RU" sz="3200" b="1" dirty="0" smtClean="0">
              <a:latin typeface="Arial" panose="020B0604020202020204" pitchFamily="34" charset="0"/>
            </a:endParaRPr>
          </a:p>
          <a:p>
            <a:pPr algn="ctr"/>
            <a:r>
              <a:rPr lang="ru-RU" sz="3200" b="1" dirty="0" smtClean="0">
                <a:latin typeface="Arial" panose="020B0604020202020204" pitchFamily="34" charset="0"/>
              </a:rPr>
              <a:t>5 </a:t>
            </a:r>
            <a:r>
              <a:rPr lang="ru-RU" sz="3200" b="1" dirty="0">
                <a:latin typeface="Arial" panose="020B0604020202020204" pitchFamily="34" charset="0"/>
              </a:rPr>
              <a:t>современных технологий</a:t>
            </a:r>
            <a:endParaRPr lang="ru-RU" sz="3200" b="1" i="0" dirty="0">
              <a:effectLst/>
              <a:latin typeface="Arial" panose="020B0604020202020204" pitchFamily="34" charset="0"/>
            </a:endParaRPr>
          </a:p>
        </p:txBody>
      </p:sp>
      <p:pic>
        <p:nvPicPr>
          <p:cNvPr id="4098" name="Picture 2" descr="https://a34872f3-a-62cb3a1a-s-sites.googlegroups.com/site/11klassekologiceskieproblemy/urok-4-zagraznenie-atmosfery/Giper-filtr.jpg?attachauth=ANoY7cqLYsDSo_IditO7AHuRq9s3iCASjqBbz4WCMdh1Ribr62DhXYUBkIXE1nrtsHN6Yr0D_ZCePCbJu7aJ7m43EkbTJoN826iqUDTrEx1845pKeQ32S-7YCRxXx-8xOmAzQsBRyYY7eXgRQT2g1hoM5oxhHB6WzTDDKNHvF7AWegGhH_VTKiBfdIFIwZm-bPC4Eo120pWVxtrn1hU096LaKgiOVYM-YJzpKjs442HQjipwK-Zp8fMEX_5Y57R11JO37Ef5i1nYvuedkz2_lwgC2Mk1SsLFQQ%3D%3D&amp;attredirects=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1204660"/>
            <a:ext cx="4672386" cy="23361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5148188" y="5589240"/>
            <a:ext cx="330411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000" b="1" dirty="0">
                <a:latin typeface="Verdana" panose="020B0604030504040204" pitchFamily="34" charset="0"/>
              </a:rPr>
              <a:t>Комнатные растения</a:t>
            </a:r>
            <a:endParaRPr lang="ru-RU" sz="2000" b="1" i="0" dirty="0">
              <a:effectLst/>
              <a:latin typeface="Verdana" panose="020B0604030504040204" pitchFamily="34" charset="0"/>
            </a:endParaRPr>
          </a:p>
        </p:txBody>
      </p:sp>
      <p:pic>
        <p:nvPicPr>
          <p:cNvPr id="4100" name="Picture 4" descr="https://www.sites.google.com/site/11klassekologiceskieproblemy/_/rsrc/1468735939631/urok-4-zagraznenie-atmosfery/Ochistitel-Andrea-Air.jpg?height=220&amp;width=32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3645024"/>
            <a:ext cx="4234564" cy="29203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914272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:fade/>
      </p:transition>
    </mc:Choice>
    <mc:Fallback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27584" y="692696"/>
            <a:ext cx="741682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800" b="1" dirty="0" smtClean="0"/>
              <a:t>Спасибо за внимание!</a:t>
            </a:r>
            <a:endParaRPr lang="ru-RU" sz="4800" b="1" dirty="0"/>
          </a:p>
        </p:txBody>
      </p:sp>
      <p:pic>
        <p:nvPicPr>
          <p:cNvPr id="5122" name="Picture 2" descr="https://ds05.infourok.ru/uploads/ex/0bc1/0010ad90-df5c7e8b/img6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961" t="19237" b="29313"/>
          <a:stretch/>
        </p:blipFill>
        <p:spPr bwMode="auto">
          <a:xfrm>
            <a:off x="2123728" y="1844824"/>
            <a:ext cx="4738648" cy="42484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777731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:fade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Сектор">
  <a:themeElements>
    <a:clrScheme name="Сектор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Сектор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Сектор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3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2700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86</TotalTime>
  <Words>1373</Words>
  <Application>Microsoft Office PowerPoint</Application>
  <PresentationFormat>Экран (4:3)</PresentationFormat>
  <Paragraphs>83</Paragraphs>
  <Slides>30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30</vt:i4>
      </vt:variant>
    </vt:vector>
  </HeadingPairs>
  <TitlesOfParts>
    <vt:vector size="35" baseType="lpstr">
      <vt:lpstr>Arial</vt:lpstr>
      <vt:lpstr>Century Gothic</vt:lpstr>
      <vt:lpstr>Verdana</vt:lpstr>
      <vt:lpstr>Wingdings 3</vt:lpstr>
      <vt:lpstr>Сектор</vt:lpstr>
      <vt:lpstr>Загрязнение воздуха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Лариса</dc:creator>
  <cp:lastModifiedBy>Пользователь Windows</cp:lastModifiedBy>
  <cp:revision>10</cp:revision>
  <dcterms:created xsi:type="dcterms:W3CDTF">2018-10-03T12:10:41Z</dcterms:created>
  <dcterms:modified xsi:type="dcterms:W3CDTF">2022-02-20T06:38:13Z</dcterms:modified>
</cp:coreProperties>
</file>