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pptx" ContentType="application/vnd.openxmlformats-officedocument.presentationml.presentation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3" r:id="rId9"/>
    <p:sldId id="263" r:id="rId10"/>
    <p:sldId id="264" r:id="rId11"/>
    <p:sldId id="277" r:id="rId12"/>
    <p:sldId id="265" r:id="rId13"/>
    <p:sldId id="266" r:id="rId14"/>
    <p:sldId id="267" r:id="rId15"/>
    <p:sldId id="279" r:id="rId16"/>
    <p:sldId id="268" r:id="rId17"/>
    <p:sldId id="269" r:id="rId18"/>
    <p:sldId id="281" r:id="rId19"/>
    <p:sldId id="270" r:id="rId20"/>
    <p:sldId id="271" r:id="rId21"/>
    <p:sldId id="283" r:id="rId22"/>
    <p:sldId id="282" r:id="rId23"/>
    <p:sldId id="275" r:id="rId24"/>
    <p:sldId id="276" r:id="rId25"/>
    <p:sldId id="284" r:id="rId26"/>
    <p:sldId id="286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3333FF"/>
    <a:srgbClr val="FF00FF"/>
    <a:srgbClr val="FFCC00"/>
    <a:srgbClr val="003366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57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E90194-B94B-4EAD-A936-2BE8F5AFF64E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7C093-79F8-4719-9E3B-8DC99A0778F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97C093-79F8-4719-9E3B-8DC99A0778FB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4C45-357A-4427-97A3-48B48D674BF8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A51C-405D-4FB4-92DF-78083E3D01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4C45-357A-4427-97A3-48B48D674BF8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A51C-405D-4FB4-92DF-78083E3D01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4C45-357A-4427-97A3-48B48D674BF8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A51C-405D-4FB4-92DF-78083E3D01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4C45-357A-4427-97A3-48B48D674BF8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A51C-405D-4FB4-92DF-78083E3D01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4C45-357A-4427-97A3-48B48D674BF8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A51C-405D-4FB4-92DF-78083E3D01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4C45-357A-4427-97A3-48B48D674BF8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A51C-405D-4FB4-92DF-78083E3D01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4C45-357A-4427-97A3-48B48D674BF8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A51C-405D-4FB4-92DF-78083E3D01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4C45-357A-4427-97A3-48B48D674BF8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A51C-405D-4FB4-92DF-78083E3D01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4C45-357A-4427-97A3-48B48D674BF8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A51C-405D-4FB4-92DF-78083E3D01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4C45-357A-4427-97A3-48B48D674BF8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A51C-405D-4FB4-92DF-78083E3D01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F4C45-357A-4427-97A3-48B48D674BF8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A51C-405D-4FB4-92DF-78083E3D011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F4C45-357A-4427-97A3-48B48D674BF8}" type="datetimeFigureOut">
              <a:rPr lang="ru-RU" smtClean="0"/>
              <a:pPr/>
              <a:t>07.12.2021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56A51C-405D-4FB4-92DF-78083E3D011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u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6.jpeg"/><Relationship Id="rId4" Type="http://schemas.openxmlformats.org/officeDocument/2006/relationships/image" Target="../media/image25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7.jpeg"/><Relationship Id="rId4" Type="http://schemas.openxmlformats.org/officeDocument/2006/relationships/image" Target="../media/image25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PowerPoint_Presentation.ppt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4.jpeg"/><Relationship Id="rId4" Type="http://schemas.openxmlformats.org/officeDocument/2006/relationships/image" Target="../media/image33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PowerPoint_Presentation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3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9358346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0" y="0"/>
            <a:ext cx="9167812" cy="7143776"/>
            <a:chOff x="-23812" y="-19050"/>
            <a:chExt cx="9167812" cy="6877050"/>
          </a:xfrm>
        </p:grpSpPr>
        <p:pic>
          <p:nvPicPr>
            <p:cNvPr id="8" name="Picture 2" descr="G:\фоны\Рисунок11.jp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4F5F0"/>
                </a:clrFrom>
                <a:clrTo>
                  <a:srgbClr val="F4F5F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-23812" y="-19050"/>
              <a:ext cx="9167812" cy="6877050"/>
            </a:xfrm>
            <a:prstGeom prst="rect">
              <a:avLst/>
            </a:prstGeom>
            <a:noFill/>
          </p:spPr>
        </p:pic>
        <p:pic>
          <p:nvPicPr>
            <p:cNvPr id="6" name="Рисунок 3" descr="E:\P8250025.JPG"/>
            <p:cNvPicPr>
              <a:picLocks noChangeAspect="1" noChangeArrowheads="1"/>
            </p:cNvPicPr>
            <p:nvPr/>
          </p:nvPicPr>
          <p:blipFill>
            <a:blip r:embed="rId3">
              <a:lum bright="22000" contrast="20000"/>
            </a:blip>
            <a:srcRect b="33914"/>
            <a:stretch>
              <a:fillRect/>
            </a:stretch>
          </p:blipFill>
          <p:spPr bwMode="auto">
            <a:xfrm>
              <a:off x="428596" y="2571744"/>
              <a:ext cx="8215370" cy="407194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857232"/>
            <a:ext cx="8407246" cy="1770896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dirty="0" err="1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Lesson-Study</a:t>
            </a:r>
            <a:r>
              <a:rPr lang="ru-RU" sz="32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(исследование урока) как инновационная технология развития</a:t>
            </a:r>
            <a:br>
              <a:rPr lang="ru-RU" sz="32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профессиональных </a:t>
            </a:r>
            <a:r>
              <a:rPr lang="ru-RU" sz="320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компетенций педагогов»</a:t>
            </a:r>
            <a:br>
              <a:rPr lang="ru-RU" sz="3200" dirty="0">
                <a:solidFill>
                  <a:srgbClr val="008000"/>
                </a:solidFill>
              </a:rPr>
            </a:br>
            <a:endParaRPr lang="ru-RU" sz="3200" dirty="0">
              <a:solidFill>
                <a:srgbClr val="008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91680" y="2348880"/>
            <a:ext cx="58807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МБОУ «</a:t>
            </a:r>
            <a:r>
              <a:rPr lang="ru-RU" sz="2800" dirty="0" err="1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Булг</a:t>
            </a:r>
            <a:r>
              <a:rPr lang="en-US" sz="2800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800" dirty="0" err="1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нняхтахская</a:t>
            </a:r>
            <a:r>
              <a:rPr lang="ru-RU" sz="2800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 средняя общеобразовательная школа </a:t>
            </a:r>
          </a:p>
          <a:p>
            <a:pPr algn="ctr"/>
            <a:r>
              <a:rPr lang="ru-RU" sz="2800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им. С.П. Ефремова»</a:t>
            </a:r>
          </a:p>
        </p:txBody>
      </p:sp>
    </p:spTree>
  </p:cSld>
  <p:clrMapOvr>
    <a:masterClrMapping/>
  </p:clrMapOvr>
  <p:transition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фоны\Рисунок11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5F0"/>
              </a:clrFrom>
              <a:clrTo>
                <a:srgbClr val="F4F5F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19050"/>
            <a:ext cx="9167813" cy="68770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3214686"/>
            <a:ext cx="7786742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1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1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Внедрение технологии </a:t>
            </a:r>
            <a:r>
              <a:rPr lang="en-US" sz="31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LESSON</a:t>
            </a:r>
            <a:r>
              <a:rPr lang="ru-RU" sz="31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STUDY</a:t>
            </a:r>
            <a:r>
              <a:rPr lang="ru-RU" sz="31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для активизации деятельности учащихся и повышения мотивации к учебе.</a:t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i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1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Изучение теории </a:t>
            </a:r>
            <a:r>
              <a:rPr lang="en-US" sz="31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LS</a:t>
            </a:r>
            <a:r>
              <a:rPr lang="ru-RU" sz="31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по методическим пособиям: «</a:t>
            </a:r>
            <a:r>
              <a:rPr lang="ru-RU" sz="31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Lesson</a:t>
            </a:r>
            <a:r>
              <a:rPr lang="ru-RU" sz="31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Study:теория</a:t>
            </a:r>
            <a:r>
              <a:rPr lang="ru-RU" sz="31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и практика применения» Пит Дадли, «Формирующее оценивание: оценивание в классе» М.А. </a:t>
            </a:r>
            <a:r>
              <a:rPr lang="ru-RU" sz="3100" dirty="0" err="1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Пинская</a:t>
            </a:r>
            <a:r>
              <a:rPr lang="ru-RU" sz="31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31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Проведение уроков с применением  игровой педагогической технологией и с технологией  формирующего оценивания;</a:t>
            </a:r>
            <a:br>
              <a:rPr lang="ru-RU" sz="31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Сделать выводы по внедрению LESSON STUDY</a:t>
            </a:r>
            <a:br>
              <a:rPr lang="ru-RU" dirty="0">
                <a:solidFill>
                  <a:srgbClr val="7030A0"/>
                </a:solidFill>
              </a:rPr>
            </a:b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 descr="C:\Documents and Settings\учитель\Рабочий стол\фото Lesson stadu\IMG_20210330_133913.jpg"/>
          <p:cNvPicPr>
            <a:picLocks noChangeAspect="1" noChangeArrowheads="1"/>
          </p:cNvPicPr>
          <p:nvPr/>
        </p:nvPicPr>
        <p:blipFill>
          <a:blip r:embed="rId3" cstate="print"/>
          <a:srcRect b="21211"/>
          <a:stretch>
            <a:fillRect/>
          </a:stretch>
        </p:blipFill>
        <p:spPr bwMode="auto">
          <a:xfrm>
            <a:off x="1785918" y="3143248"/>
            <a:ext cx="6286405" cy="371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G:\фоны\Рисунок11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4F5F0"/>
              </a:clrFrom>
              <a:clrTo>
                <a:srgbClr val="F4F5F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3813" y="-19050"/>
            <a:ext cx="9167813" cy="68770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 fontScale="90000"/>
          </a:bodyPr>
          <a:lstStyle/>
          <a:p>
            <a:pPr fontAlgn="base"/>
            <a:r>
              <a:rPr lang="ru-RU" sz="27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Состав команды:</a:t>
            </a:r>
            <a:br>
              <a:rPr lang="ru-RU" sz="27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0034" y="571480"/>
          <a:ext cx="8072496" cy="2546768"/>
        </p:xfrm>
        <a:graphic>
          <a:graphicData uri="http://schemas.openxmlformats.org/drawingml/2006/table">
            <a:tbl>
              <a:tblPr/>
              <a:tblGrid>
                <a:gridCol w="25003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17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03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57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ФИО учителя</a:t>
                      </a:r>
                      <a:endParaRPr lang="ru-RU" sz="14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Предмет</a:t>
                      </a:r>
                      <a:endParaRPr lang="ru-RU" sz="14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dirty="0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Роль в группе</a:t>
                      </a:r>
                      <a:endParaRPr lang="ru-RU" sz="14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91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 dirty="0" err="1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Черосова</a:t>
                      </a:r>
                      <a:r>
                        <a:rPr lang="ru-RU" sz="1400" b="1" i="1" dirty="0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Анна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 dirty="0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Павловна</a:t>
                      </a:r>
                      <a:endParaRPr lang="ru-RU" sz="14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 dirty="0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Якутский язык и литература</a:t>
                      </a:r>
                      <a:endParaRPr lang="ru-RU" sz="14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 dirty="0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Наблюдает за учеником группы А</a:t>
                      </a:r>
                      <a:endParaRPr lang="ru-RU" sz="14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8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Аркадьева Ия Евтропьевна</a:t>
                      </a:r>
                      <a:endParaRPr lang="ru-RU" sz="1400" b="1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 dirty="0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Математика, информатика</a:t>
                      </a:r>
                      <a:endParaRPr lang="ru-RU" sz="14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 dirty="0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Наблюдает за учеником группы С</a:t>
                      </a:r>
                      <a:endParaRPr lang="ru-RU" sz="14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2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Потапова Людмила Афанасьевна</a:t>
                      </a:r>
                      <a:endParaRPr lang="ru-RU" sz="1400" b="1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математика</a:t>
                      </a:r>
                      <a:endParaRPr lang="ru-RU" sz="1400" b="1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 dirty="0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Наблюдает за учеником группы В</a:t>
                      </a:r>
                      <a:endParaRPr lang="ru-RU" sz="14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2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Артамонов Василий Васильевич</a:t>
                      </a:r>
                      <a:endParaRPr lang="ru-RU" sz="1400" b="1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технология</a:t>
                      </a:r>
                      <a:endParaRPr lang="ru-RU" sz="1400" b="1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 dirty="0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Наблюдает за учеником группы А</a:t>
                      </a:r>
                      <a:endParaRPr lang="ru-RU" sz="14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96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 dirty="0" err="1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Едисеева</a:t>
                      </a:r>
                      <a:r>
                        <a:rPr lang="ru-RU" sz="1400" b="1" i="1" dirty="0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Людмила Анатольевна</a:t>
                      </a:r>
                      <a:endParaRPr lang="ru-RU" sz="14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 dirty="0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История, обществознание</a:t>
                      </a:r>
                      <a:endParaRPr lang="ru-RU" sz="14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"/>
                        </a:spcAft>
                      </a:pPr>
                      <a:r>
                        <a:rPr lang="ru-RU" sz="1400" b="1" i="1" dirty="0">
                          <a:solidFill>
                            <a:srgbClr val="7030A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Наблюдает за учеником группы С</a:t>
                      </a:r>
                      <a:endParaRPr lang="ru-RU" sz="1400" b="1" dirty="0">
                        <a:solidFill>
                          <a:srgbClr val="7030A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 descr="C:\Documents and Settings\учитель\Мои документы\Downloads\IMG-20210329-WA00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14422"/>
            <a:ext cx="8534421" cy="4800612"/>
          </a:xfrm>
          <a:prstGeom prst="rect">
            <a:avLst/>
          </a:prstGeom>
          <a:noFill/>
        </p:spPr>
      </p:pic>
      <p:pic>
        <p:nvPicPr>
          <p:cNvPr id="4" name="Picture 2" descr="G:\фоны\Рисунок11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4F5F0"/>
              </a:clrFrom>
              <a:clrTo>
                <a:srgbClr val="F4F5F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3813" y="-19050"/>
            <a:ext cx="9167813" cy="68770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Наблюдаемый класс:  5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 descr="E:\для зачета\Рисунок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2500306"/>
            <a:ext cx="4572032" cy="1143000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Технология: </a:t>
            </a:r>
            <a:b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игровая, формирующееся оценивание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фоны\Рисунок11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5F0"/>
              </a:clrFrom>
              <a:clrTo>
                <a:srgbClr val="F4F5F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19050"/>
            <a:ext cx="9167813" cy="6877050"/>
          </a:xfrm>
          <a:prstGeom prst="rect">
            <a:avLst/>
          </a:prstGeom>
          <a:noFill/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928663" y="231802"/>
          <a:ext cx="7572428" cy="6095204"/>
        </p:xfrm>
        <a:graphic>
          <a:graphicData uri="http://schemas.openxmlformats.org/drawingml/2006/table">
            <a:tbl>
              <a:tblPr/>
              <a:tblGrid>
                <a:gridCol w="5096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31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12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5530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№ </a:t>
                      </a:r>
                      <a:r>
                        <a:rPr kumimoji="0" lang="ru-RU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/</a:t>
                      </a:r>
                      <a:r>
                        <a:rPr kumimoji="0" lang="ru-RU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</a:t>
                      </a:r>
                      <a:endParaRPr kumimoji="0" 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Мероприятие</a:t>
                      </a:r>
                      <a:endParaRPr kumimoji="0" 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Сроки проведения</a:t>
                      </a:r>
                      <a:endParaRPr kumimoji="0" lang="ru-RU" sz="1800" b="0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510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 1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Планирование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первого урока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3.02.2021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8510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 2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Проведение 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первого урока(история)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5.02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2481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 3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Опрос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обучающихся, представителей фокусных групп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5.02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7020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 4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Обсуждение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итогов первого урока планирование второго урока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5.02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7941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 5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Проведение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второго этапа </a:t>
                      </a:r>
                      <a:r>
                        <a:rPr kumimoji="0" lang="ru-RU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Lesson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Study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(математика)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13.02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7941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 6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Опрос обучающихся, представителей фокусных групп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13.02	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7020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 7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Обсуждение итогов второго урока, планирование третьего урока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13.02	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7020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 8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Проведение третьего этапа </a:t>
                      </a:r>
                      <a:r>
                        <a:rPr kumimoji="0" lang="ru-RU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Lesson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Study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(якутский язык)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16.02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7941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 9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Опрос обучающихся, представителей фокусных групп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16.02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7941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 10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Обсуждение итогов третьего </a:t>
                      </a:r>
                      <a:r>
                        <a:rPr kumimoji="0" lang="ru-RU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Lesson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Study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16.02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17020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 11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Планирование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четвертого этапа </a:t>
                      </a:r>
                      <a:r>
                        <a:rPr kumimoji="0" lang="ru-RU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Lesson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Study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(технология)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21.02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17020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 12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Проведение  урока </a:t>
                      </a:r>
                      <a:r>
                        <a:rPr kumimoji="0" lang="ru-RU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Lesson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Study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(технология).Опрос обучающихся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26.02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8510"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13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Обсуждение итогов четвертого </a:t>
                      </a:r>
                      <a:r>
                        <a:rPr kumimoji="0" lang="ru-RU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Lesson</a:t>
                      </a: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Study</a:t>
                      </a:r>
                      <a:endParaRPr kumimoji="0" 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8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Calibri" pitchFamily="34" charset="0"/>
                        </a:rPr>
                        <a:t>2.03</a:t>
                      </a:r>
                    </a:p>
                  </a:txBody>
                  <a:tcPr marL="44101" marR="4410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0034" y="642918"/>
          <a:ext cx="8143933" cy="546130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9077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7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38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845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19971">
                <a:tc>
                  <a:txBody>
                    <a:bodyPr/>
                    <a:lstStyle/>
                    <a:p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Группа А</a:t>
                      </a:r>
                    </a:p>
                    <a:p>
                      <a:pPr algn="ctr"/>
                      <a:r>
                        <a:rPr lang="ru-RU" sz="1800" dirty="0"/>
                        <a:t>ДАРХАН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Группа В</a:t>
                      </a:r>
                    </a:p>
                    <a:p>
                      <a:pPr algn="ctr"/>
                      <a:r>
                        <a:rPr lang="ru-RU" sz="1800" dirty="0"/>
                        <a:t>АЭЛИТА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Группа С</a:t>
                      </a:r>
                    </a:p>
                    <a:p>
                      <a:pPr algn="ctr"/>
                      <a:r>
                        <a:rPr lang="ru-RU" sz="1800" dirty="0"/>
                        <a:t>САРДАНА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15226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ПРОБЛЕМА УЧЕНИКА</a:t>
                      </a: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Низкая успеваемость</a:t>
                      </a: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познавательных интересов средний.</a:t>
                      </a:r>
                    </a:p>
                    <a:p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Некоммуникабельность</a:t>
                      </a: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Неуверенность Повышенная ответственность</a:t>
                      </a: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4446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ОЖИДАЕМЫЙ РЕЗУЛЬТАТ</a:t>
                      </a: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Активное вовлеченность на</a:t>
                      </a:r>
                      <a:r>
                        <a:rPr lang="ru-RU" sz="1800" b="1" baseline="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уроках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</a:t>
                      </a:r>
                      <a:r>
                        <a:rPr lang="ru-RU" sz="1800" b="1" baseline="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мотивации.</a:t>
                      </a:r>
                    </a:p>
                    <a:p>
                      <a:r>
                        <a:rPr lang="ru-RU" sz="1800" b="1" baseline="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Умение работать в группе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Обозначить</a:t>
                      </a:r>
                      <a:r>
                        <a:rPr lang="ru-RU" sz="1800" b="1" baseline="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роль лидера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1556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</a:t>
                      </a: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Активно работает в группе, выполняет задание с усердием, старательно</a:t>
                      </a: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группе придерживается позиции наблюдателя.</a:t>
                      </a: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Умеет работать в группе</a:t>
                      </a:r>
                    </a:p>
                  </a:txBody>
                  <a:tcPr marL="91436" marR="91436"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4" name="Picture 2" descr="G:\фоны\Рисунок11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5F0"/>
              </a:clrFrom>
              <a:clrTo>
                <a:srgbClr val="F4F5F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67813" cy="6877050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G:\IMG_20210322_1354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0"/>
            <a:ext cx="7763235" cy="6102766"/>
          </a:xfrm>
          <a:prstGeom prst="rect">
            <a:avLst/>
          </a:prstGeom>
          <a:noFill/>
        </p:spPr>
      </p:pic>
      <p:pic>
        <p:nvPicPr>
          <p:cNvPr id="3" name="Picture 2" descr="G:\фоны\Рисунок11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4F5F0"/>
              </a:clrFrom>
              <a:clrTo>
                <a:srgbClr val="F4F5F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3813" y="-19050"/>
            <a:ext cx="9167813" cy="687705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643042" y="6000768"/>
            <a:ext cx="6072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Первая встреча команды</a:t>
            </a:r>
            <a:r>
              <a:rPr lang="en-US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Lesson Study</a:t>
            </a:r>
            <a:r>
              <a:rPr lang="ru-RU" sz="24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user\Рабочий стол\для зачета\scre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8015286" cy="5572164"/>
          </a:xfrm>
        </p:spPr>
        <p:txBody>
          <a:bodyPr>
            <a:noAutofit/>
          </a:bodyPr>
          <a:lstStyle/>
          <a:p>
            <a:pPr algn="l"/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Урок истории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Тема :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Греческие колонии на берегах </a:t>
            </a:r>
            <a:b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           Средиземного и Черного морей</a:t>
            </a:r>
            <a:b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Цели:  </a:t>
            </a:r>
            <a: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создать условия для развития </a:t>
            </a:r>
            <a:b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информационной компетентности учащихся; </a:t>
            </a:r>
            <a:b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формирование умений делать выводы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Образовательные: </a:t>
            </a:r>
            <a: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повторение  представления о </a:t>
            </a:r>
            <a:b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Греции,  как особой цивилизации  Средиземноморья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Развивающие: </a:t>
            </a:r>
            <a: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развивать навыки обучающихся в работе с источниками, умение анализировать и делать выводы;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Воспитательные: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способствовать  реализации творческого потенциала в учебной деятельности;</a:t>
            </a:r>
            <a:b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-  продолжить формирование нравственных ориентиров и  умений давать нравственную оценку конкретных ситуаций</a:t>
            </a:r>
            <a:r>
              <a:rPr lang="ru-RU" sz="2400" dirty="0">
                <a:solidFill>
                  <a:srgbClr val="3333FF"/>
                </a:solidFill>
              </a:rPr>
              <a:t>.</a:t>
            </a:r>
            <a:br>
              <a:rPr lang="ru-RU" sz="2400" dirty="0">
                <a:solidFill>
                  <a:srgbClr val="3333FF"/>
                </a:solidFill>
              </a:rPr>
            </a:br>
            <a:endParaRPr lang="ru-RU" sz="2400" dirty="0">
              <a:solidFill>
                <a:srgbClr val="3333FF"/>
              </a:solidFill>
            </a:endParaRPr>
          </a:p>
        </p:txBody>
      </p:sp>
      <p:pic>
        <p:nvPicPr>
          <p:cNvPr id="39938" name="Picture 2" descr="C:\Documents and Settings\учитель\Рабочий стол\фото Lesson stadu\Копия IMG_20210330_1308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8238" y="142851"/>
            <a:ext cx="2925761" cy="35004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7410" name="Picture 2" descr="C:\Documents and Settings\user\Рабочий стол\для зачета\screen2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36865" name="Picture 1" descr="G:\IMG_20210330_173155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500166" y="500042"/>
              <a:ext cx="6357982" cy="521001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Picture 2" descr="C:\Documents and Settings\user\Рабочий стол\для зачета\screen2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3" name="Picture 3" descr="G:\IMG_20210322_135501.jpg"/>
            <p:cNvPicPr>
              <a:picLocks noChangeAspect="1" noChangeArrowheads="1"/>
            </p:cNvPicPr>
            <p:nvPr/>
          </p:nvPicPr>
          <p:blipFill>
            <a:blip r:embed="rId3" cstate="print">
              <a:lum bright="20000" contrast="10000"/>
            </a:blip>
            <a:srcRect/>
            <a:stretch>
              <a:fillRect/>
            </a:stretch>
          </p:blipFill>
          <p:spPr bwMode="auto">
            <a:xfrm>
              <a:off x="1714480" y="500042"/>
              <a:ext cx="5786478" cy="469883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8434" name="Picture 2" descr="C:\Documents and Settings\user\Рабочий стол\для зачета\img2 (2)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36865" name="Picture 1" descr="C:\Documents and Settings\учитель\Рабочий стол\фото для отчета рефлекс\IMG-20210304-WA0017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643438" y="3625455"/>
              <a:ext cx="4119549" cy="308966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8433" name="Rectangle 1"/>
            <p:cNvSpPr>
              <a:spLocks noChangeArrowheads="1"/>
            </p:cNvSpPr>
            <p:nvPr/>
          </p:nvSpPr>
          <p:spPr bwMode="auto">
            <a:xfrm>
              <a:off x="1071538" y="357166"/>
              <a:ext cx="7643834" cy="41549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1" i="0" u="none" strike="noStrike" cap="none" normalizeH="0" baseline="0" dirty="0">
                  <a:ln>
                    <a:noFill/>
                  </a:ln>
                  <a:solidFill>
                    <a:srgbClr val="C00000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                               </a:t>
              </a:r>
              <a:r>
                <a:rPr kumimoji="0" lang="ru-RU" sz="2400" b="1" i="0" u="none" strike="noStrike" cap="none" normalizeH="0" baseline="0" dirty="0">
                  <a:ln>
                    <a:noFill/>
                  </a:ln>
                  <a:solidFill>
                    <a:srgbClr val="C00000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Урок математики</a:t>
              </a:r>
              <a:endParaRPr kumimoji="0" lang="ru-RU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400" b="1" i="0" u="none" strike="noStrike" cap="none" normalizeH="0" baseline="0" dirty="0">
                  <a:ln>
                    <a:noFill/>
                  </a:ln>
                  <a:solidFill>
                    <a:srgbClr val="C00000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Тема урока</a:t>
              </a:r>
              <a:endParaRPr kumimoji="0" lang="ru-RU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 </a:t>
              </a:r>
              <a:r>
                <a:rPr kumimoji="0" lang="ru-RU" sz="2400" b="0" i="0" u="none" strike="noStrike" cap="none" normalizeH="0" baseline="0" dirty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«Правильные и неправильные дроби . Сравнение дробей.»</a:t>
              </a:r>
              <a:endParaRPr kumimoji="0" lang="ru-RU" sz="2400" b="0" i="0" u="none" strike="noStrike" cap="none" normalizeH="0" baseline="0" dirty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400" b="1" i="0" u="none" strike="noStrike" cap="none" normalizeH="0" baseline="0" dirty="0">
                  <a:ln>
                    <a:noFill/>
                  </a:ln>
                  <a:solidFill>
                    <a:srgbClr val="C00000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Цель</a:t>
              </a:r>
              <a:r>
                <a:rPr kumimoji="0" lang="ru-RU" sz="2400" i="0" u="none" strike="noStrike" cap="none" normalizeH="0" baseline="0" dirty="0">
                  <a:ln>
                    <a:noFill/>
                  </a:ln>
                  <a:solidFill>
                    <a:srgbClr val="C00000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:</a:t>
              </a:r>
              <a:endParaRPr kumimoji="0" lang="ru-RU" sz="240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400" b="0" i="0" u="none" strike="noStrike" cap="none" normalizeH="0" baseline="0" dirty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Формирование способности учащихся к новому способу </a:t>
              </a:r>
              <a:r>
                <a:rPr kumimoji="0" lang="ru-RU" sz="2400" b="0" i="0" u="none" strike="noStrike" cap="none" normalizeH="0" dirty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 </a:t>
              </a:r>
              <a:r>
                <a:rPr kumimoji="0" lang="ru-RU" sz="2400" b="0" i="0" u="none" strike="noStrike" cap="none" normalizeH="0" baseline="0" dirty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действий, расширение понятийной базы</a:t>
              </a:r>
              <a:r>
                <a:rPr kumimoji="0" lang="ru-RU" sz="2400" b="0" i="0" u="none" strike="noStrike" cap="none" normalizeH="0" dirty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 и </a:t>
              </a:r>
              <a:r>
                <a:rPr kumimoji="0" lang="ru-RU" sz="2400" b="0" i="0" u="none" strike="noStrike" cap="none" normalizeH="0" baseline="0" dirty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формирование умения различать правильные и неправильные дроби;</a:t>
              </a:r>
              <a:endParaRPr kumimoji="0" lang="ru-RU" sz="2400" b="0" i="0" u="none" strike="noStrike" cap="none" normalizeH="0" baseline="0" dirty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400" b="0" i="0" u="none" strike="noStrike" cap="none" normalizeH="0" baseline="0" dirty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 применять полученные знания при выполнении сравнения дробей.</a:t>
              </a:r>
              <a:endParaRPr kumimoji="0" lang="ru-RU" sz="2400" b="0" i="0" u="none" strike="noStrike" cap="none" normalizeH="0" baseline="0" dirty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2" descr="C:\Documents and Settings\user\Рабочий стол\для зачета\img2 (2)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35841" name="Picture 1" descr="C:\Documents and Settings\учитель\Рабочий стол\фото Lesson stadu\Копия IMG_20210330_132625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286512" y="3593393"/>
              <a:ext cx="2419307" cy="326460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35842" name="Picture 2" descr="C:\Documents and Settings\учитель\Рабочий стол\фото Lesson stadu\Копия IMG_20210330_132150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571736" y="3582696"/>
              <a:ext cx="2786082" cy="327530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2" name="Прямоугольник 1"/>
            <p:cNvSpPr/>
            <p:nvPr/>
          </p:nvSpPr>
          <p:spPr>
            <a:xfrm>
              <a:off x="428596" y="357166"/>
              <a:ext cx="8286808" cy="37856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0" lang="ru-RU" sz="2400" b="1" i="0" u="none" strike="noStrike" cap="none" normalizeH="0" baseline="0" dirty="0">
                  <a:ln>
                    <a:noFill/>
                  </a:ln>
                  <a:solidFill>
                    <a:srgbClr val="C00000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Задачи:</a:t>
              </a:r>
              <a:endPara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0" lang="ru-RU" sz="2400" b="0" i="0" u="none" strike="noStrike" cap="none" normalizeH="0" baseline="0" dirty="0">
                  <a:ln>
                    <a:noFill/>
                  </a:ln>
                  <a:solidFill>
                    <a:srgbClr val="C00000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Образовательные:</a:t>
              </a:r>
              <a:r>
                <a:rPr lang="ru-RU" sz="2400" dirty="0">
                  <a:solidFill>
                    <a:srgbClr val="C00000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 </a:t>
              </a:r>
              <a:r>
                <a:rPr kumimoji="0" lang="ru-RU" sz="2400" b="0" i="0" u="none" strike="noStrike" cap="none" normalizeH="0" baseline="0" dirty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формировать умения распознавать правильные и неправильные дроби.</a:t>
              </a:r>
              <a:endParaRPr kumimoji="0" lang="ru-RU" sz="2400" b="0" i="0" u="none" strike="noStrike" cap="none" normalizeH="0" baseline="0" dirty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0" lang="ru-RU" sz="2400" b="0" i="0" u="none" strike="noStrike" cap="none" normalizeH="0" baseline="0" dirty="0">
                  <a:ln>
                    <a:noFill/>
                  </a:ln>
                  <a:solidFill>
                    <a:srgbClr val="C00000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Развивающие:</a:t>
              </a:r>
              <a:r>
                <a:rPr lang="ru-RU" sz="2400" dirty="0">
                  <a:solidFill>
                    <a:srgbClr val="C00000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 </a:t>
              </a:r>
              <a:r>
                <a:rPr kumimoji="0" lang="ru-RU" sz="2400" b="0" i="0" u="none" strike="noStrike" cap="none" normalizeH="0" baseline="0" dirty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развивать умение видеть проблему и выдвигать гипотезы по ее решению,</a:t>
              </a:r>
              <a:r>
                <a:rPr lang="ru-RU" sz="2400" dirty="0">
                  <a:solidFill>
                    <a:srgbClr val="000099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 </a:t>
              </a:r>
              <a:r>
                <a:rPr kumimoji="0" lang="ru-RU" sz="2400" b="0" i="0" u="none" strike="noStrike" cap="none" normalizeH="0" baseline="0" dirty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развивать логическое мышление; развивать умение работать в парах</a:t>
              </a:r>
              <a:endParaRPr kumimoji="0" lang="ru-RU" sz="2400" b="0" i="0" u="none" strike="noStrike" cap="none" normalizeH="0" baseline="0" dirty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0" lang="ru-RU" sz="2400" b="0" i="0" u="none" strike="noStrike" cap="none" normalizeH="0" baseline="0" dirty="0">
                  <a:ln>
                    <a:noFill/>
                  </a:ln>
                  <a:solidFill>
                    <a:srgbClr val="C00000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Воспитательные:</a:t>
              </a:r>
              <a:endParaRPr kumimoji="0" lang="ru-RU" sz="24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0" lang="ru-RU" sz="2400" b="0" i="0" u="none" strike="noStrike" cap="none" normalizeH="0" baseline="0" dirty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создать условия для воспитания коммуникативных навыков и навыков сотрудничества;</a:t>
              </a:r>
              <a:r>
                <a:rPr lang="ru-RU" sz="2400" dirty="0">
                  <a:solidFill>
                    <a:srgbClr val="000099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 </a:t>
              </a:r>
              <a:r>
                <a:rPr kumimoji="0" lang="ru-RU" sz="2400" b="0" i="0" u="none" strike="noStrike" cap="none" normalizeH="0" baseline="0" dirty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воспитать у учащихся любознательность</a:t>
              </a:r>
              <a:endParaRPr kumimoji="0" lang="ru-RU" sz="2400" b="0" i="0" u="none" strike="noStrike" cap="none" normalizeH="0" baseline="0" dirty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2" descr="C:\Documents and Settings\user\Рабочий стол\шаблоны\51997925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23556" name="Picture 4" descr="G:\IMG_20210322_135922.jpg"/>
            <p:cNvPicPr>
              <a:picLocks noChangeAspect="1" noChangeArrowheads="1"/>
            </p:cNvPicPr>
            <p:nvPr/>
          </p:nvPicPr>
          <p:blipFill>
            <a:blip r:embed="rId3">
              <a:lum bright="10000" contrast="10000"/>
            </a:blip>
            <a:srcRect/>
            <a:stretch>
              <a:fillRect/>
            </a:stretch>
          </p:blipFill>
          <p:spPr bwMode="auto">
            <a:xfrm>
              <a:off x="428596" y="600215"/>
              <a:ext cx="7500990" cy="566244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-1"/>
            <a:ext cx="9144000" cy="6865595"/>
            <a:chOff x="0" y="-1"/>
            <a:chExt cx="9144000" cy="6865595"/>
          </a:xfrm>
        </p:grpSpPr>
        <p:pic>
          <p:nvPicPr>
            <p:cNvPr id="4" name="Picture 3" descr="C:\Documents and Settings\user\Мои документы\Мои рисунки\тр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-1"/>
              <a:ext cx="9144000" cy="6865595"/>
            </a:xfrm>
            <a:prstGeom prst="rect">
              <a:avLst/>
            </a:prstGeom>
            <a:noFill/>
          </p:spPr>
        </p:pic>
        <p:pic>
          <p:nvPicPr>
            <p:cNvPr id="31745" name="Picture 1" descr="G:\IMG_20210330_165730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39218" y="285728"/>
              <a:ext cx="7733310" cy="574986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4578" name="Picture 2" descr="C:\Documents and Settings\user\Рабочий стол\для зачета\img73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70657" name="Picture 1" descr="C:\Documents and Settings\учитель\Рабочий стол\фото Lesson stadu\Копия IMG_20210330_131740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643570" y="285727"/>
              <a:ext cx="3092436" cy="259116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1472" y="785794"/>
            <a:ext cx="7715304" cy="5000660"/>
          </a:xfrm>
        </p:spPr>
        <p:txBody>
          <a:bodyPr>
            <a:normAutofit fontScale="90000"/>
          </a:bodyPr>
          <a:lstStyle/>
          <a:p>
            <a:pPr algn="l"/>
            <a:r>
              <a:rPr lang="en-US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Урок родного языка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ru-RU" sz="27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Лексика. Синонимы, омонимы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Цели и задачи урока: </a:t>
            </a:r>
            <a:b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образовательная: </a:t>
            </a:r>
            <a:r>
              <a:rPr lang="ru-RU" sz="27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повторение основных </a:t>
            </a:r>
            <a:br>
              <a:rPr lang="ru-RU" sz="27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лексических понятий ;</a:t>
            </a:r>
            <a:br>
              <a:rPr lang="ru-RU" sz="27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 углубление знаний по данной теме;</a:t>
            </a:r>
            <a:br>
              <a:rPr lang="ru-RU" sz="27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- расширение представлений об использованиях </a:t>
            </a:r>
            <a:br>
              <a:rPr lang="ru-RU" sz="27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синонимов, омонимов, антонимов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развивающая: </a:t>
            </a:r>
            <a:r>
              <a:rPr lang="ru-RU" sz="27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развитие творческого потенциала обучающихся: анализ, обобщение, систематизировать материал, совершенствовать рефлексивные умения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воспитательная: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воспитание навыков самостоятельности, самоконтроля; формирование навыков разговорной речи.</a:t>
            </a:r>
            <a:br>
              <a:rPr lang="ru-RU" dirty="0">
                <a:solidFill>
                  <a:srgbClr val="000099"/>
                </a:solidFill>
              </a:rPr>
            </a:br>
            <a:r>
              <a:rPr lang="ru-RU" dirty="0">
                <a:solidFill>
                  <a:srgbClr val="000099"/>
                </a:solidFill>
              </a:rPr>
              <a:t> 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-1" y="0"/>
            <a:ext cx="9120771" cy="6858000"/>
            <a:chOff x="-1" y="0"/>
            <a:chExt cx="9120771" cy="6858000"/>
          </a:xfrm>
        </p:grpSpPr>
        <p:pic>
          <p:nvPicPr>
            <p:cNvPr id="26626" name="Picture 2" descr="C:\Documents and Settings\user\Рабочий стол\для зачета\408494_13.jpeg"/>
            <p:cNvPicPr>
              <a:picLocks noChangeAspect="1" noChangeArrowheads="1"/>
            </p:cNvPicPr>
            <p:nvPr/>
          </p:nvPicPr>
          <p:blipFill>
            <a:blip r:embed="rId2"/>
            <a:srcRect l="2384" t="4255" r="2839" b="4255"/>
            <a:stretch>
              <a:fillRect/>
            </a:stretch>
          </p:blipFill>
          <p:spPr bwMode="auto">
            <a:xfrm>
              <a:off x="-1" y="0"/>
              <a:ext cx="9120771" cy="6858000"/>
            </a:xfrm>
            <a:prstGeom prst="rect">
              <a:avLst/>
            </a:prstGeom>
            <a:noFill/>
          </p:spPr>
        </p:pic>
        <p:pic>
          <p:nvPicPr>
            <p:cNvPr id="73729" name="Picture 1" descr="G:\фото для отчета рефлекс\20210217_113421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28662" y="714356"/>
              <a:ext cx="7253217" cy="543991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-1" y="0"/>
            <a:ext cx="9120771" cy="6858000"/>
            <a:chOff x="-1" y="0"/>
            <a:chExt cx="9120771" cy="6858000"/>
          </a:xfrm>
        </p:grpSpPr>
        <p:pic>
          <p:nvPicPr>
            <p:cNvPr id="3" name="Picture 2" descr="C:\Documents and Settings\user\Рабочий стол\для зачета\408494_13.jpeg"/>
            <p:cNvPicPr>
              <a:picLocks noChangeAspect="1" noChangeArrowheads="1"/>
            </p:cNvPicPr>
            <p:nvPr/>
          </p:nvPicPr>
          <p:blipFill>
            <a:blip r:embed="rId2">
              <a:lum/>
            </a:blip>
            <a:srcRect l="2384" t="4255" r="2839" b="4255"/>
            <a:stretch>
              <a:fillRect/>
            </a:stretch>
          </p:blipFill>
          <p:spPr bwMode="auto">
            <a:xfrm>
              <a:off x="-1" y="0"/>
              <a:ext cx="9120771" cy="6858000"/>
            </a:xfrm>
            <a:prstGeom prst="rect">
              <a:avLst/>
            </a:prstGeom>
            <a:noFill/>
          </p:spPr>
        </p:pic>
        <p:pic>
          <p:nvPicPr>
            <p:cNvPr id="60418" name="Picture 2" descr="C:\Documents and Settings\учитель\Рабочий стол\фото для отчета рефлекс\20210217_113428.jpg"/>
            <p:cNvPicPr>
              <a:picLocks noChangeAspect="1" noChangeArrowheads="1"/>
            </p:cNvPicPr>
            <p:nvPr/>
          </p:nvPicPr>
          <p:blipFill>
            <a:blip r:embed="rId3" cstate="print">
              <a:lum bright="10000" contrast="10000"/>
            </a:blip>
            <a:srcRect/>
            <a:stretch>
              <a:fillRect/>
            </a:stretch>
          </p:blipFill>
          <p:spPr bwMode="auto">
            <a:xfrm>
              <a:off x="904849" y="428604"/>
              <a:ext cx="7524803" cy="564360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0" name="Object 2"/>
          <p:cNvGraphicFramePr>
            <a:graphicFrameLocks noChangeAspect="1"/>
          </p:cNvGraphicFramePr>
          <p:nvPr/>
        </p:nvGraphicFramePr>
        <p:xfrm>
          <a:off x="-265" y="0"/>
          <a:ext cx="9145059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2" name="Презентация" r:id="rId3" imgW="4570298" imgH="3427567" progId="PowerPoint.Show.8">
                  <p:embed/>
                </p:oleObj>
              </mc:Choice>
              <mc:Fallback>
                <p:oleObj name="Презентация" r:id="rId3" imgW="4570298" imgH="3427567" progId="PowerPoint.Show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265" y="0"/>
                        <a:ext cx="9145059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428736"/>
            <a:ext cx="787241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sz="3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lang="ru-RU" sz="3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Урок технологии.</a:t>
            </a:r>
            <a:br>
              <a:rPr lang="ru-RU" sz="27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Тема: художественная чеканка</a:t>
            </a:r>
            <a:br>
              <a:rPr lang="ru-RU" sz="31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Цель: ознакомление с новым видом декоративно-прикладного искусства – чеканкой, приобщение к технологическому процессу изготовления рисунка </a:t>
            </a:r>
            <a:br>
              <a:rPr lang="ru-RU" sz="31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31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solidFill>
                <a:schemeClr val="bg1"/>
              </a:solidFill>
            </a:endParaRPr>
          </a:p>
        </p:txBody>
      </p:sp>
      <p:pic>
        <p:nvPicPr>
          <p:cNvPr id="5" name="Picture 3" descr="C:\Documents and Settings\учитель\Мои документы\Downloads\IMG_20210330_14530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8859" y="2571744"/>
            <a:ext cx="4829209" cy="3714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0"/>
            <a:ext cx="9145058" cy="6858000"/>
            <a:chOff x="0" y="0"/>
            <a:chExt cx="9145058" cy="6858000"/>
          </a:xfrm>
        </p:grpSpPr>
        <p:graphicFrame>
          <p:nvGraphicFramePr>
            <p:cNvPr id="28674" name="Object 2"/>
            <p:cNvGraphicFramePr>
              <a:graphicFrameLocks noChangeAspect="1"/>
            </p:cNvGraphicFramePr>
            <p:nvPr/>
          </p:nvGraphicFramePr>
          <p:xfrm>
            <a:off x="0" y="0"/>
            <a:ext cx="9145058" cy="6858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676" name="Презентация" r:id="rId3" imgW="4570298" imgH="3427567" progId="PowerPoint.Show.8">
                    <p:embed/>
                  </p:oleObj>
                </mc:Choice>
                <mc:Fallback>
                  <p:oleObj name="Презентация" r:id="rId3" imgW="4570298" imgH="3427567" progId="PowerPoint.Show.8">
                    <p:embed/>
                    <p:pic>
                      <p:nvPicPr>
                        <p:cNvPr id="0" name="Picture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0"/>
                          <a:ext cx="9145058" cy="6858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28675" name="Picture 3" descr="F:\фото вшэ\Копия 20210330_134455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95266" y="500042"/>
              <a:ext cx="2843913" cy="271464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071810"/>
            <a:ext cx="8086724" cy="1143000"/>
          </a:xfrm>
        </p:spPr>
        <p:txBody>
          <a:bodyPr>
            <a:noAutofit/>
          </a:bodyPr>
          <a:lstStyle/>
          <a:p>
            <a:pPr algn="l"/>
            <a:r>
              <a:rPr lang="ru-RU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b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Образовательная: </a:t>
            </a:r>
            <a: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познакомиться с понятием </a:t>
            </a:r>
            <a:b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ЧЕКАНКА и изучить инструменты для её</a:t>
            </a:r>
            <a:b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выполнения;</a:t>
            </a:r>
            <a:b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расширить представление о передаче эмоций </a:t>
            </a:r>
            <a:b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через художественный текст;</a:t>
            </a:r>
            <a:b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Развивающая:  </a:t>
            </a:r>
            <a: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развитие интереса к  предмету, декоративно-прикладному искусству, развивать способность учеников анализировать и обобщать, делать выводы, расширение кругозора; развивать творческие способности обучающихся;</a:t>
            </a:r>
            <a:b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Воспитательная:</a:t>
            </a:r>
            <a: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воспитание аккуратности, точности, самостоятельности; способствовать формированию нравственных качеств обучающихся;</a:t>
            </a:r>
            <a:b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способствовать эстетическому воспитанию на примере произведений разных родов искусства;</a:t>
            </a:r>
            <a:b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Формировать положительное отношение к знаниям.</a:t>
            </a:r>
            <a:b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Здоровьесберегающая</a:t>
            </a:r>
            <a:r>
              <a:rPr lang="ru-RU" sz="2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 соблюдение санитарных норм при работе с металлом, соблюдение правил техники безопасности.</a:t>
            </a:r>
            <a:br>
              <a:rPr lang="ru-RU" sz="2200" dirty="0">
                <a:solidFill>
                  <a:schemeClr val="bg1"/>
                </a:solidFill>
              </a:rPr>
            </a:br>
            <a:endParaRPr lang="ru-RU" sz="2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1" descr="G:\для зачета\img1 (1)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67585" name="Picture 1" descr="C:\Documents and Settings\учитель\Мои документы\Downloads\IMG_20210330_145250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28596" y="285728"/>
              <a:ext cx="8286808" cy="634603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1" descr="G:\для зачета\img1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2466" name="Picture 2" descr="C:\Documents and Settings\учитель\Рабочий стол\фото для отчета рефлекс\IMG-20210304-WA0035.jpg"/>
          <p:cNvPicPr>
            <a:picLocks noChangeAspect="1" noChangeArrowheads="1"/>
          </p:cNvPicPr>
          <p:nvPr/>
        </p:nvPicPr>
        <p:blipFill>
          <a:blip r:embed="rId3">
            <a:lum bright="10000" contrast="10000"/>
          </a:blip>
          <a:srcRect/>
          <a:stretch>
            <a:fillRect/>
          </a:stretch>
        </p:blipFill>
        <p:spPr bwMode="auto">
          <a:xfrm>
            <a:off x="3357554" y="357166"/>
            <a:ext cx="4714908" cy="628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6562" name="Picture 2" descr="E:\для зачета\img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4" name="Picture 4" descr="G:\IMG_20210322_135712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192154" y="3429000"/>
              <a:ext cx="4594688" cy="342899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32769" name="Rectangle 1"/>
            <p:cNvSpPr>
              <a:spLocks noChangeArrowheads="1"/>
            </p:cNvSpPr>
            <p:nvPr/>
          </p:nvSpPr>
          <p:spPr bwMode="auto">
            <a:xfrm>
              <a:off x="857224" y="428604"/>
              <a:ext cx="7929650" cy="40010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                            </a:t>
              </a:r>
              <a:r>
                <a:rPr kumimoji="0" lang="ru-RU" sz="3200" b="0" i="0" u="none" strike="noStrike" cap="none" normalizeH="0" baseline="0" dirty="0">
                  <a:ln>
                    <a:noFill/>
                  </a:ln>
                  <a:solidFill>
                    <a:srgbClr val="C00000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Заключение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0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800" b="0" i="0" u="none" strike="noStrike" cap="none" normalizeH="0" baseline="0" dirty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-апробировали технологию  коллективного планирования и анализа урока;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800" b="0" i="0" u="none" strike="noStrike" cap="none" normalizeH="0" baseline="0" dirty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800" b="0" i="0" u="none" strike="noStrike" cap="none" normalizeH="0" baseline="0" dirty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-проведение  уроков с применением  игровой технологии и технологии формирующего оценивания активизировала  деятельность учащихся, что повысила  мотивацию к учебе;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800" b="0" i="0" u="none" strike="noStrike" cap="none" normalizeH="0" baseline="0" dirty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800" b="0" i="0" u="none" strike="noStrike" cap="none" normalizeH="0" baseline="0" dirty="0">
                  <a:ln>
                    <a:noFill/>
                  </a:ln>
                  <a:solidFill>
                    <a:srgbClr val="000099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-повысили свой методический  уровень.</a:t>
              </a:r>
              <a:endParaRPr kumimoji="0" lang="ru-RU" sz="2800" b="0" i="0" u="none" strike="noStrike" cap="none" normalizeH="0" baseline="0" dirty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492" name="Object 4"/>
          <p:cNvGraphicFramePr>
            <a:graphicFrameLocks noChangeAspect="1"/>
          </p:cNvGraphicFramePr>
          <p:nvPr/>
        </p:nvGraphicFramePr>
        <p:xfrm>
          <a:off x="0" y="0"/>
          <a:ext cx="9145058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4" name="Презентация" r:id="rId3" imgW="4570585" imgH="3427357" progId="PowerPoint.Show.12">
                  <p:embed/>
                </p:oleObj>
              </mc:Choice>
              <mc:Fallback>
                <p:oleObj name="Презентация" r:id="rId3" imgW="4570585" imgH="3427357" progId="PowerPoint.Show.12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5058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Распространение опыта</a:t>
            </a:r>
            <a:br>
              <a:rPr lang="ru-RU" sz="40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dirty="0"/>
            </a:br>
            <a:endParaRPr lang="ru-RU" dirty="0"/>
          </a:p>
        </p:txBody>
      </p:sp>
      <p:pic>
        <p:nvPicPr>
          <p:cNvPr id="63490" name="Picture 2" descr="C:\Documents and Settings\учитель\Рабочий стол\фото для отчета рефлекс\IMG-20210322-WA001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0" y="928671"/>
            <a:ext cx="6643734" cy="4982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515" name="Object 3"/>
          <p:cNvGraphicFramePr>
            <a:graphicFrameLocks noChangeAspect="1"/>
          </p:cNvGraphicFramePr>
          <p:nvPr/>
        </p:nvGraphicFramePr>
        <p:xfrm>
          <a:off x="0" y="0"/>
          <a:ext cx="9145588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17" name="Презентация" r:id="rId3" imgW="4570585" imgH="3427357" progId="PowerPoint.Show.12">
                  <p:embed/>
                </p:oleObj>
              </mc:Choice>
              <mc:Fallback>
                <p:oleObj name="Презентация" r:id="rId3" imgW="4570585" imgH="3427357" progId="PowerPoint.Show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5588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2" descr="C:\Documents and Settings\учитель\Рабочий стол\фото для отчета рефлекс\IMG-20210322-WA004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2821776"/>
            <a:ext cx="4238655" cy="3178991"/>
          </a:xfrm>
          <a:prstGeom prst="rect">
            <a:avLst/>
          </a:prstGeom>
          <a:noFill/>
        </p:spPr>
      </p:pic>
      <p:pic>
        <p:nvPicPr>
          <p:cNvPr id="64514" name="Picture 2" descr="C:\Documents and Settings\учитель\Рабочий стол\фото для отчета рефлекс\IMG-20210322-WA004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857232"/>
            <a:ext cx="4714908" cy="3536182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:\фоны\Рисунок11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5F0"/>
              </a:clrFrom>
              <a:clrTo>
                <a:srgbClr val="F4F5F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19050"/>
            <a:ext cx="9167813" cy="6877050"/>
          </a:xfrm>
          <a:prstGeom prst="rect">
            <a:avLst/>
          </a:prstGeom>
          <a:noFill/>
        </p:spPr>
      </p:pic>
      <p:pic>
        <p:nvPicPr>
          <p:cNvPr id="74754" name="Picture 2" descr="G:\фото Lesson stadu\IMG_20210330_133328.jpg"/>
          <p:cNvPicPr>
            <a:picLocks noChangeAspect="1" noChangeArrowheads="1"/>
          </p:cNvPicPr>
          <p:nvPr/>
        </p:nvPicPr>
        <p:blipFill>
          <a:blip r:embed="rId3" cstate="print"/>
          <a:srcRect l="11392" b="10125"/>
          <a:stretch>
            <a:fillRect/>
          </a:stretch>
        </p:blipFill>
        <p:spPr bwMode="auto">
          <a:xfrm>
            <a:off x="714348" y="428604"/>
            <a:ext cx="7881886" cy="5995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857356" y="5572140"/>
            <a:ext cx="59293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До новых встреч!</a:t>
            </a:r>
          </a:p>
        </p:txBody>
      </p:sp>
    </p:spTree>
  </p:cSld>
  <p:clrMapOvr>
    <a:masterClrMapping/>
  </p:clrMapOvr>
  <p:transition>
    <p:cut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847</Words>
  <Application>Microsoft Office PowerPoint</Application>
  <PresentationFormat>Экран (4:3)</PresentationFormat>
  <Paragraphs>115</Paragraphs>
  <Slides>26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Calibri</vt:lpstr>
      <vt:lpstr>Times New Roman</vt:lpstr>
      <vt:lpstr>Тема Office</vt:lpstr>
      <vt:lpstr>Презентация</vt:lpstr>
      <vt:lpstr>«Lesson-Study(исследование урока) как инновационная технология развития профессиональных компетенций педагогов» </vt:lpstr>
      <vt:lpstr>  Цель: Внедрение технологии LESSON STUDY для активизации деятельности учащихся и повышения мотивации к учебе.   Задачи: - Изучение теории LS по методическим пособиям: «Lesson Study:теория и практика применения» Пит Дадли, «Формирующее оценивание: оценивание в классе» М.А. Пинская; - Проведение уроков с применением  игровой педагогической технологией и с технологией  формирующего оценивания; - Сделать выводы по внедрению LESSON STUDY </vt:lpstr>
      <vt:lpstr>Состав команды:   </vt:lpstr>
      <vt:lpstr>Наблюдаемый класс:  5</vt:lpstr>
      <vt:lpstr>Технология:  игровая, формирующееся оценивание </vt:lpstr>
      <vt:lpstr>Презентация PowerPoint</vt:lpstr>
      <vt:lpstr>Презентация PowerPoint</vt:lpstr>
      <vt:lpstr>Презентация PowerPoint</vt:lpstr>
      <vt:lpstr>                              Урок истории Тема : Греческие колонии на берегах              Средиземного и Черного морей Цели:  создать условия для развития  информационной компетентности учащихся;  формирование умений делать выводы Задачи: Образовательные: повторение  представления о  Греции,  как особой цивилизации  Средиземноморья Развивающие: развивать навыки обучающихся в работе с источниками, умение анализировать и делать выводы; Воспитательные: способствовать  реализации творческого потенциала в учебной деятельности; -  продолжить формирование нравственных ориентиров и  умений давать нравственную оценку конкретных ситуаций.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  Урок родного языка Тема: Лексика. Синонимы, омонимы Цели и задачи урока:   образовательная: - повторение основных  лексических понятий ; - углубление знаний по данной теме;  - расширение представлений об использованиях  синонимов, омонимов, антонимов развивающая: развитие творческого потенциала обучающихся: анализ, обобщение, систематизировать материал, совершенствовать рефлексивные умения воспитательная: воспитание навыков самостоятельности, самоконтроля; формирование навыков разговорной речи.   </vt:lpstr>
      <vt:lpstr>Презентация PowerPoint</vt:lpstr>
      <vt:lpstr>Презентация PowerPoint</vt:lpstr>
      <vt:lpstr>                            Урок технологии. Тема: художественная чеканка Цель: ознакомление с новым видом декоративно-прикладного искусства – чеканкой, приобщение к технологическому процессу изготовления рисунка    </vt:lpstr>
      <vt:lpstr>Задачи: Образовательная: познакомиться с понятием  ЧЕКАНКА и изучить инструменты для её выполнения; расширить представление о передаче эмоций  через художественный текст; Развивающая:  развитие интереса к  предмету, декоративно-прикладному искусству, развивать способность учеников анализировать и обобщать, делать выводы, расширение кругозора; развивать творческие способности обучающихся; Воспитательная:  воспитание аккуратности, точности, самостоятельности; способствовать формированию нравственных качеств обучающихся; способствовать эстетическому воспитанию на примере произведений разных родов искусства; Формировать положительное отношение к знаниям. Здоровьесберегающая:  соблюдение санитарных норм при работе с металлом, соблюдение правил техники безопасности. </vt:lpstr>
      <vt:lpstr>Презентация PowerPoint</vt:lpstr>
      <vt:lpstr>Презентация PowerPoint</vt:lpstr>
      <vt:lpstr>Презентация PowerPoint</vt:lpstr>
      <vt:lpstr>Распространение опыта   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BulGunSchool</cp:lastModifiedBy>
  <cp:revision>58</cp:revision>
  <dcterms:created xsi:type="dcterms:W3CDTF">2021-03-29T11:59:24Z</dcterms:created>
  <dcterms:modified xsi:type="dcterms:W3CDTF">2021-12-07T02:46:48Z</dcterms:modified>
</cp:coreProperties>
</file>