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331" r:id="rId2"/>
    <p:sldId id="393" r:id="rId3"/>
    <p:sldId id="394" r:id="rId4"/>
    <p:sldId id="395" r:id="rId5"/>
    <p:sldId id="332" r:id="rId6"/>
    <p:sldId id="402" r:id="rId7"/>
    <p:sldId id="335" r:id="rId8"/>
    <p:sldId id="390" r:id="rId9"/>
    <p:sldId id="391" r:id="rId10"/>
    <p:sldId id="392" r:id="rId11"/>
    <p:sldId id="396" r:id="rId12"/>
    <p:sldId id="398" r:id="rId13"/>
    <p:sldId id="399" r:id="rId14"/>
    <p:sldId id="339" r:id="rId15"/>
    <p:sldId id="345" r:id="rId16"/>
    <p:sldId id="349" r:id="rId17"/>
    <p:sldId id="410" r:id="rId18"/>
    <p:sldId id="408" r:id="rId19"/>
    <p:sldId id="409" r:id="rId20"/>
    <p:sldId id="411" r:id="rId21"/>
    <p:sldId id="414" r:id="rId22"/>
    <p:sldId id="382" r:id="rId23"/>
    <p:sldId id="383" r:id="rId24"/>
    <p:sldId id="385" r:id="rId25"/>
    <p:sldId id="386" r:id="rId26"/>
    <p:sldId id="387" r:id="rId27"/>
    <p:sldId id="389" r:id="rId28"/>
    <p:sldId id="413" r:id="rId29"/>
    <p:sldId id="316" r:id="rId30"/>
    <p:sldId id="31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3455" autoAdjust="0"/>
  </p:normalViewPr>
  <p:slideViewPr>
    <p:cSldViewPr>
      <p:cViewPr varScale="1">
        <p:scale>
          <a:sx n="97" d="100"/>
          <a:sy n="97" d="100"/>
        </p:scale>
        <p:origin x="-27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EB5A89-3912-4224-A0AD-5BE4C2554735}" type="datetimeFigureOut">
              <a:rPr lang="ru-RU" smtClean="0"/>
              <a:pPr/>
              <a:t>21.11.2021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94A4EE-3A19-4E8F-9A29-EA8AEFA8039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7597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41C4B19-D426-47D1-ACB0-43D842E3C11D}" type="slidenum">
              <a:rPr lang="ru-RU" altLang="ru-RU" smtClean="0"/>
              <a:pPr eaLnBrk="1" hangingPunct="1"/>
              <a:t>2</a:t>
            </a:fld>
            <a:endParaRPr lang="ru-RU" altLang="ru-RU" smtClean="0"/>
          </a:p>
        </p:txBody>
      </p:sp>
      <p:sp>
        <p:nvSpPr>
          <p:cNvPr id="75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  <p:extLst>
      <p:ext uri="{BB962C8B-B14F-4D97-AF65-F5344CB8AC3E}">
        <p14:creationId xmlns:p14="http://schemas.microsoft.com/office/powerpoint/2010/main" xmlns="" val="15682166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DAC919C-AC45-4B9F-9D36-B74F14015543}" type="slidenum">
              <a:rPr lang="ru-RU" altLang="ru-RU" smtClean="0"/>
              <a:pPr eaLnBrk="1" hangingPunct="1"/>
              <a:t>7</a:t>
            </a:fld>
            <a:endParaRPr lang="ru-RU" altLang="ru-RU" smtClean="0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nl-NL" altLang="ru-RU" dirty="0" smtClean="0"/>
          </a:p>
        </p:txBody>
      </p:sp>
    </p:spTree>
    <p:extLst>
      <p:ext uri="{BB962C8B-B14F-4D97-AF65-F5344CB8AC3E}">
        <p14:creationId xmlns:p14="http://schemas.microsoft.com/office/powerpoint/2010/main" xmlns="" val="1543356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68CBC741-3EDF-4B44-AC04-E82AED4CD31A}" type="slidenum">
              <a:rPr lang="ru-RU" altLang="ru-RU"/>
              <a:pPr/>
              <a:t>14</a:t>
            </a:fld>
            <a:endParaRPr lang="ru-RU" altLang="ru-RU"/>
          </a:p>
        </p:txBody>
      </p:sp>
      <p:sp>
        <p:nvSpPr>
          <p:cNvPr id="101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18273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561F47D-4CD2-4C89-909B-63386EAF48A1}" type="slidenum">
              <a:rPr lang="ru-RU" altLang="ru-RU"/>
              <a:pPr/>
              <a:t>15</a:t>
            </a:fld>
            <a:endParaRPr lang="ru-RU" altLang="ru-RU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07957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C915741-5330-4C4A-95D3-7135F4B6F7BB}" type="slidenum">
              <a:rPr lang="ru-RU" altLang="ru-RU"/>
              <a:pPr/>
              <a:t>16</a:t>
            </a:fld>
            <a:endParaRPr lang="ru-RU" altLang="ru-RU"/>
          </a:p>
        </p:txBody>
      </p:sp>
      <p:sp>
        <p:nvSpPr>
          <p:cNvPr id="109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095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8390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94A4EE-3A19-4E8F-9A29-EA8AEFA8039D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677933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94A4EE-3A19-4E8F-9A29-EA8AEFA8039D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596433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94A4EE-3A19-4E8F-9A29-EA8AEFA8039D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86980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EBCD2E8-A67D-439F-B8A2-558A112FA03D}" type="slidenum">
              <a:rPr lang="ru-RU" altLang="ru-RU"/>
              <a:pPr/>
              <a:t>22</a:t>
            </a:fld>
            <a:endParaRPr lang="ru-RU" altLang="ru-RU"/>
          </a:p>
        </p:txBody>
      </p:sp>
      <p:sp>
        <p:nvSpPr>
          <p:cNvPr id="140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4029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835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4131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ru-RU" altLang="ru-RU" smtClean="0"/>
          </a:p>
        </p:txBody>
      </p:sp>
      <p:sp>
        <p:nvSpPr>
          <p:cNvPr id="14131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C15100A4-66F3-45CC-A06A-D6116997249A}" type="slidenum">
              <a:rPr lang="ru-RU" altLang="ru-RU">
                <a:latin typeface="Calibri" panose="020F0502020204030204" pitchFamily="34" charset="0"/>
              </a:rPr>
              <a:pPr/>
              <a:t>24</a:t>
            </a:fld>
            <a:endParaRPr lang="ru-RU" altLang="ru-RU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4003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Устройство компьютера</a:t>
            </a:r>
            <a:endParaRPr lang="ru-RU" sz="1400" i="1">
              <a:solidFill>
                <a:srgbClr val="7F7F7F"/>
              </a:solidFill>
              <a:cs typeface="Arial" pitchFamily="34" charset="0"/>
            </a:endParaRPr>
          </a:p>
        </p:txBody>
      </p:sp>
      <p:sp>
        <p:nvSpPr>
          <p:cNvPr id="4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К. Поляков, </a:t>
            </a:r>
            <a:r>
              <a:rPr lang="en-US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2007-</a:t>
            </a:r>
            <a:r>
              <a:rPr lang="ru-RU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2011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pitchFamily="34" charset="0"/>
              <a:sym typeface="Symbol" pitchFamily="18" charset="2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80081" y="274638"/>
            <a:ext cx="8229600" cy="509133"/>
          </a:xfrm>
        </p:spPr>
        <p:txBody>
          <a:bodyPr/>
          <a:lstStyle>
            <a:lvl1pPr algn="l"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-66675"/>
            <a:ext cx="2133600" cy="476250"/>
          </a:xfrm>
        </p:spPr>
        <p:txBody>
          <a:bodyPr/>
          <a:lstStyle>
            <a:lvl1pPr>
              <a:defRPr sz="2000"/>
            </a:lvl1pPr>
          </a:lstStyle>
          <a:p>
            <a:fld id="{6398084A-668A-4034-9EF5-A939174CFF5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7600778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Устройство компьютера</a:t>
            </a:r>
            <a:endParaRPr lang="ru-RU" sz="1400" i="1">
              <a:solidFill>
                <a:srgbClr val="7F7F7F"/>
              </a:solidFill>
              <a:cs typeface="Arial" pitchFamily="34" charset="0"/>
            </a:endParaRPr>
          </a:p>
        </p:txBody>
      </p:sp>
      <p:sp>
        <p:nvSpPr>
          <p:cNvPr id="4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К. Поляков, </a:t>
            </a:r>
            <a:r>
              <a:rPr lang="en-US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2007-</a:t>
            </a:r>
            <a:r>
              <a:rPr lang="ru-RU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2011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pitchFamily="34" charset="0"/>
              <a:sym typeface="Symbol" pitchFamily="18" charset="2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80081" y="274638"/>
            <a:ext cx="8229600" cy="509133"/>
          </a:xfrm>
        </p:spPr>
        <p:txBody>
          <a:bodyPr/>
          <a:lstStyle>
            <a:lvl1pPr algn="l"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-66675"/>
            <a:ext cx="2133600" cy="476250"/>
          </a:xfrm>
        </p:spPr>
        <p:txBody>
          <a:bodyPr/>
          <a:lstStyle>
            <a:lvl1pPr>
              <a:defRPr sz="2000"/>
            </a:lvl1pPr>
          </a:lstStyle>
          <a:p>
            <a:fld id="{CA1CCAF0-A763-40EB-A75E-6440631B35C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17739863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 userDrawn="1"/>
        </p:nvSpPr>
        <p:spPr>
          <a:xfrm>
            <a:off x="0" y="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Устройство компьютера</a:t>
            </a:r>
            <a:endParaRPr lang="ru-RU" sz="1400" i="1">
              <a:solidFill>
                <a:srgbClr val="7F7F7F"/>
              </a:solidFill>
              <a:cs typeface="Arial" pitchFamily="34" charset="0"/>
            </a:endParaRPr>
          </a:p>
        </p:txBody>
      </p:sp>
      <p:sp>
        <p:nvSpPr>
          <p:cNvPr id="4" name="Line 2"/>
          <p:cNvSpPr>
            <a:spLocks noChangeShapeType="1"/>
          </p:cNvSpPr>
          <p:nvPr userDrawn="1"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Прямоугольник 4"/>
          <p:cNvSpPr/>
          <p:nvPr userDrawn="1"/>
        </p:nvSpPr>
        <p:spPr>
          <a:xfrm>
            <a:off x="0" y="6572250"/>
            <a:ext cx="9144000" cy="28575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ru-RU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</a:t>
            </a:r>
            <a:r>
              <a:rPr lang="en-US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 </a:t>
            </a:r>
            <a:r>
              <a:rPr lang="ru-RU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К. Поляков, </a:t>
            </a:r>
            <a:r>
              <a:rPr lang="en-US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2007-</a:t>
            </a:r>
            <a:r>
              <a:rPr lang="ru-RU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2011                                                                                                    </a:t>
            </a:r>
            <a:r>
              <a:rPr lang="en-US" sz="1400" i="1">
                <a:solidFill>
                  <a:srgbClr val="7F7F7F"/>
                </a:solidFill>
                <a:cs typeface="Arial" pitchFamily="34" charset="0"/>
                <a:sym typeface="Symbol" pitchFamily="18" charset="2"/>
              </a:rPr>
              <a:t>http://kpolyakov.narod.ru</a:t>
            </a:r>
            <a:endParaRPr lang="ru-RU" sz="1400" i="1">
              <a:solidFill>
                <a:srgbClr val="7F7F7F"/>
              </a:solidFill>
              <a:cs typeface="Arial" pitchFamily="34" charset="0"/>
              <a:sym typeface="Symbol" pitchFamily="18" charset="2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380081" y="274638"/>
            <a:ext cx="8229600" cy="509133"/>
          </a:xfrm>
        </p:spPr>
        <p:txBody>
          <a:bodyPr/>
          <a:lstStyle>
            <a:lvl1pPr algn="l">
              <a:defRPr sz="32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-66675"/>
            <a:ext cx="2133600" cy="476250"/>
          </a:xfrm>
        </p:spPr>
        <p:txBody>
          <a:bodyPr/>
          <a:lstStyle>
            <a:lvl1pPr>
              <a:defRPr sz="2000"/>
            </a:lvl1pPr>
          </a:lstStyle>
          <a:p>
            <a:fld id="{2A8060B0-4F70-430F-88E0-8E60719E543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38634620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6" r:id="rId13"/>
    <p:sldLayoutId id="2147483670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smiles.33b.ru/smile.60753.htm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notesSlide" Target="../notesSlides/notesSlide3.xml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0.jpeg"/><Relationship Id="rId11" Type="http://schemas.openxmlformats.org/officeDocument/2006/relationships/image" Target="../media/image24.png"/><Relationship Id="rId5" Type="http://schemas.openxmlformats.org/officeDocument/2006/relationships/image" Target="../media/image19.jpeg"/><Relationship Id="rId10" Type="http://schemas.openxmlformats.org/officeDocument/2006/relationships/image" Target="../media/image23.png"/><Relationship Id="rId4" Type="http://schemas.openxmlformats.org/officeDocument/2006/relationships/image" Target="../media/image18.png"/><Relationship Id="rId9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jpeg"/><Relationship Id="rId7" Type="http://schemas.openxmlformats.org/officeDocument/2006/relationships/image" Target="../media/image29.png"/><Relationship Id="rId12" Type="http://schemas.openxmlformats.org/officeDocument/2006/relationships/image" Target="../media/image3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jpe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13" Type="http://schemas.openxmlformats.org/officeDocument/2006/relationships/image" Target="../media/image44.png"/><Relationship Id="rId18" Type="http://schemas.openxmlformats.org/officeDocument/2006/relationships/image" Target="../media/image49.png"/><Relationship Id="rId3" Type="http://schemas.openxmlformats.org/officeDocument/2006/relationships/notesSlide" Target="../notesSlides/notesSlide5.xml"/><Relationship Id="rId21" Type="http://schemas.openxmlformats.org/officeDocument/2006/relationships/image" Target="../media/image52.jpeg"/><Relationship Id="rId7" Type="http://schemas.openxmlformats.org/officeDocument/2006/relationships/oleObject" Target="../embeddings/oleObject2.bin"/><Relationship Id="rId12" Type="http://schemas.openxmlformats.org/officeDocument/2006/relationships/image" Target="../media/image43.jpeg"/><Relationship Id="rId17" Type="http://schemas.openxmlformats.org/officeDocument/2006/relationships/image" Target="../media/image48.png"/><Relationship Id="rId25" Type="http://schemas.openxmlformats.org/officeDocument/2006/relationships/image" Target="../media/image55.jpeg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47.png"/><Relationship Id="rId20" Type="http://schemas.openxmlformats.org/officeDocument/2006/relationships/image" Target="../media/image51.jpeg"/><Relationship Id="rId1" Type="http://schemas.openxmlformats.org/officeDocument/2006/relationships/vmlDrawing" Target="../drawings/vmlDrawing2.vml"/><Relationship Id="rId6" Type="http://schemas.openxmlformats.org/officeDocument/2006/relationships/image" Target="../media/image38.jpeg"/><Relationship Id="rId11" Type="http://schemas.openxmlformats.org/officeDocument/2006/relationships/image" Target="../media/image42.png"/><Relationship Id="rId24" Type="http://schemas.openxmlformats.org/officeDocument/2006/relationships/oleObject" Target="../embeddings/oleObject3.bin"/><Relationship Id="rId5" Type="http://schemas.openxmlformats.org/officeDocument/2006/relationships/image" Target="../media/image37.png"/><Relationship Id="rId15" Type="http://schemas.openxmlformats.org/officeDocument/2006/relationships/image" Target="../media/image46.png"/><Relationship Id="rId23" Type="http://schemas.openxmlformats.org/officeDocument/2006/relationships/image" Target="../media/image54.jpeg"/><Relationship Id="rId10" Type="http://schemas.openxmlformats.org/officeDocument/2006/relationships/image" Target="../media/image41.jpeg"/><Relationship Id="rId19" Type="http://schemas.openxmlformats.org/officeDocument/2006/relationships/image" Target="../media/image50.jpeg"/><Relationship Id="rId4" Type="http://schemas.openxmlformats.org/officeDocument/2006/relationships/image" Target="../media/image36.jpeg"/><Relationship Id="rId9" Type="http://schemas.openxmlformats.org/officeDocument/2006/relationships/image" Target="../media/image40.jpeg"/><Relationship Id="rId14" Type="http://schemas.openxmlformats.org/officeDocument/2006/relationships/image" Target="../media/image45.png"/><Relationship Id="rId22" Type="http://schemas.openxmlformats.org/officeDocument/2006/relationships/image" Target="../media/image5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gif"/><Relationship Id="rId4" Type="http://schemas.openxmlformats.org/officeDocument/2006/relationships/slide" Target="slide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Relationship Id="rId9" Type="http://schemas.openxmlformats.org/officeDocument/2006/relationships/image" Target="../media/image7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82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gif"/><Relationship Id="rId2" Type="http://schemas.openxmlformats.org/officeDocument/2006/relationships/image" Target="../media/image8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Picture 12" descr="книга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17842" y="2514476"/>
            <a:ext cx="3412914" cy="21179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2" name="AutoShape 2"/>
          <p:cNvSpPr>
            <a:spLocks noChangeArrowheads="1"/>
          </p:cNvSpPr>
          <p:nvPr/>
        </p:nvSpPr>
        <p:spPr bwMode="auto">
          <a:xfrm rot="-792701">
            <a:off x="1835150" y="4581525"/>
            <a:ext cx="1295400" cy="1439863"/>
          </a:xfrm>
          <a:prstGeom prst="cube">
            <a:avLst>
              <a:gd name="adj" fmla="val 25042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>
                <a:solidFill>
                  <a:srgbClr val="FFFF00"/>
                </a:solidFill>
              </a:rPr>
              <a:t>Д</a:t>
            </a:r>
          </a:p>
        </p:txBody>
      </p:sp>
      <p:sp>
        <p:nvSpPr>
          <p:cNvPr id="46083" name="AutoShape 3"/>
          <p:cNvSpPr>
            <a:spLocks noChangeArrowheads="1"/>
          </p:cNvSpPr>
          <p:nvPr/>
        </p:nvSpPr>
        <p:spPr bwMode="auto">
          <a:xfrm rot="1469680">
            <a:off x="3059113" y="1196975"/>
            <a:ext cx="1222375" cy="1152525"/>
          </a:xfrm>
          <a:prstGeom prst="cube">
            <a:avLst>
              <a:gd name="adj" fmla="val 25042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>
                <a:solidFill>
                  <a:srgbClr val="FF0000"/>
                </a:solidFill>
              </a:rPr>
              <a:t>Б</a:t>
            </a:r>
          </a:p>
        </p:txBody>
      </p:sp>
      <p:sp>
        <p:nvSpPr>
          <p:cNvPr id="46084" name="AutoShape 4"/>
          <p:cNvSpPr>
            <a:spLocks noChangeArrowheads="1"/>
          </p:cNvSpPr>
          <p:nvPr/>
        </p:nvSpPr>
        <p:spPr bwMode="auto">
          <a:xfrm rot="-175234">
            <a:off x="323850" y="2205038"/>
            <a:ext cx="1260475" cy="1187450"/>
          </a:xfrm>
          <a:prstGeom prst="cube">
            <a:avLst>
              <a:gd name="adj" fmla="val 2918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 dirty="0">
                <a:solidFill>
                  <a:srgbClr val="00CCFF"/>
                </a:solidFill>
              </a:rPr>
              <a:t>Д</a:t>
            </a:r>
          </a:p>
        </p:txBody>
      </p:sp>
      <p:sp>
        <p:nvSpPr>
          <p:cNvPr id="46085" name="AutoShape 5"/>
          <p:cNvSpPr>
            <a:spLocks noChangeArrowheads="1"/>
          </p:cNvSpPr>
          <p:nvPr/>
        </p:nvSpPr>
        <p:spPr bwMode="auto">
          <a:xfrm rot="-1406618">
            <a:off x="3276600" y="4724400"/>
            <a:ext cx="1260475" cy="1260475"/>
          </a:xfrm>
          <a:prstGeom prst="cube">
            <a:avLst>
              <a:gd name="adj" fmla="val 29185"/>
            </a:avLst>
          </a:prstGeom>
          <a:solidFill>
            <a:srgbClr val="A759D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>
                <a:solidFill>
                  <a:srgbClr val="00CCFF"/>
                </a:solidFill>
              </a:rPr>
              <a:t>Е</a:t>
            </a:r>
            <a:endParaRPr lang="ru-RU" altLang="ru-RU" b="1"/>
          </a:p>
        </p:txBody>
      </p:sp>
      <p:sp>
        <p:nvSpPr>
          <p:cNvPr id="46086" name="AutoShape 6"/>
          <p:cNvSpPr>
            <a:spLocks noChangeArrowheads="1"/>
          </p:cNvSpPr>
          <p:nvPr/>
        </p:nvSpPr>
        <p:spPr bwMode="auto">
          <a:xfrm rot="-657009">
            <a:off x="1476375" y="1700213"/>
            <a:ext cx="1368425" cy="1152525"/>
          </a:xfrm>
          <a:prstGeom prst="cube">
            <a:avLst>
              <a:gd name="adj" fmla="val 25042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/>
              <a:t>О</a:t>
            </a:r>
            <a:endParaRPr lang="ru-RU" altLang="ru-RU" b="1"/>
          </a:p>
        </p:txBody>
      </p:sp>
      <p:sp>
        <p:nvSpPr>
          <p:cNvPr id="46087" name="AutoShape 7"/>
          <p:cNvSpPr>
            <a:spLocks noChangeArrowheads="1"/>
          </p:cNvSpPr>
          <p:nvPr/>
        </p:nvSpPr>
        <p:spPr bwMode="auto">
          <a:xfrm rot="1149054">
            <a:off x="5651500" y="1628775"/>
            <a:ext cx="1368425" cy="1152525"/>
          </a:xfrm>
          <a:prstGeom prst="cube">
            <a:avLst>
              <a:gd name="adj" fmla="val 25042"/>
            </a:avLst>
          </a:prstGeom>
          <a:solidFill>
            <a:srgbClr val="33CC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/>
              <a:t>Ы</a:t>
            </a:r>
            <a:endParaRPr lang="ru-RU" altLang="ru-RU" b="1"/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900113" y="188640"/>
            <a:ext cx="65516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/>
          </a:p>
        </p:txBody>
      </p:sp>
      <p:sp>
        <p:nvSpPr>
          <p:cNvPr id="46089" name="AutoShape 9"/>
          <p:cNvSpPr>
            <a:spLocks noChangeArrowheads="1"/>
          </p:cNvSpPr>
          <p:nvPr/>
        </p:nvSpPr>
        <p:spPr bwMode="auto">
          <a:xfrm rot="-657009">
            <a:off x="7235825" y="2420938"/>
            <a:ext cx="1368425" cy="1152525"/>
          </a:xfrm>
          <a:prstGeom prst="cube">
            <a:avLst>
              <a:gd name="adj" fmla="val 25042"/>
            </a:avLst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/>
              <a:t>Й</a:t>
            </a:r>
            <a:endParaRPr lang="ru-RU" altLang="ru-RU" b="1"/>
          </a:p>
        </p:txBody>
      </p:sp>
      <p:sp>
        <p:nvSpPr>
          <p:cNvPr id="46090" name="AutoShape 10"/>
          <p:cNvSpPr>
            <a:spLocks noChangeArrowheads="1"/>
          </p:cNvSpPr>
          <p:nvPr/>
        </p:nvSpPr>
        <p:spPr bwMode="auto">
          <a:xfrm rot="768453">
            <a:off x="4427538" y="1052513"/>
            <a:ext cx="1222375" cy="1152525"/>
          </a:xfrm>
          <a:prstGeom prst="cube">
            <a:avLst>
              <a:gd name="adj" fmla="val 25042"/>
            </a:avLst>
          </a:prstGeom>
          <a:solidFill>
            <a:srgbClr val="66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>
                <a:solidFill>
                  <a:srgbClr val="FF0000"/>
                </a:solidFill>
              </a:rPr>
              <a:t>Р</a:t>
            </a:r>
            <a:endParaRPr lang="ru-RU" altLang="ru-RU" b="1"/>
          </a:p>
        </p:txBody>
      </p:sp>
      <p:pic>
        <p:nvPicPr>
          <p:cNvPr id="5132" name="Picture 14" descr="http://s4.rimg.info/06bda9bd896c26e0cc2feaaaa2232d3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613" y="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14" descr="http://s4.rimg.info/06bda9bd896c26e0cc2feaaaa2232d3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41438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14" descr="http://s4.rimg.info/06bda9bd896c26e0cc2feaaaa2232d3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175" y="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14" descr="http://s4.rimg.info/06bda9bd896c26e0cc2feaaaa2232d3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00113" y="4005263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14" descr="http://s4.rimg.info/06bda9bd896c26e0cc2feaaaa2232d3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95738" y="632460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14" descr="http://s4.rimg.info/06bda9bd896c26e0cc2feaaaa2232d3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788" y="6324600"/>
            <a:ext cx="52387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14" descr="http://s4.rimg.info/06bda9bd896c26e0cc2feaaaa2232d3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6227763" y="3573463"/>
            <a:ext cx="52387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14" descr="http://s4.rimg.info/06bda9bd896c26e0cc2feaaaa2232d3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8388350" y="2636838"/>
            <a:ext cx="52387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14" descr="http://s4.rimg.info/06bda9bd896c26e0cc2feaaaa2232d33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V="1">
            <a:off x="7164388" y="908050"/>
            <a:ext cx="52387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26" descr="d2cb88548b80da1cbb645576ccc50fd8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5734050"/>
            <a:ext cx="63817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26" descr="d2cb88548b80da1cbb645576ccc50fd8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438" y="5805488"/>
            <a:ext cx="63817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26" descr="d2cb88548b80da1cbb645576ccc50fd8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01013" y="5589588"/>
            <a:ext cx="63817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26" descr="d2cb88548b80da1cbb645576ccc50fd8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92150"/>
            <a:ext cx="63817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26" descr="d2cb88548b80da1cbb645576ccc50fd8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43663" y="0"/>
            <a:ext cx="63817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26" descr="d2cb88548b80da1cbb645576ccc50fd8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088" y="549275"/>
            <a:ext cx="638175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108" name="AutoShape 28"/>
          <p:cNvSpPr>
            <a:spLocks noChangeArrowheads="1"/>
          </p:cNvSpPr>
          <p:nvPr/>
        </p:nvSpPr>
        <p:spPr bwMode="auto">
          <a:xfrm rot="1102172">
            <a:off x="4787900" y="4652963"/>
            <a:ext cx="1260475" cy="1187450"/>
          </a:xfrm>
          <a:prstGeom prst="cube">
            <a:avLst>
              <a:gd name="adj" fmla="val 29185"/>
            </a:avLst>
          </a:prstGeom>
          <a:solidFill>
            <a:srgbClr val="66FF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/>
              <a:t>Н</a:t>
            </a:r>
          </a:p>
        </p:txBody>
      </p:sp>
      <p:sp>
        <p:nvSpPr>
          <p:cNvPr id="46109" name="AutoShape 29"/>
          <p:cNvSpPr>
            <a:spLocks noChangeArrowheads="1"/>
          </p:cNvSpPr>
          <p:nvPr/>
        </p:nvSpPr>
        <p:spPr bwMode="auto">
          <a:xfrm rot="-657009">
            <a:off x="6227763" y="4797425"/>
            <a:ext cx="1368425" cy="1152525"/>
          </a:xfrm>
          <a:prstGeom prst="cube">
            <a:avLst>
              <a:gd name="adj" fmla="val 25042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4800" b="1"/>
              <a:t>Ь</a:t>
            </a:r>
            <a:endParaRPr lang="ru-RU" altLang="ru-RU" b="1"/>
          </a:p>
        </p:txBody>
      </p:sp>
      <p:sp>
        <p:nvSpPr>
          <p:cNvPr id="5149" name="TextBox 1"/>
          <p:cNvSpPr txBox="1">
            <a:spLocks noChangeArrowheads="1"/>
          </p:cNvSpPr>
          <p:nvPr/>
        </p:nvSpPr>
        <p:spPr bwMode="auto">
          <a:xfrm>
            <a:off x="3395401" y="401710"/>
            <a:ext cx="186742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2800" b="1" smtClean="0">
                <a:solidFill>
                  <a:schemeClr val="bg1"/>
                </a:solidFill>
              </a:rPr>
              <a:t>19.11.21</a:t>
            </a:r>
            <a:endParaRPr lang="ru-RU" altLang="ru-RU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50425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6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6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4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6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6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5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6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6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 animBg="1"/>
      <p:bldP spid="46083" grpId="0" animBg="1"/>
      <p:bldP spid="46084" grpId="0" animBg="1"/>
      <p:bldP spid="46085" grpId="0" animBg="1"/>
      <p:bldP spid="46086" grpId="0" animBg="1"/>
      <p:bldP spid="46087" grpId="0" animBg="1"/>
      <p:bldP spid="46089" grpId="0" animBg="1"/>
      <p:bldP spid="46090" grpId="0" animBg="1"/>
      <p:bldP spid="46108" grpId="0" animBg="1"/>
      <p:bldP spid="4610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634" name="Group 2"/>
          <p:cNvGrpSpPr>
            <a:grpSpLocks/>
          </p:cNvGrpSpPr>
          <p:nvPr/>
        </p:nvGrpSpPr>
        <p:grpSpPr bwMode="auto">
          <a:xfrm>
            <a:off x="4932363" y="1052736"/>
            <a:ext cx="4211637" cy="4464050"/>
            <a:chOff x="3360" y="96"/>
            <a:chExt cx="2208" cy="2304"/>
          </a:xfrm>
        </p:grpSpPr>
        <p:grpSp>
          <p:nvGrpSpPr>
            <p:cNvPr id="69638" name="Group 3"/>
            <p:cNvGrpSpPr>
              <a:grpSpLocks/>
            </p:cNvGrpSpPr>
            <p:nvPr/>
          </p:nvGrpSpPr>
          <p:grpSpPr bwMode="auto">
            <a:xfrm flipH="1">
              <a:off x="3360" y="96"/>
              <a:ext cx="2208" cy="2304"/>
              <a:chOff x="2064" y="480"/>
              <a:chExt cx="1900" cy="1920"/>
            </a:xfrm>
          </p:grpSpPr>
          <p:sp>
            <p:nvSpPr>
              <p:cNvPr id="69640" name="Freeform 4"/>
              <p:cNvSpPr>
                <a:spLocks/>
              </p:cNvSpPr>
              <p:nvPr/>
            </p:nvSpPr>
            <p:spPr bwMode="auto">
              <a:xfrm>
                <a:off x="2064" y="480"/>
                <a:ext cx="1900" cy="1920"/>
              </a:xfrm>
              <a:custGeom>
                <a:avLst/>
                <a:gdLst>
                  <a:gd name="T0" fmla="*/ 2 w 3800"/>
                  <a:gd name="T1" fmla="*/ 2 h 3840"/>
                  <a:gd name="T2" fmla="*/ 1 w 3800"/>
                  <a:gd name="T3" fmla="*/ 2 h 3840"/>
                  <a:gd name="T4" fmla="*/ 1 w 3800"/>
                  <a:gd name="T5" fmla="*/ 2 h 3840"/>
                  <a:gd name="T6" fmla="*/ 1 w 3800"/>
                  <a:gd name="T7" fmla="*/ 2 h 3840"/>
                  <a:gd name="T8" fmla="*/ 1 w 3800"/>
                  <a:gd name="T9" fmla="*/ 2 h 3840"/>
                  <a:gd name="T10" fmla="*/ 1 w 3800"/>
                  <a:gd name="T11" fmla="*/ 2 h 3840"/>
                  <a:gd name="T12" fmla="*/ 1 w 3800"/>
                  <a:gd name="T13" fmla="*/ 2 h 3840"/>
                  <a:gd name="T14" fmla="*/ 0 w 3800"/>
                  <a:gd name="T15" fmla="*/ 1 h 3840"/>
                  <a:gd name="T16" fmla="*/ 1 w 3800"/>
                  <a:gd name="T17" fmla="*/ 1 h 3840"/>
                  <a:gd name="T18" fmla="*/ 2 w 3800"/>
                  <a:gd name="T19" fmla="*/ 0 h 3840"/>
                  <a:gd name="T20" fmla="*/ 2 w 3800"/>
                  <a:gd name="T21" fmla="*/ 2 h 3840"/>
                  <a:gd name="T22" fmla="*/ 2 w 3800"/>
                  <a:gd name="T23" fmla="*/ 2 h 3840"/>
                  <a:gd name="T24" fmla="*/ 2 w 3800"/>
                  <a:gd name="T25" fmla="*/ 2 h 3840"/>
                  <a:gd name="T26" fmla="*/ 2 w 3800"/>
                  <a:gd name="T27" fmla="*/ 2 h 3840"/>
                  <a:gd name="T28" fmla="*/ 2 w 3800"/>
                  <a:gd name="T29" fmla="*/ 2 h 3840"/>
                  <a:gd name="T30" fmla="*/ 2 w 3800"/>
                  <a:gd name="T31" fmla="*/ 2 h 3840"/>
                  <a:gd name="T32" fmla="*/ 2 w 3800"/>
                  <a:gd name="T33" fmla="*/ 2 h 3840"/>
                  <a:gd name="T34" fmla="*/ 2 w 3800"/>
                  <a:gd name="T35" fmla="*/ 2 h 3840"/>
                  <a:gd name="T36" fmla="*/ 2 w 3800"/>
                  <a:gd name="T37" fmla="*/ 2 h 3840"/>
                  <a:gd name="T38" fmla="*/ 2 w 3800"/>
                  <a:gd name="T39" fmla="*/ 2 h 3840"/>
                  <a:gd name="T40" fmla="*/ 2 w 3800"/>
                  <a:gd name="T41" fmla="*/ 2 h 3840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3800" h="3840">
                    <a:moveTo>
                      <a:pt x="3760" y="3060"/>
                    </a:moveTo>
                    <a:lnTo>
                      <a:pt x="1155" y="3840"/>
                    </a:lnTo>
                    <a:lnTo>
                      <a:pt x="970" y="3782"/>
                    </a:lnTo>
                    <a:lnTo>
                      <a:pt x="753" y="2970"/>
                    </a:lnTo>
                    <a:lnTo>
                      <a:pt x="279" y="3158"/>
                    </a:lnTo>
                    <a:lnTo>
                      <a:pt x="169" y="3037"/>
                    </a:lnTo>
                    <a:lnTo>
                      <a:pt x="518" y="2257"/>
                    </a:lnTo>
                    <a:lnTo>
                      <a:pt x="0" y="641"/>
                    </a:lnTo>
                    <a:lnTo>
                      <a:pt x="162" y="543"/>
                    </a:lnTo>
                    <a:lnTo>
                      <a:pt x="3267" y="0"/>
                    </a:lnTo>
                    <a:lnTo>
                      <a:pt x="3715" y="2733"/>
                    </a:lnTo>
                    <a:lnTo>
                      <a:pt x="3800" y="2708"/>
                    </a:lnTo>
                    <a:lnTo>
                      <a:pt x="3800" y="2711"/>
                    </a:lnTo>
                    <a:lnTo>
                      <a:pt x="3800" y="2725"/>
                    </a:lnTo>
                    <a:lnTo>
                      <a:pt x="3798" y="2742"/>
                    </a:lnTo>
                    <a:lnTo>
                      <a:pt x="3794" y="2767"/>
                    </a:lnTo>
                    <a:lnTo>
                      <a:pt x="3787" y="2796"/>
                    </a:lnTo>
                    <a:lnTo>
                      <a:pt x="3777" y="2827"/>
                    </a:lnTo>
                    <a:lnTo>
                      <a:pt x="3762" y="2858"/>
                    </a:lnTo>
                    <a:lnTo>
                      <a:pt x="3740" y="2891"/>
                    </a:lnTo>
                    <a:lnTo>
                      <a:pt x="3760" y="3060"/>
                    </a:lnTo>
                    <a:close/>
                  </a:path>
                </a:pathLst>
              </a:custGeom>
              <a:solidFill>
                <a:srgbClr val="00FF00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9641" name="Freeform 5"/>
              <p:cNvSpPr>
                <a:spLocks/>
              </p:cNvSpPr>
              <p:nvPr/>
            </p:nvSpPr>
            <p:spPr bwMode="auto">
              <a:xfrm>
                <a:off x="2126" y="806"/>
                <a:ext cx="460" cy="1467"/>
              </a:xfrm>
              <a:custGeom>
                <a:avLst/>
                <a:gdLst>
                  <a:gd name="T0" fmla="*/ 0 w 922"/>
                  <a:gd name="T1" fmla="*/ 0 h 2931"/>
                  <a:gd name="T2" fmla="*/ 0 w 922"/>
                  <a:gd name="T3" fmla="*/ 1 h 2931"/>
                  <a:gd name="T4" fmla="*/ 0 w 922"/>
                  <a:gd name="T5" fmla="*/ 2 h 2931"/>
                  <a:gd name="T6" fmla="*/ 0 w 922"/>
                  <a:gd name="T7" fmla="*/ 2 h 2931"/>
                  <a:gd name="T8" fmla="*/ 0 w 922"/>
                  <a:gd name="T9" fmla="*/ 0 h 29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922" h="2931">
                    <a:moveTo>
                      <a:pt x="108" y="0"/>
                    </a:moveTo>
                    <a:lnTo>
                      <a:pt x="0" y="61"/>
                    </a:lnTo>
                    <a:lnTo>
                      <a:pt x="884" y="2910"/>
                    </a:lnTo>
                    <a:lnTo>
                      <a:pt x="922" y="2931"/>
                    </a:lnTo>
                    <a:lnTo>
                      <a:pt x="108" y="0"/>
                    </a:lnTo>
                    <a:close/>
                  </a:path>
                </a:pathLst>
              </a:custGeom>
              <a:solidFill>
                <a:srgbClr val="2663FF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9642" name="Freeform 6"/>
              <p:cNvSpPr>
                <a:spLocks/>
              </p:cNvSpPr>
              <p:nvPr/>
            </p:nvSpPr>
            <p:spPr bwMode="auto">
              <a:xfrm>
                <a:off x="2197" y="1711"/>
                <a:ext cx="117" cy="296"/>
              </a:xfrm>
              <a:custGeom>
                <a:avLst/>
                <a:gdLst>
                  <a:gd name="T0" fmla="*/ 0 w 235"/>
                  <a:gd name="T1" fmla="*/ 0 h 593"/>
                  <a:gd name="T2" fmla="*/ 0 w 235"/>
                  <a:gd name="T3" fmla="*/ 0 h 593"/>
                  <a:gd name="T4" fmla="*/ 0 w 235"/>
                  <a:gd name="T5" fmla="*/ 0 h 593"/>
                  <a:gd name="T6" fmla="*/ 0 w 235"/>
                  <a:gd name="T7" fmla="*/ 0 h 59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235" h="593">
                    <a:moveTo>
                      <a:pt x="235" y="0"/>
                    </a:moveTo>
                    <a:lnTo>
                      <a:pt x="0" y="551"/>
                    </a:lnTo>
                    <a:lnTo>
                      <a:pt x="17" y="593"/>
                    </a:lnTo>
                    <a:lnTo>
                      <a:pt x="235" y="0"/>
                    </a:lnTo>
                    <a:close/>
                  </a:path>
                </a:pathLst>
              </a:custGeom>
              <a:solidFill>
                <a:srgbClr val="1951FF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9643" name="Freeform 7"/>
              <p:cNvSpPr>
                <a:spLocks/>
              </p:cNvSpPr>
              <p:nvPr/>
            </p:nvSpPr>
            <p:spPr bwMode="auto">
              <a:xfrm>
                <a:off x="2348" y="596"/>
                <a:ext cx="1503" cy="1551"/>
              </a:xfrm>
              <a:custGeom>
                <a:avLst/>
                <a:gdLst>
                  <a:gd name="T0" fmla="*/ 0 w 3007"/>
                  <a:gd name="T1" fmla="*/ 0 h 3103"/>
                  <a:gd name="T2" fmla="*/ 1 w 3007"/>
                  <a:gd name="T3" fmla="*/ 0 h 3103"/>
                  <a:gd name="T4" fmla="*/ 1 w 3007"/>
                  <a:gd name="T5" fmla="*/ 1 h 3103"/>
                  <a:gd name="T6" fmla="*/ 0 w 3007"/>
                  <a:gd name="T7" fmla="*/ 1 h 3103"/>
                  <a:gd name="T8" fmla="*/ 0 w 3007"/>
                  <a:gd name="T9" fmla="*/ 0 h 31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3007" h="3103">
                    <a:moveTo>
                      <a:pt x="0" y="480"/>
                    </a:moveTo>
                    <a:lnTo>
                      <a:pt x="2566" y="0"/>
                    </a:lnTo>
                    <a:lnTo>
                      <a:pt x="3007" y="2457"/>
                    </a:lnTo>
                    <a:lnTo>
                      <a:pt x="753" y="3103"/>
                    </a:lnTo>
                    <a:lnTo>
                      <a:pt x="0" y="480"/>
                    </a:lnTo>
                    <a:close/>
                  </a:path>
                </a:pathLst>
              </a:custGeom>
              <a:solidFill>
                <a:srgbClr val="EAEDBF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9644" name="Freeform 8"/>
              <p:cNvSpPr>
                <a:spLocks/>
              </p:cNvSpPr>
              <p:nvPr/>
            </p:nvSpPr>
            <p:spPr bwMode="auto">
              <a:xfrm>
                <a:off x="2292" y="842"/>
                <a:ext cx="385" cy="1300"/>
              </a:xfrm>
              <a:custGeom>
                <a:avLst/>
                <a:gdLst>
                  <a:gd name="T0" fmla="*/ 1 w 768"/>
                  <a:gd name="T1" fmla="*/ 0 h 2600"/>
                  <a:gd name="T2" fmla="*/ 1 w 768"/>
                  <a:gd name="T3" fmla="*/ 2 h 2600"/>
                  <a:gd name="T4" fmla="*/ 0 w 768"/>
                  <a:gd name="T5" fmla="*/ 1 h 2600"/>
                  <a:gd name="T6" fmla="*/ 1 w 768"/>
                  <a:gd name="T7" fmla="*/ 0 h 2600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768" h="2600">
                    <a:moveTo>
                      <a:pt x="54" y="0"/>
                    </a:moveTo>
                    <a:lnTo>
                      <a:pt x="768" y="2600"/>
                    </a:lnTo>
                    <a:lnTo>
                      <a:pt x="0" y="56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9645" name="Freeform 9"/>
              <p:cNvSpPr>
                <a:spLocks/>
              </p:cNvSpPr>
              <p:nvPr/>
            </p:nvSpPr>
            <p:spPr bwMode="auto">
              <a:xfrm>
                <a:off x="2378" y="635"/>
                <a:ext cx="1167" cy="975"/>
              </a:xfrm>
              <a:custGeom>
                <a:avLst/>
                <a:gdLst>
                  <a:gd name="T0" fmla="*/ 0 w 2335"/>
                  <a:gd name="T1" fmla="*/ 0 h 1951"/>
                  <a:gd name="T2" fmla="*/ 0 w 2335"/>
                  <a:gd name="T3" fmla="*/ 0 h 1951"/>
                  <a:gd name="T4" fmla="*/ 1 w 2335"/>
                  <a:gd name="T5" fmla="*/ 0 h 1951"/>
                  <a:gd name="T6" fmla="*/ 1 w 2335"/>
                  <a:gd name="T7" fmla="*/ 0 h 1951"/>
                  <a:gd name="T8" fmla="*/ 1 w 2335"/>
                  <a:gd name="T9" fmla="*/ 0 h 1951"/>
                  <a:gd name="T10" fmla="*/ 1 w 2335"/>
                  <a:gd name="T11" fmla="*/ 0 h 1951"/>
                  <a:gd name="T12" fmla="*/ 1 w 2335"/>
                  <a:gd name="T13" fmla="*/ 0 h 1951"/>
                  <a:gd name="T14" fmla="*/ 1 w 2335"/>
                  <a:gd name="T15" fmla="*/ 0 h 1951"/>
                  <a:gd name="T16" fmla="*/ 1 w 2335"/>
                  <a:gd name="T17" fmla="*/ 0 h 1951"/>
                  <a:gd name="T18" fmla="*/ 1 w 2335"/>
                  <a:gd name="T19" fmla="*/ 0 h 1951"/>
                  <a:gd name="T20" fmla="*/ 0 w 2335"/>
                  <a:gd name="T21" fmla="*/ 0 h 1951"/>
                  <a:gd name="T22" fmla="*/ 0 w 2335"/>
                  <a:gd name="T23" fmla="*/ 0 h 1951"/>
                  <a:gd name="T24" fmla="*/ 0 w 2335"/>
                  <a:gd name="T25" fmla="*/ 0 h 1951"/>
                  <a:gd name="T26" fmla="*/ 0 w 2335"/>
                  <a:gd name="T27" fmla="*/ 0 h 1951"/>
                  <a:gd name="T28" fmla="*/ 0 w 2335"/>
                  <a:gd name="T29" fmla="*/ 0 h 1951"/>
                  <a:gd name="T30" fmla="*/ 0 w 2335"/>
                  <a:gd name="T31" fmla="*/ 0 h 1951"/>
                  <a:gd name="T32" fmla="*/ 0 w 2335"/>
                  <a:gd name="T33" fmla="*/ 0 h 1951"/>
                  <a:gd name="T34" fmla="*/ 0 w 2335"/>
                  <a:gd name="T35" fmla="*/ 0 h 1951"/>
                  <a:gd name="T36" fmla="*/ 0 w 2335"/>
                  <a:gd name="T37" fmla="*/ 0 h 1951"/>
                  <a:gd name="T38" fmla="*/ 0 w 2335"/>
                  <a:gd name="T39" fmla="*/ 0 h 1951"/>
                  <a:gd name="T40" fmla="*/ 0 w 2335"/>
                  <a:gd name="T41" fmla="*/ 0 h 1951"/>
                  <a:gd name="T42" fmla="*/ 0 w 2335"/>
                  <a:gd name="T43" fmla="*/ 0 h 1951"/>
                  <a:gd name="T44" fmla="*/ 0 w 2335"/>
                  <a:gd name="T45" fmla="*/ 0 h 1951"/>
                  <a:gd name="T46" fmla="*/ 0 w 2335"/>
                  <a:gd name="T47" fmla="*/ 0 h 1951"/>
                  <a:gd name="T48" fmla="*/ 0 w 2335"/>
                  <a:gd name="T49" fmla="*/ 0 h 1951"/>
                  <a:gd name="T50" fmla="*/ 0 w 2335"/>
                  <a:gd name="T51" fmla="*/ 0 h 1951"/>
                  <a:gd name="T52" fmla="*/ 0 w 2335"/>
                  <a:gd name="T53" fmla="*/ 0 h 1951"/>
                  <a:gd name="T54" fmla="*/ 0 w 2335"/>
                  <a:gd name="T55" fmla="*/ 0 h 1951"/>
                  <a:gd name="T56" fmla="*/ 0 w 2335"/>
                  <a:gd name="T57" fmla="*/ 0 h 1951"/>
                  <a:gd name="T58" fmla="*/ 0 w 2335"/>
                  <a:gd name="T59" fmla="*/ 0 h 1951"/>
                  <a:gd name="T60" fmla="*/ 0 w 2335"/>
                  <a:gd name="T61" fmla="*/ 0 h 1951"/>
                  <a:gd name="T62" fmla="*/ 0 w 2335"/>
                  <a:gd name="T63" fmla="*/ 0 h 1951"/>
                  <a:gd name="T64" fmla="*/ 0 w 2335"/>
                  <a:gd name="T65" fmla="*/ 0 h 1951"/>
                  <a:gd name="T66" fmla="*/ 0 w 2335"/>
                  <a:gd name="T67" fmla="*/ 0 h 1951"/>
                  <a:gd name="T68" fmla="*/ 0 w 2335"/>
                  <a:gd name="T69" fmla="*/ 0 h 195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2335" h="1951">
                    <a:moveTo>
                      <a:pt x="446" y="1951"/>
                    </a:moveTo>
                    <a:lnTo>
                      <a:pt x="0" y="435"/>
                    </a:lnTo>
                    <a:lnTo>
                      <a:pt x="2335" y="0"/>
                    </a:lnTo>
                    <a:lnTo>
                      <a:pt x="2329" y="2"/>
                    </a:lnTo>
                    <a:lnTo>
                      <a:pt x="2312" y="6"/>
                    </a:lnTo>
                    <a:lnTo>
                      <a:pt x="2285" y="12"/>
                    </a:lnTo>
                    <a:lnTo>
                      <a:pt x="2246" y="21"/>
                    </a:lnTo>
                    <a:lnTo>
                      <a:pt x="2200" y="33"/>
                    </a:lnTo>
                    <a:lnTo>
                      <a:pt x="2146" y="48"/>
                    </a:lnTo>
                    <a:lnTo>
                      <a:pt x="2083" y="67"/>
                    </a:lnTo>
                    <a:lnTo>
                      <a:pt x="2015" y="89"/>
                    </a:lnTo>
                    <a:lnTo>
                      <a:pt x="1940" y="114"/>
                    </a:lnTo>
                    <a:lnTo>
                      <a:pt x="1861" y="143"/>
                    </a:lnTo>
                    <a:lnTo>
                      <a:pt x="1778" y="175"/>
                    </a:lnTo>
                    <a:lnTo>
                      <a:pt x="1690" y="212"/>
                    </a:lnTo>
                    <a:lnTo>
                      <a:pt x="1601" y="252"/>
                    </a:lnTo>
                    <a:lnTo>
                      <a:pt x="1509" y="297"/>
                    </a:lnTo>
                    <a:lnTo>
                      <a:pt x="1416" y="345"/>
                    </a:lnTo>
                    <a:lnTo>
                      <a:pt x="1324" y="399"/>
                    </a:lnTo>
                    <a:lnTo>
                      <a:pt x="1232" y="456"/>
                    </a:lnTo>
                    <a:lnTo>
                      <a:pt x="1141" y="518"/>
                    </a:lnTo>
                    <a:lnTo>
                      <a:pt x="1053" y="585"/>
                    </a:lnTo>
                    <a:lnTo>
                      <a:pt x="966" y="657"/>
                    </a:lnTo>
                    <a:lnTo>
                      <a:pt x="883" y="734"/>
                    </a:lnTo>
                    <a:lnTo>
                      <a:pt x="806" y="817"/>
                    </a:lnTo>
                    <a:lnTo>
                      <a:pt x="733" y="903"/>
                    </a:lnTo>
                    <a:lnTo>
                      <a:pt x="666" y="998"/>
                    </a:lnTo>
                    <a:lnTo>
                      <a:pt x="606" y="1096"/>
                    </a:lnTo>
                    <a:lnTo>
                      <a:pt x="554" y="1200"/>
                    </a:lnTo>
                    <a:lnTo>
                      <a:pt x="512" y="1310"/>
                    </a:lnTo>
                    <a:lnTo>
                      <a:pt x="477" y="1425"/>
                    </a:lnTo>
                    <a:lnTo>
                      <a:pt x="452" y="1546"/>
                    </a:lnTo>
                    <a:lnTo>
                      <a:pt x="439" y="1675"/>
                    </a:lnTo>
                    <a:lnTo>
                      <a:pt x="437" y="1810"/>
                    </a:lnTo>
                    <a:lnTo>
                      <a:pt x="446" y="1951"/>
                    </a:lnTo>
                    <a:close/>
                  </a:path>
                </a:pathLst>
              </a:custGeom>
              <a:solidFill>
                <a:srgbClr val="C6C687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9646" name="Freeform 10"/>
              <p:cNvSpPr>
                <a:spLocks/>
              </p:cNvSpPr>
              <p:nvPr/>
            </p:nvSpPr>
            <p:spPr bwMode="auto">
              <a:xfrm>
                <a:off x="2684" y="2139"/>
                <a:ext cx="347" cy="103"/>
              </a:xfrm>
              <a:custGeom>
                <a:avLst/>
                <a:gdLst>
                  <a:gd name="T0" fmla="*/ 0 w 695"/>
                  <a:gd name="T1" fmla="*/ 1 h 206"/>
                  <a:gd name="T2" fmla="*/ 0 w 695"/>
                  <a:gd name="T3" fmla="*/ 0 h 206"/>
                  <a:gd name="T4" fmla="*/ 0 w 695"/>
                  <a:gd name="T5" fmla="*/ 1 h 206"/>
                  <a:gd name="T6" fmla="*/ 0 w 695"/>
                  <a:gd name="T7" fmla="*/ 1 h 206"/>
                  <a:gd name="T8" fmla="*/ 0 w 695"/>
                  <a:gd name="T9" fmla="*/ 1 h 206"/>
                  <a:gd name="T10" fmla="*/ 0 w 695"/>
                  <a:gd name="T11" fmla="*/ 1 h 206"/>
                  <a:gd name="T12" fmla="*/ 0 w 695"/>
                  <a:gd name="T13" fmla="*/ 1 h 206"/>
                  <a:gd name="T14" fmla="*/ 0 w 695"/>
                  <a:gd name="T15" fmla="*/ 1 h 206"/>
                  <a:gd name="T16" fmla="*/ 0 w 695"/>
                  <a:gd name="T17" fmla="*/ 1 h 206"/>
                  <a:gd name="T18" fmla="*/ 0 w 695"/>
                  <a:gd name="T19" fmla="*/ 1 h 206"/>
                  <a:gd name="T20" fmla="*/ 0 w 695"/>
                  <a:gd name="T21" fmla="*/ 1 h 206"/>
                  <a:gd name="T22" fmla="*/ 0 w 695"/>
                  <a:gd name="T23" fmla="*/ 1 h 206"/>
                  <a:gd name="T24" fmla="*/ 0 w 695"/>
                  <a:gd name="T25" fmla="*/ 1 h 206"/>
                  <a:gd name="T26" fmla="*/ 0 w 695"/>
                  <a:gd name="T27" fmla="*/ 1 h 206"/>
                  <a:gd name="T28" fmla="*/ 0 w 695"/>
                  <a:gd name="T29" fmla="*/ 1 h 206"/>
                  <a:gd name="T30" fmla="*/ 0 w 695"/>
                  <a:gd name="T31" fmla="*/ 1 h 206"/>
                  <a:gd name="T32" fmla="*/ 0 w 695"/>
                  <a:gd name="T33" fmla="*/ 1 h 206"/>
                  <a:gd name="T34" fmla="*/ 0 w 695"/>
                  <a:gd name="T35" fmla="*/ 1 h 206"/>
                  <a:gd name="T36" fmla="*/ 0 w 695"/>
                  <a:gd name="T37" fmla="*/ 1 h 20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695" h="206">
                    <a:moveTo>
                      <a:pt x="0" y="206"/>
                    </a:moveTo>
                    <a:lnTo>
                      <a:pt x="693" y="0"/>
                    </a:lnTo>
                    <a:lnTo>
                      <a:pt x="693" y="2"/>
                    </a:lnTo>
                    <a:lnTo>
                      <a:pt x="695" y="6"/>
                    </a:lnTo>
                    <a:lnTo>
                      <a:pt x="695" y="14"/>
                    </a:lnTo>
                    <a:lnTo>
                      <a:pt x="693" y="25"/>
                    </a:lnTo>
                    <a:lnTo>
                      <a:pt x="689" y="37"/>
                    </a:lnTo>
                    <a:lnTo>
                      <a:pt x="683" y="50"/>
                    </a:lnTo>
                    <a:lnTo>
                      <a:pt x="674" y="66"/>
                    </a:lnTo>
                    <a:lnTo>
                      <a:pt x="660" y="81"/>
                    </a:lnTo>
                    <a:lnTo>
                      <a:pt x="641" y="98"/>
                    </a:lnTo>
                    <a:lnTo>
                      <a:pt x="616" y="116"/>
                    </a:lnTo>
                    <a:lnTo>
                      <a:pt x="583" y="131"/>
                    </a:lnTo>
                    <a:lnTo>
                      <a:pt x="543" y="148"/>
                    </a:lnTo>
                    <a:lnTo>
                      <a:pt x="495" y="164"/>
                    </a:lnTo>
                    <a:lnTo>
                      <a:pt x="437" y="177"/>
                    </a:lnTo>
                    <a:lnTo>
                      <a:pt x="369" y="191"/>
                    </a:lnTo>
                    <a:lnTo>
                      <a:pt x="290" y="200"/>
                    </a:lnTo>
                    <a:lnTo>
                      <a:pt x="0" y="206"/>
                    </a:ln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69647" name="Freeform 11"/>
              <p:cNvSpPr>
                <a:spLocks/>
              </p:cNvSpPr>
              <p:nvPr/>
            </p:nvSpPr>
            <p:spPr bwMode="auto">
              <a:xfrm>
                <a:off x="3579" y="1878"/>
                <a:ext cx="338" cy="104"/>
              </a:xfrm>
              <a:custGeom>
                <a:avLst/>
                <a:gdLst>
                  <a:gd name="T0" fmla="*/ 0 w 676"/>
                  <a:gd name="T1" fmla="*/ 1 h 208"/>
                  <a:gd name="T2" fmla="*/ 1 w 676"/>
                  <a:gd name="T3" fmla="*/ 0 h 208"/>
                  <a:gd name="T4" fmla="*/ 1 w 676"/>
                  <a:gd name="T5" fmla="*/ 1 h 208"/>
                  <a:gd name="T6" fmla="*/ 1 w 676"/>
                  <a:gd name="T7" fmla="*/ 1 h 208"/>
                  <a:gd name="T8" fmla="*/ 1 w 676"/>
                  <a:gd name="T9" fmla="*/ 1 h 208"/>
                  <a:gd name="T10" fmla="*/ 1 w 676"/>
                  <a:gd name="T11" fmla="*/ 1 h 208"/>
                  <a:gd name="T12" fmla="*/ 1 w 676"/>
                  <a:gd name="T13" fmla="*/ 1 h 208"/>
                  <a:gd name="T14" fmla="*/ 1 w 676"/>
                  <a:gd name="T15" fmla="*/ 1 h 208"/>
                  <a:gd name="T16" fmla="*/ 1 w 676"/>
                  <a:gd name="T17" fmla="*/ 1 h 208"/>
                  <a:gd name="T18" fmla="*/ 1 w 676"/>
                  <a:gd name="T19" fmla="*/ 1 h 208"/>
                  <a:gd name="T20" fmla="*/ 1 w 676"/>
                  <a:gd name="T21" fmla="*/ 1 h 208"/>
                  <a:gd name="T22" fmla="*/ 1 w 676"/>
                  <a:gd name="T23" fmla="*/ 1 h 208"/>
                  <a:gd name="T24" fmla="*/ 1 w 676"/>
                  <a:gd name="T25" fmla="*/ 1 h 208"/>
                  <a:gd name="T26" fmla="*/ 1 w 676"/>
                  <a:gd name="T27" fmla="*/ 1 h 208"/>
                  <a:gd name="T28" fmla="*/ 1 w 676"/>
                  <a:gd name="T29" fmla="*/ 1 h 208"/>
                  <a:gd name="T30" fmla="*/ 1 w 676"/>
                  <a:gd name="T31" fmla="*/ 1 h 208"/>
                  <a:gd name="T32" fmla="*/ 1 w 676"/>
                  <a:gd name="T33" fmla="*/ 1 h 208"/>
                  <a:gd name="T34" fmla="*/ 1 w 676"/>
                  <a:gd name="T35" fmla="*/ 1 h 208"/>
                  <a:gd name="T36" fmla="*/ 0 w 676"/>
                  <a:gd name="T37" fmla="*/ 1 h 20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676" h="208">
                    <a:moveTo>
                      <a:pt x="0" y="199"/>
                    </a:moveTo>
                    <a:lnTo>
                      <a:pt x="676" y="0"/>
                    </a:lnTo>
                    <a:lnTo>
                      <a:pt x="676" y="2"/>
                    </a:lnTo>
                    <a:lnTo>
                      <a:pt x="674" y="6"/>
                    </a:lnTo>
                    <a:lnTo>
                      <a:pt x="670" y="14"/>
                    </a:lnTo>
                    <a:lnTo>
                      <a:pt x="664" y="25"/>
                    </a:lnTo>
                    <a:lnTo>
                      <a:pt x="657" y="37"/>
                    </a:lnTo>
                    <a:lnTo>
                      <a:pt x="645" y="52"/>
                    </a:lnTo>
                    <a:lnTo>
                      <a:pt x="630" y="68"/>
                    </a:lnTo>
                    <a:lnTo>
                      <a:pt x="612" y="83"/>
                    </a:lnTo>
                    <a:lnTo>
                      <a:pt x="587" y="100"/>
                    </a:lnTo>
                    <a:lnTo>
                      <a:pt x="558" y="118"/>
                    </a:lnTo>
                    <a:lnTo>
                      <a:pt x="524" y="135"/>
                    </a:lnTo>
                    <a:lnTo>
                      <a:pt x="483" y="152"/>
                    </a:lnTo>
                    <a:lnTo>
                      <a:pt x="435" y="168"/>
                    </a:lnTo>
                    <a:lnTo>
                      <a:pt x="379" y="183"/>
                    </a:lnTo>
                    <a:lnTo>
                      <a:pt x="318" y="197"/>
                    </a:lnTo>
                    <a:lnTo>
                      <a:pt x="247" y="208"/>
                    </a:lnTo>
                    <a:lnTo>
                      <a:pt x="0" y="199"/>
                    </a:lnTo>
                    <a:close/>
                  </a:path>
                </a:pathLst>
              </a:custGeom>
              <a:solidFill>
                <a:srgbClr val="6D6D6D"/>
              </a:solidFill>
              <a:ln>
                <a:noFill/>
              </a:ln>
              <a:effectLst>
                <a:outerShdw dist="107763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69639" name="Text Box 12"/>
            <p:cNvSpPr txBox="1">
              <a:spLocks noChangeArrowheads="1"/>
            </p:cNvSpPr>
            <p:nvPr/>
          </p:nvSpPr>
          <p:spPr bwMode="auto">
            <a:xfrm rot="940369">
              <a:off x="3511" y="734"/>
              <a:ext cx="1633" cy="6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ru-RU" altLang="ru-RU" sz="8000" b="1" dirty="0">
                  <a:latin typeface="Arial Narrow" pitchFamily="34" charset="0"/>
                </a:rPr>
                <a:t>Д/З</a:t>
              </a:r>
              <a:r>
                <a:rPr lang="ru-RU" altLang="ru-RU" sz="8000" b="1" dirty="0">
                  <a:solidFill>
                    <a:srgbClr val="FF0000"/>
                  </a:solidFill>
                  <a:latin typeface="Arial Narrow" pitchFamily="34" charset="0"/>
                </a:rPr>
                <a:t> </a:t>
              </a:r>
            </a:p>
          </p:txBody>
        </p:sp>
      </p:grpSp>
      <p:sp>
        <p:nvSpPr>
          <p:cNvPr id="24589" name="AutoShape 13"/>
          <p:cNvSpPr>
            <a:spLocks noChangeArrowheads="1"/>
          </p:cNvSpPr>
          <p:nvPr/>
        </p:nvSpPr>
        <p:spPr bwMode="auto">
          <a:xfrm>
            <a:off x="120047" y="2324331"/>
            <a:ext cx="4360163" cy="2092881"/>
          </a:xfrm>
          <a:prstGeom prst="wedgeRectCallout">
            <a:avLst>
              <a:gd name="adj1" fmla="val 83262"/>
              <a:gd name="adj2" fmla="val 13249"/>
            </a:avLst>
          </a:prstGeom>
          <a:solidFill>
            <a:schemeClr val="bg1"/>
          </a:solidFill>
          <a:ln w="38100" cmpd="dbl">
            <a:solidFill>
              <a:srgbClr val="00FF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>
              <a:buFont typeface="Arial" charset="0"/>
              <a:buNone/>
              <a:defRPr/>
            </a:pPr>
            <a:r>
              <a:rPr lang="ru-RU" sz="2600" b="1" dirty="0"/>
              <a:t>№ 90 </a:t>
            </a:r>
            <a:r>
              <a:rPr lang="ru-RU" sz="2600" i="1" dirty="0"/>
              <a:t>(</a:t>
            </a:r>
            <a:r>
              <a:rPr lang="ru-RU" sz="2600" i="1" dirty="0" err="1"/>
              <a:t>повт</a:t>
            </a:r>
            <a:r>
              <a:rPr lang="ru-RU" sz="2600" i="1" dirty="0"/>
              <a:t>. «Измерение информации»,</a:t>
            </a:r>
            <a:r>
              <a:rPr lang="ru-RU" sz="2600" b="1" dirty="0"/>
              <a:t> № 94, задания в карточках </a:t>
            </a:r>
            <a:r>
              <a:rPr lang="ru-RU" sz="2600" dirty="0"/>
              <a:t>(КИМ </a:t>
            </a:r>
            <a:r>
              <a:rPr lang="ru-RU" sz="2600" dirty="0" err="1"/>
              <a:t>демо</a:t>
            </a:r>
            <a:r>
              <a:rPr lang="ru-RU" sz="2600" dirty="0"/>
              <a:t> ОГЭ </a:t>
            </a:r>
            <a:r>
              <a:rPr lang="ru-RU" sz="2600" dirty="0" smtClean="0"/>
              <a:t>задание </a:t>
            </a:r>
            <a:r>
              <a:rPr lang="ru-RU" sz="2600" dirty="0"/>
              <a:t>№ 15, </a:t>
            </a:r>
            <a:r>
              <a:rPr lang="ru-RU" sz="2600" dirty="0" smtClean="0"/>
              <a:t>ОГЭ 2014-2019 </a:t>
            </a:r>
            <a:r>
              <a:rPr lang="ru-RU" sz="2600" dirty="0" err="1" smtClean="0"/>
              <a:t>гг</a:t>
            </a:r>
            <a:r>
              <a:rPr lang="ru-RU" sz="2600" dirty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24590" name="AutoShape 14"/>
          <p:cNvSpPr>
            <a:spLocks noChangeArrowheads="1"/>
          </p:cNvSpPr>
          <p:nvPr/>
        </p:nvSpPr>
        <p:spPr bwMode="auto">
          <a:xfrm>
            <a:off x="53548" y="921783"/>
            <a:ext cx="4734777" cy="954107"/>
          </a:xfrm>
          <a:prstGeom prst="wedgeRectCallout">
            <a:avLst>
              <a:gd name="adj1" fmla="val 75742"/>
              <a:gd name="adj2" fmla="val 118772"/>
            </a:avLst>
          </a:prstGeom>
          <a:solidFill>
            <a:schemeClr val="bg1"/>
          </a:solidFill>
          <a:ln w="38100" cmpd="dbl">
            <a:solidFill>
              <a:srgbClr val="00FF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ru-RU" sz="2800" b="1" dirty="0"/>
              <a:t>§ 2.2, вопросы и задания № 1 - 4 к §;</a:t>
            </a: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0" y="0"/>
            <a:ext cx="9144000" cy="785794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solidFill>
                  <a:schemeClr val="bg1"/>
                </a:solidFill>
              </a:rPr>
              <a:t>Домашнее задание: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17" name="AutoShape 13"/>
          <p:cNvSpPr>
            <a:spLocks noChangeArrowheads="1"/>
          </p:cNvSpPr>
          <p:nvPr/>
        </p:nvSpPr>
        <p:spPr bwMode="auto">
          <a:xfrm>
            <a:off x="1" y="4817703"/>
            <a:ext cx="4972264" cy="2092881"/>
          </a:xfrm>
          <a:prstGeom prst="wedgeRectCallout">
            <a:avLst>
              <a:gd name="adj1" fmla="val 77461"/>
              <a:gd name="adj2" fmla="val -68069"/>
            </a:avLst>
          </a:prstGeom>
          <a:solidFill>
            <a:schemeClr val="bg1"/>
          </a:solidFill>
          <a:ln w="38100" cmpd="dbl">
            <a:solidFill>
              <a:srgbClr val="00FF00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ru-RU" sz="2600" b="1" dirty="0"/>
              <a:t>Дополнительные задания: </a:t>
            </a:r>
            <a:r>
              <a:rPr lang="ru-RU" sz="2600" dirty="0"/>
              <a:t>подготовить сообщение на тему "История мыши" или "Принцип работы  клавиатуры" с использованием анимации</a:t>
            </a:r>
            <a:endParaRPr lang="ru-RU" sz="2600" b="1" dirty="0"/>
          </a:p>
        </p:txBody>
      </p:sp>
    </p:spTree>
    <p:extLst>
      <p:ext uri="{BB962C8B-B14F-4D97-AF65-F5344CB8AC3E}">
        <p14:creationId xmlns:p14="http://schemas.microsoft.com/office/powerpoint/2010/main" xmlns="" val="19129158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20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9" grpId="0" animBg="1" autoUpdateAnimBg="0"/>
      <p:bldP spid="24590" grpId="0" animBg="1" autoUpdateAnimBg="0"/>
      <p:bldP spid="17" grpId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7319" y="193664"/>
            <a:ext cx="8229600" cy="4953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РАЗМИНКА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14282" y="1857364"/>
            <a:ext cx="8734425" cy="320675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20040" marR="0" lvl="0" indent="-32004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None/>
              <a:tabLst>
                <a:tab pos="722313" algn="l"/>
              </a:tabLst>
              <a:defRPr/>
            </a:pP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5 Кбайт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 </a:t>
            </a: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=             байт</a:t>
            </a:r>
          </a:p>
          <a:p>
            <a:pPr marL="320040" marR="0" lvl="0" indent="-32004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None/>
              <a:tabLst>
                <a:tab pos="722313" algn="l"/>
              </a:tabLst>
              <a:defRPr/>
            </a:pP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15 </a:t>
            </a: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байт =           бит</a:t>
            </a:r>
          </a:p>
          <a:p>
            <a:pPr marL="320040" marR="0" lvl="0" indent="-32004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None/>
              <a:tabLst>
                <a:tab pos="722313" algn="l"/>
              </a:tabLst>
              <a:defRPr/>
            </a:pP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2048 Кбайт =                Мбайт</a:t>
            </a:r>
          </a:p>
          <a:p>
            <a:pPr marL="320040" marR="0" lvl="0" indent="-32004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None/>
              <a:tabLst>
                <a:tab pos="722313" algn="l"/>
              </a:tabLst>
              <a:defRPr/>
            </a:pP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1024 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M</a:t>
            </a: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байт =                Гбайт</a:t>
            </a:r>
          </a:p>
          <a:p>
            <a:pPr marL="320040" marR="0" lvl="0" indent="-32004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None/>
              <a:tabLst>
                <a:tab pos="722313" algn="l"/>
              </a:tabLst>
              <a:defRPr/>
            </a:pP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3</a:t>
            </a:r>
            <a:r>
              <a:rPr kumimoji="0" 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 </a:t>
            </a:r>
            <a:r>
              <a:rPr kumimoji="0" lang="ru-RU" sz="3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Мбайта</a:t>
            </a:r>
            <a:r>
              <a:rPr kumimoji="0" lang="ru-RU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 =             Кбайт</a:t>
            </a:r>
          </a:p>
          <a:p>
            <a:pPr marL="320040" marR="0" lvl="0" indent="-320040" algn="l" defTabSz="914400" rtl="0" eaLnBrk="1" fontAlgn="auto" latinLnBrk="0" hangingPunct="1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None/>
              <a:tabLst>
                <a:tab pos="722313" algn="l"/>
              </a:tabLst>
              <a:defRPr/>
            </a:pPr>
            <a:endParaRPr kumimoji="0" lang="ru-RU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93907" y="1812914"/>
            <a:ext cx="5365750" cy="5540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000" kern="0" dirty="0">
                <a:solidFill>
                  <a:srgbClr val="000000"/>
                </a:solidFill>
                <a:latin typeface="Verdana"/>
              </a:rPr>
              <a:t>5</a:t>
            </a:r>
            <a:r>
              <a:rPr lang="en-US" sz="3000" kern="0" dirty="0">
                <a:solidFill>
                  <a:srgbClr val="000000"/>
                </a:solidFill>
                <a:latin typeface="Verdana"/>
              </a:rPr>
              <a:t> ·</a:t>
            </a:r>
            <a:r>
              <a:rPr lang="ru-RU" sz="3000" kern="0" dirty="0">
                <a:solidFill>
                  <a:srgbClr val="000000"/>
                </a:solidFill>
                <a:latin typeface="Verdana"/>
              </a:rPr>
              <a:t>1024</a:t>
            </a:r>
            <a:r>
              <a:rPr lang="en-US" sz="3000" kern="0" dirty="0">
                <a:solidFill>
                  <a:srgbClr val="000000"/>
                </a:solidFill>
                <a:latin typeface="Verdana"/>
              </a:rPr>
              <a:t>         = 5120 </a:t>
            </a:r>
            <a:r>
              <a:rPr lang="ru-RU" sz="3000" kern="0" dirty="0">
                <a:solidFill>
                  <a:srgbClr val="000000"/>
                </a:solidFill>
                <a:latin typeface="Verdana"/>
              </a:rPr>
              <a:t>байт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370107" y="2446327"/>
            <a:ext cx="4264025" cy="5540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000" kern="0" dirty="0">
                <a:solidFill>
                  <a:srgbClr val="000000"/>
                </a:solidFill>
                <a:latin typeface="Verdana"/>
              </a:rPr>
              <a:t>15 </a:t>
            </a:r>
            <a:r>
              <a:rPr lang="en-US" sz="3000" kern="0" dirty="0">
                <a:solidFill>
                  <a:srgbClr val="000000"/>
                </a:solidFill>
                <a:latin typeface="Verdana"/>
              </a:rPr>
              <a:t>·</a:t>
            </a:r>
            <a:r>
              <a:rPr lang="ru-RU" sz="3000" kern="0" dirty="0">
                <a:solidFill>
                  <a:srgbClr val="000000"/>
                </a:solidFill>
                <a:latin typeface="Verdana"/>
              </a:rPr>
              <a:t> 8       = 120 бит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901919" y="3094027"/>
            <a:ext cx="5956300" cy="5540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000" kern="0" dirty="0">
                <a:solidFill>
                  <a:srgbClr val="000000"/>
                </a:solidFill>
                <a:latin typeface="Verdana"/>
              </a:rPr>
              <a:t>2048</a:t>
            </a:r>
            <a:r>
              <a:rPr lang="en-US" sz="3000" kern="0" dirty="0">
                <a:solidFill>
                  <a:srgbClr val="000000"/>
                </a:solidFill>
                <a:latin typeface="Verdana"/>
              </a:rPr>
              <a:t>:1024</a:t>
            </a:r>
            <a:r>
              <a:rPr lang="ru-RU" sz="3000" kern="0" dirty="0">
                <a:solidFill>
                  <a:srgbClr val="000000"/>
                </a:solidFill>
                <a:latin typeface="Verdana"/>
              </a:rPr>
              <a:t>          = 2 </a:t>
            </a:r>
            <a:r>
              <a:rPr lang="en-US" sz="3000" kern="0" dirty="0">
                <a:solidFill>
                  <a:srgbClr val="000000"/>
                </a:solidFill>
                <a:latin typeface="Verdana"/>
              </a:rPr>
              <a:t>M</a:t>
            </a:r>
            <a:r>
              <a:rPr lang="ru-RU" sz="3000" kern="0" dirty="0">
                <a:solidFill>
                  <a:srgbClr val="000000"/>
                </a:solidFill>
                <a:latin typeface="Verdana"/>
              </a:rPr>
              <a:t>байта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2962244" y="3732202"/>
            <a:ext cx="5753100" cy="5540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000" kern="0" dirty="0">
                <a:solidFill>
                  <a:srgbClr val="000000"/>
                </a:solidFill>
                <a:latin typeface="Verdana"/>
              </a:rPr>
              <a:t>1</a:t>
            </a:r>
            <a:r>
              <a:rPr lang="ru-RU" sz="3000" kern="0" dirty="0">
                <a:solidFill>
                  <a:srgbClr val="000000"/>
                </a:solidFill>
                <a:latin typeface="Verdana"/>
              </a:rPr>
              <a:t>0</a:t>
            </a:r>
            <a:r>
              <a:rPr lang="en-US" sz="3000" kern="0" dirty="0">
                <a:solidFill>
                  <a:srgbClr val="000000"/>
                </a:solidFill>
                <a:latin typeface="Verdana"/>
              </a:rPr>
              <a:t>24:1024</a:t>
            </a:r>
            <a:r>
              <a:rPr lang="ru-RU" sz="3000" kern="0" dirty="0">
                <a:solidFill>
                  <a:srgbClr val="000000"/>
                </a:solidFill>
                <a:latin typeface="Verdana"/>
              </a:rPr>
              <a:t>          = </a:t>
            </a:r>
            <a:r>
              <a:rPr lang="en-US" sz="3000" kern="0" dirty="0">
                <a:solidFill>
                  <a:srgbClr val="000000"/>
                </a:solidFill>
                <a:latin typeface="Verdana"/>
              </a:rPr>
              <a:t>1</a:t>
            </a:r>
            <a:r>
              <a:rPr lang="ru-RU" sz="3000" kern="0" dirty="0">
                <a:solidFill>
                  <a:srgbClr val="000000"/>
                </a:solidFill>
                <a:latin typeface="Verdana"/>
              </a:rPr>
              <a:t> Гбайт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535207" y="4379902"/>
            <a:ext cx="6132512" cy="5540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000" kern="0" dirty="0">
                <a:solidFill>
                  <a:srgbClr val="000000"/>
                </a:solidFill>
                <a:latin typeface="Verdana"/>
              </a:rPr>
              <a:t>3 </a:t>
            </a:r>
            <a:r>
              <a:rPr lang="en-US" sz="3000" kern="0" dirty="0">
                <a:solidFill>
                  <a:srgbClr val="000000"/>
                </a:solidFill>
                <a:latin typeface="Verdana"/>
              </a:rPr>
              <a:t>·</a:t>
            </a:r>
            <a:r>
              <a:rPr lang="ru-RU" sz="3000" kern="0" dirty="0">
                <a:solidFill>
                  <a:srgbClr val="000000"/>
                </a:solidFill>
                <a:latin typeface="Verdana"/>
              </a:rPr>
              <a:t> </a:t>
            </a:r>
            <a:r>
              <a:rPr lang="en-US" sz="3000" kern="0" dirty="0">
                <a:solidFill>
                  <a:srgbClr val="000000"/>
                </a:solidFill>
                <a:latin typeface="Verdana"/>
              </a:rPr>
              <a:t>1024</a:t>
            </a:r>
            <a:r>
              <a:rPr lang="ru-RU" sz="3000" kern="0" dirty="0">
                <a:solidFill>
                  <a:srgbClr val="000000"/>
                </a:solidFill>
                <a:latin typeface="Verdana"/>
              </a:rPr>
              <a:t>          = 3072 </a:t>
            </a:r>
            <a:r>
              <a:rPr lang="ru-RU" sz="3000" kern="0" dirty="0" err="1">
                <a:solidFill>
                  <a:srgbClr val="000000"/>
                </a:solidFill>
                <a:latin typeface="Verdana"/>
              </a:rPr>
              <a:t>Кбайта</a:t>
            </a:r>
            <a:endParaRPr lang="ru-RU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87319" y="-17463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bg1"/>
                </a:solidFill>
              </a:rPr>
              <a:t>Выполните перевод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66694" y="6093296"/>
            <a:ext cx="8229600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bg1"/>
                </a:solidFill>
              </a:rPr>
              <a:t>по 1 баллу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3155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  <p:bldP spid="10" grpId="0" build="p"/>
      <p:bldP spid="11" grpId="0"/>
      <p:bldP spid="12" grpId="0"/>
      <p:bldP spid="13" grpId="0"/>
      <p:bldP spid="14" grpId="0"/>
      <p:bldP spid="15" grpId="0"/>
      <p:bldP spid="9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797" y="-89707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Сравните (поставьте знак </a:t>
            </a:r>
            <a:r>
              <a:rPr lang="en-US" b="1" dirty="0" smtClean="0">
                <a:solidFill>
                  <a:schemeClr val="bg1"/>
                </a:solidFill>
              </a:rPr>
              <a:t>&lt;,&gt;,=)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>
          <a:xfrm>
            <a:off x="407375" y="1140604"/>
            <a:ext cx="8353425" cy="5164137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320040" marR="0" lvl="0" indent="-320040" algn="l" defTabSz="914400" rtl="0" eaLnBrk="1" fontAlgn="auto" latinLnBrk="0" hangingPunct="1">
              <a:lnSpc>
                <a:spcPct val="9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None/>
              <a:tabLst>
                <a:tab pos="722313" algn="l"/>
              </a:tabLst>
              <a:defRPr/>
            </a:pPr>
            <a:endParaRPr kumimoji="0" lang="ru-RU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</a:endParaRPr>
          </a:p>
          <a:p>
            <a:pPr marL="320040" marR="0" lvl="0" indent="-320040" algn="l" defTabSz="914400" rtl="0" eaLnBrk="1" fontAlgn="auto" latinLnBrk="0" hangingPunct="1">
              <a:lnSpc>
                <a:spcPct val="90000"/>
              </a:lnSpc>
              <a:spcBef>
                <a:spcPct val="800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None/>
              <a:tabLst>
                <a:tab pos="722313" algn="l"/>
              </a:tabLst>
              <a:defRPr/>
            </a:pP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		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          </a:t>
            </a: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3 байта	24 бита </a:t>
            </a:r>
          </a:p>
          <a:p>
            <a:pPr marL="320040" marR="0" lvl="0" indent="-320040" algn="l" defTabSz="914400" rtl="0" eaLnBrk="1" fontAlgn="auto" latinLnBrk="0" hangingPunct="1">
              <a:lnSpc>
                <a:spcPct val="90000"/>
              </a:lnSpc>
              <a:spcBef>
                <a:spcPct val="800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None/>
              <a:tabLst>
                <a:tab pos="722313" algn="l"/>
              </a:tabLst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		      </a:t>
            </a: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1000 байт 	1 Кбайт</a:t>
            </a:r>
          </a:p>
          <a:p>
            <a:pPr marL="320040" marR="0" lvl="0" indent="-320040" algn="l" defTabSz="914400" rtl="0" eaLnBrk="1" fontAlgn="auto" latinLnBrk="0" hangingPunct="1">
              <a:lnSpc>
                <a:spcPct val="90000"/>
              </a:lnSpc>
              <a:spcBef>
                <a:spcPct val="800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None/>
              <a:tabLst>
                <a:tab pos="722313" algn="l"/>
              </a:tabLst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 	</a:t>
            </a: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		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	</a:t>
            </a: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2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5</a:t>
            </a: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0 байт	0,25 Кбайт</a:t>
            </a:r>
          </a:p>
          <a:p>
            <a:pPr marL="320040" marR="0" lvl="0" indent="-320040" algn="l" defTabSz="914400" rtl="0" eaLnBrk="1" fontAlgn="auto" latinLnBrk="0" hangingPunct="1">
              <a:lnSpc>
                <a:spcPct val="90000"/>
              </a:lnSpc>
              <a:spcBef>
                <a:spcPct val="800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None/>
              <a:tabLst>
                <a:tab pos="722313" algn="l"/>
              </a:tabLst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	</a:t>
            </a: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            1 Мбайт	       1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0</a:t>
            </a: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00 Кбайт</a:t>
            </a:r>
          </a:p>
          <a:p>
            <a:pPr marL="320040" marR="0" lvl="0" indent="-320040" algn="l" defTabSz="914400" rtl="0" eaLnBrk="1" fontAlgn="auto" latinLnBrk="0" hangingPunct="1">
              <a:lnSpc>
                <a:spcPct val="90000"/>
              </a:lnSpc>
              <a:spcBef>
                <a:spcPct val="80000"/>
              </a:spcBef>
              <a:spcAft>
                <a:spcPts val="0"/>
              </a:spcAft>
              <a:buClr>
                <a:schemeClr val="accent2"/>
              </a:buClr>
              <a:buSzPct val="60000"/>
              <a:buFont typeface="Wingdings" pitchFamily="2" charset="2"/>
              <a:buNone/>
              <a:tabLst>
                <a:tab pos="722313" algn="l"/>
              </a:tabLst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		</a:t>
            </a: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	</a:t>
            </a: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     </a:t>
            </a:r>
            <a:r>
              <a:rPr kumimoji="0" lang="ru-RU" sz="3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</a:rPr>
              <a:t>8192 бита	1 Кбайт</a:t>
            </a: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492597" y="1844824"/>
            <a:ext cx="517525" cy="5540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000" b="1" kern="0" dirty="0">
                <a:solidFill>
                  <a:srgbClr val="000000"/>
                </a:solidFill>
                <a:latin typeface="Verdana"/>
              </a:rPr>
              <a:t>=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492597" y="2636912"/>
            <a:ext cx="517525" cy="5540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000" b="1" kern="0" dirty="0">
                <a:solidFill>
                  <a:srgbClr val="000000"/>
                </a:solidFill>
                <a:latin typeface="Verdana"/>
              </a:rPr>
              <a:t>&lt;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492597" y="3429000"/>
            <a:ext cx="517525" cy="5540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000" b="1" kern="0" dirty="0">
                <a:solidFill>
                  <a:srgbClr val="000000"/>
                </a:solidFill>
                <a:latin typeface="Verdana"/>
              </a:rPr>
              <a:t>&lt;</a:t>
            </a:r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492597" y="4171106"/>
            <a:ext cx="517525" cy="5540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000" b="1" kern="0" dirty="0">
                <a:solidFill>
                  <a:srgbClr val="000000"/>
                </a:solidFill>
                <a:latin typeface="Verdana"/>
              </a:rPr>
              <a:t>&gt;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4492597" y="5013176"/>
            <a:ext cx="517525" cy="55403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000" b="1" kern="0" dirty="0">
                <a:solidFill>
                  <a:srgbClr val="000000"/>
                </a:solidFill>
                <a:latin typeface="Verdana"/>
              </a:rPr>
              <a:t>=</a:t>
            </a:r>
            <a:endParaRPr lang="ru-RU" dirty="0"/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66694" y="6093296"/>
            <a:ext cx="8229600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bg1"/>
                </a:solidFill>
              </a:rPr>
              <a:t>по 1 баллу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1238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2" grpId="0"/>
      <p:bldP spid="13" grpId="0"/>
      <p:bldP spid="14" grpId="0"/>
      <p:bldP spid="15" grpId="0"/>
      <p:bldP spid="16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Объект 2"/>
          <p:cNvSpPr>
            <a:spLocks noGrp="1"/>
          </p:cNvSpPr>
          <p:nvPr>
            <p:ph idx="1"/>
          </p:nvPr>
        </p:nvSpPr>
        <p:spPr>
          <a:xfrm>
            <a:off x="0" y="908050"/>
            <a:ext cx="9036050" cy="11811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/>
              <a:t>Что является информацией для компьютера?</a:t>
            </a:r>
          </a:p>
        </p:txBody>
      </p:sp>
      <p:sp>
        <p:nvSpPr>
          <p:cNvPr id="4" name="Объект 2"/>
          <p:cNvSpPr txBox="1">
            <a:spLocks/>
          </p:cNvSpPr>
          <p:nvPr/>
        </p:nvSpPr>
        <p:spPr bwMode="auto">
          <a:xfrm>
            <a:off x="47564" y="1476124"/>
            <a:ext cx="8659813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spcBef>
                <a:spcPct val="20000"/>
              </a:spcBef>
            </a:pPr>
            <a:r>
              <a:rPr lang="ru-RU" sz="3200" b="1" dirty="0" smtClean="0"/>
              <a:t>Чем отличаются данные от программы?</a:t>
            </a:r>
            <a:endParaRPr lang="ru-RU" sz="3200" b="1" dirty="0"/>
          </a:p>
          <a:p>
            <a:pPr>
              <a:spcBef>
                <a:spcPct val="20000"/>
              </a:spcBef>
              <a:buFont typeface="Arial" pitchFamily="34" charset="0"/>
              <a:buChar char="•"/>
            </a:pPr>
            <a:endParaRPr lang="ru-RU" sz="3600" b="1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 bwMode="auto">
          <a:xfrm>
            <a:off x="35334" y="1985534"/>
            <a:ext cx="8229600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spcBef>
                <a:spcPct val="20000"/>
              </a:spcBef>
            </a:pPr>
            <a:r>
              <a:rPr lang="ru-RU" sz="3200" b="1" dirty="0" smtClean="0"/>
              <a:t>Процессор обрабатывает поступающие к нему …</a:t>
            </a:r>
            <a:endParaRPr lang="ru-RU" sz="3600" b="1" dirty="0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bg1"/>
                </a:solidFill>
              </a:rPr>
              <a:t>Проверим  домашнюю подготовку:</a:t>
            </a:r>
            <a:endParaRPr lang="ru-RU" sz="4000" b="1" dirty="0">
              <a:solidFill>
                <a:schemeClr val="bg1"/>
              </a:solidFill>
            </a:endParaRPr>
          </a:p>
        </p:txBody>
      </p:sp>
      <p:pic>
        <p:nvPicPr>
          <p:cNvPr id="13" name="Picture 6" descr="Информатика : учебник для 7 класс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92200" y="1443741"/>
            <a:ext cx="1556080" cy="2241268"/>
          </a:xfrm>
          <a:prstGeom prst="rect">
            <a:avLst/>
          </a:prstGeom>
          <a:noFill/>
        </p:spPr>
      </p:pic>
      <p:sp>
        <p:nvSpPr>
          <p:cNvPr id="15" name="Объект 2"/>
          <p:cNvSpPr txBox="1">
            <a:spLocks/>
          </p:cNvSpPr>
          <p:nvPr/>
        </p:nvSpPr>
        <p:spPr bwMode="auto">
          <a:xfrm>
            <a:off x="66156" y="3743658"/>
            <a:ext cx="8826323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>
              <a:buNone/>
            </a:pPr>
            <a:r>
              <a:rPr lang="ru-RU" sz="3200" b="1" i="1" dirty="0"/>
              <a:t>Дополнительное задание</a:t>
            </a:r>
            <a:r>
              <a:rPr lang="ru-RU" sz="3200" b="1" dirty="0"/>
              <a:t>: </a:t>
            </a:r>
            <a:r>
              <a:rPr lang="ru-RU" sz="3200" dirty="0" smtClean="0"/>
              <a:t>сообщение </a:t>
            </a:r>
            <a:r>
              <a:rPr lang="ru-RU" sz="3200" dirty="0"/>
              <a:t>о внутренней памяти </a:t>
            </a:r>
            <a:r>
              <a:rPr lang="ru-RU" sz="3200" dirty="0" smtClean="0"/>
              <a:t>компьютера</a:t>
            </a:r>
          </a:p>
          <a:p>
            <a:pPr marL="0" indent="0">
              <a:buNone/>
            </a:pPr>
            <a:endParaRPr lang="ru-RU" sz="3200" b="1" dirty="0"/>
          </a:p>
        </p:txBody>
      </p:sp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77402">
            <a:off x="4770734" y="4045921"/>
            <a:ext cx="4010025" cy="3006725"/>
          </a:xfrm>
          <a:prstGeom prst="rect">
            <a:avLst/>
          </a:prstGeom>
          <a:noFill/>
          <a:ln w="12700">
            <a:noFill/>
            <a:miter lim="800000"/>
            <a:headEnd/>
            <a:tailEnd type="none" w="lg" len="lg"/>
          </a:ln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466694" y="6093296"/>
            <a:ext cx="8229600" cy="7647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bg1"/>
                </a:solidFill>
              </a:rPr>
              <a:t>2 балла за сообщение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54183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42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 build="p"/>
      <p:bldP spid="4" grpId="0" build="p"/>
      <p:bldP spid="5" grpId="0" build="p"/>
      <p:bldP spid="15" grpId="0" build="p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Установи соответствие:</a:t>
            </a:r>
            <a:endParaRPr lang="ru-RU" b="1" dirty="0">
              <a:solidFill>
                <a:schemeClr val="bg1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 cstate="print"/>
          <a:srcRect t="5815"/>
          <a:stretch/>
        </p:blipFill>
        <p:spPr bwMode="auto">
          <a:xfrm>
            <a:off x="961183" y="999004"/>
            <a:ext cx="7221634" cy="551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5" name="Прямая со стрелкой 4"/>
          <p:cNvCxnSpPr/>
          <p:nvPr/>
        </p:nvCxnSpPr>
        <p:spPr>
          <a:xfrm>
            <a:off x="2928926" y="1700808"/>
            <a:ext cx="2428892" cy="1714512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 стрелкой 6"/>
          <p:cNvCxnSpPr/>
          <p:nvPr/>
        </p:nvCxnSpPr>
        <p:spPr>
          <a:xfrm flipV="1">
            <a:off x="2928926" y="2420888"/>
            <a:ext cx="2428892" cy="7143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 flipV="1">
            <a:off x="2928926" y="1484784"/>
            <a:ext cx="2428892" cy="1928826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2928926" y="4293096"/>
            <a:ext cx="2428892" cy="928694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2928926" y="4293096"/>
            <a:ext cx="2428892" cy="928694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3000364" y="6165304"/>
            <a:ext cx="2357454" cy="1588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64127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21133" y="2276872"/>
            <a:ext cx="5991027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ru-RU" altLang="ru-RU" sz="3200" b="1" dirty="0">
              <a:solidFill>
                <a:srgbClr val="660066"/>
              </a:solidFill>
              <a:latin typeface="Castellar" pitchFamily="18" charset="0"/>
            </a:endParaRPr>
          </a:p>
          <a:p>
            <a:pPr eaLnBrk="1" hangingPunct="1"/>
            <a:r>
              <a:rPr lang="ru-RU" altLang="ru-RU" sz="3200" b="1" dirty="0" smtClean="0">
                <a:solidFill>
                  <a:srgbClr val="660066"/>
                </a:solidFill>
                <a:latin typeface="Castellar" pitchFamily="18" charset="0"/>
              </a:rPr>
              <a:t>Подпишите бланки ответов.</a:t>
            </a:r>
          </a:p>
          <a:p>
            <a:pPr eaLnBrk="1" hangingPunct="1"/>
            <a:r>
              <a:rPr lang="ru-RU" altLang="ru-RU" sz="3200" b="1" dirty="0" smtClean="0">
                <a:solidFill>
                  <a:srgbClr val="660066"/>
                </a:solidFill>
                <a:latin typeface="Castellar" pitchFamily="18" charset="0"/>
              </a:rPr>
              <a:t>Проставьте номер варианта.</a:t>
            </a:r>
            <a:endParaRPr lang="ru-RU" altLang="ru-RU" sz="3200" b="1" dirty="0">
              <a:solidFill>
                <a:srgbClr val="660066"/>
              </a:solidFill>
              <a:latin typeface="Castellar" pitchFamily="18" charset="0"/>
            </a:endParaRPr>
          </a:p>
          <a:p>
            <a:pPr eaLnBrk="1" hangingPunct="1"/>
            <a:r>
              <a:rPr lang="ru-RU" altLang="ru-RU" sz="3200" b="1" dirty="0" smtClean="0">
                <a:solidFill>
                  <a:srgbClr val="660066"/>
                </a:solidFill>
                <a:latin typeface="Castellar" pitchFamily="18" charset="0"/>
              </a:rPr>
              <a:t>Дайте правильный ответ </a:t>
            </a:r>
            <a:endParaRPr lang="ru-RU" altLang="ru-RU" sz="2400" dirty="0">
              <a:latin typeface="Castellar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062663"/>
            <a:ext cx="928694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03848" y="4437112"/>
            <a:ext cx="928694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868144" y="4581128"/>
            <a:ext cx="928694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6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428992" y="614298"/>
            <a:ext cx="928694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85786" y="4286256"/>
            <a:ext cx="1285884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3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947563" y="1628800"/>
            <a:ext cx="928694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8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5496" y="-33356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solidFill>
                  <a:schemeClr val="bg1"/>
                </a:solidFill>
              </a:rPr>
              <a:t>Выполним тест </a:t>
            </a:r>
            <a:endParaRPr lang="ru-RU" sz="40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76257" y="980728"/>
            <a:ext cx="2242474" cy="51948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-25269" y="6067610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solidFill>
                  <a:schemeClr val="bg1"/>
                </a:solidFill>
              </a:rPr>
              <a:t>5 – 7 минут</a:t>
            </a:r>
            <a:endParaRPr lang="ru-RU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84608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624" y="16421"/>
            <a:ext cx="6149975" cy="73183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b="1" dirty="0" smtClean="0">
                <a:solidFill>
                  <a:schemeClr val="bg1"/>
                </a:solidFill>
                <a:latin typeface="Comic Sans MS" pitchFamily="66" charset="0"/>
              </a:rPr>
              <a:t>Взаимопроверка.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71500" y="1714500"/>
            <a:ext cx="8143875" cy="3455988"/>
          </a:xfrm>
        </p:spPr>
        <p:txBody>
          <a:bodyPr/>
          <a:lstStyle/>
          <a:p>
            <a:pPr eaLnBrk="1" hangingPunct="1"/>
            <a:r>
              <a:rPr lang="ru-RU" altLang="ru-RU" b="1" dirty="0" smtClean="0"/>
              <a:t>Обменяйтесь работами с товарищами</a:t>
            </a:r>
          </a:p>
          <a:p>
            <a:pPr eaLnBrk="1" hangingPunct="1"/>
            <a:r>
              <a:rPr lang="ru-RU" altLang="ru-RU" b="1" dirty="0" smtClean="0"/>
              <a:t>Сверьте работу своего товарища с ответами</a:t>
            </a:r>
          </a:p>
          <a:p>
            <a:pPr eaLnBrk="1" hangingPunct="1"/>
            <a:r>
              <a:rPr lang="ru-RU" altLang="ru-RU" b="1" dirty="0" smtClean="0"/>
              <a:t>За правильный ответ поставьте  «+»</a:t>
            </a:r>
          </a:p>
          <a:p>
            <a:pPr eaLnBrk="1" hangingPunct="1"/>
            <a:r>
              <a:rPr lang="ru-RU" altLang="ru-RU" b="1" dirty="0" smtClean="0"/>
              <a:t>За неправильный ответ  - «-»</a:t>
            </a:r>
          </a:p>
        </p:txBody>
      </p:sp>
    </p:spTree>
    <p:extLst>
      <p:ext uri="{BB962C8B-B14F-4D97-AF65-F5344CB8AC3E}">
        <p14:creationId xmlns:p14="http://schemas.microsoft.com/office/powerpoint/2010/main" xmlns="" val="5993470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44624"/>
            <a:ext cx="8229600" cy="1143000"/>
          </a:xfrm>
        </p:spPr>
        <p:txBody>
          <a:bodyPr/>
          <a:lstStyle/>
          <a:p>
            <a:pPr eaLnBrk="1" hangingPunct="1"/>
            <a:r>
              <a:rPr lang="ru-RU" altLang="ru-RU" sz="3200" b="1" dirty="0" smtClean="0">
                <a:solidFill>
                  <a:schemeClr val="bg1"/>
                </a:solidFill>
              </a:rPr>
              <a:t>Ответы к проверочной работе: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99592" y="1196752"/>
            <a:ext cx="3312368" cy="4929187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altLang="ru-RU" b="1" dirty="0" smtClean="0"/>
              <a:t> </a:t>
            </a:r>
            <a:r>
              <a:rPr lang="ru-RU" altLang="ru-RU" b="1" dirty="0"/>
              <a:t>вариант </a:t>
            </a:r>
            <a:r>
              <a:rPr lang="ru-RU" altLang="ru-RU" b="1" dirty="0" smtClean="0"/>
              <a:t>1 	</a:t>
            </a:r>
          </a:p>
          <a:p>
            <a:pPr eaLnBrk="1" hangingPunct="1">
              <a:buFontTx/>
              <a:buNone/>
            </a:pPr>
            <a:r>
              <a:rPr lang="ru-RU" altLang="ru-RU" sz="4400" b="1" dirty="0" smtClean="0"/>
              <a:t>1)   1                   </a:t>
            </a:r>
          </a:p>
          <a:p>
            <a:pPr eaLnBrk="1" hangingPunct="1">
              <a:buFontTx/>
              <a:buNone/>
            </a:pPr>
            <a:r>
              <a:rPr lang="ru-RU" altLang="ru-RU" sz="4400" b="1" dirty="0" smtClean="0"/>
              <a:t>2)   1                     </a:t>
            </a:r>
          </a:p>
          <a:p>
            <a:pPr eaLnBrk="1" hangingPunct="1">
              <a:buFontTx/>
              <a:buNone/>
            </a:pPr>
            <a:r>
              <a:rPr lang="ru-RU" altLang="ru-RU" sz="4400" b="1" dirty="0" smtClean="0"/>
              <a:t>3)   2                   </a:t>
            </a:r>
          </a:p>
          <a:p>
            <a:pPr eaLnBrk="1" hangingPunct="1">
              <a:buFontTx/>
              <a:buNone/>
            </a:pPr>
            <a:r>
              <a:rPr lang="ru-RU" altLang="ru-RU" sz="4400" b="1" dirty="0" smtClean="0"/>
              <a:t>4)   1                     </a:t>
            </a:r>
          </a:p>
          <a:p>
            <a:pPr eaLnBrk="1" hangingPunct="1">
              <a:buFontTx/>
              <a:buNone/>
            </a:pPr>
            <a:r>
              <a:rPr lang="ru-RU" altLang="ru-RU" sz="4400" b="1" dirty="0" smtClean="0"/>
              <a:t>5)   2                     </a:t>
            </a:r>
          </a:p>
          <a:p>
            <a:pPr eaLnBrk="1" hangingPunct="1">
              <a:buFontTx/>
              <a:buNone/>
            </a:pPr>
            <a:r>
              <a:rPr lang="ru-RU" altLang="ru-RU" sz="4400" b="1" dirty="0" smtClean="0"/>
              <a:t>6)   3                    </a:t>
            </a:r>
          </a:p>
          <a:p>
            <a:pPr eaLnBrk="1" hangingPunct="1">
              <a:buFontTx/>
              <a:buNone/>
            </a:pPr>
            <a:endParaRPr lang="ru-RU" altLang="ru-RU" dirty="0" smtClean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5508104" y="1196752"/>
            <a:ext cx="3312368" cy="492918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itchFamily="34" charset="0"/>
              <a:buNone/>
            </a:pPr>
            <a:r>
              <a:rPr lang="ru-RU" altLang="ru-RU" b="1" dirty="0" smtClean="0"/>
              <a:t> вариант 2 	</a:t>
            </a:r>
          </a:p>
          <a:p>
            <a:pPr>
              <a:buFontTx/>
              <a:buNone/>
            </a:pPr>
            <a:r>
              <a:rPr lang="ru-RU" altLang="ru-RU" sz="4400" b="1" dirty="0" smtClean="0"/>
              <a:t>1)   2                   </a:t>
            </a:r>
          </a:p>
          <a:p>
            <a:pPr>
              <a:buFontTx/>
              <a:buNone/>
            </a:pPr>
            <a:r>
              <a:rPr lang="ru-RU" altLang="ru-RU" sz="4400" b="1" dirty="0" smtClean="0"/>
              <a:t>2)   4                     </a:t>
            </a:r>
          </a:p>
          <a:p>
            <a:pPr>
              <a:buFontTx/>
              <a:buNone/>
            </a:pPr>
            <a:r>
              <a:rPr lang="ru-RU" altLang="ru-RU" sz="4400" b="1" dirty="0" smtClean="0"/>
              <a:t>3)   1                   </a:t>
            </a:r>
          </a:p>
          <a:p>
            <a:pPr>
              <a:buFontTx/>
              <a:buNone/>
            </a:pPr>
            <a:r>
              <a:rPr lang="ru-RU" altLang="ru-RU" sz="4400" b="1" dirty="0" smtClean="0"/>
              <a:t>4)   1                     </a:t>
            </a:r>
          </a:p>
          <a:p>
            <a:pPr>
              <a:buFontTx/>
              <a:buNone/>
            </a:pPr>
            <a:r>
              <a:rPr lang="ru-RU" altLang="ru-RU" sz="4400" b="1" dirty="0" smtClean="0"/>
              <a:t>5)   1                     </a:t>
            </a:r>
          </a:p>
          <a:p>
            <a:pPr>
              <a:buFontTx/>
              <a:buNone/>
            </a:pPr>
            <a:r>
              <a:rPr lang="ru-RU" altLang="ru-RU" sz="4400" b="1" dirty="0" smtClean="0"/>
              <a:t>6)   3                    </a:t>
            </a:r>
          </a:p>
          <a:p>
            <a:pPr>
              <a:buFontTx/>
              <a:buNone/>
            </a:pPr>
            <a:endParaRPr lang="ru-RU" altLang="ru-RU" dirty="0" smtClean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4601220" y="1658419"/>
            <a:ext cx="36004" cy="4176464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269036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53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4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3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"/>
                            </p:stCondLst>
                            <p:childTnLst>
                              <p:par>
                                <p:cTn id="5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000"/>
                            </p:stCondLst>
                            <p:childTnLst>
                              <p:par>
                                <p:cTn id="5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0"/>
                            </p:stCondLst>
                            <p:childTnLst>
                              <p:par>
                                <p:cTn id="6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00"/>
                            </p:stCondLst>
                            <p:childTnLst>
                              <p:par>
                                <p:cTn id="6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000"/>
                            </p:stCondLst>
                            <p:childTnLst>
                              <p:par>
                                <p:cTn id="7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3000"/>
                            </p:stCondLst>
                            <p:childTnLst>
                              <p:par>
                                <p:cTn id="8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4000"/>
                            </p:stCondLst>
                            <p:childTnLst>
                              <p:par>
                                <p:cTn id="8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3" grpId="0" build="p"/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3" y="1484784"/>
            <a:ext cx="7056263" cy="3557116"/>
          </a:xfrm>
        </p:spPr>
        <p:txBody>
          <a:bodyPr>
            <a:normAutofit/>
          </a:bodyPr>
          <a:lstStyle/>
          <a:p>
            <a:pPr eaLnBrk="1" hangingPunct="1"/>
            <a:r>
              <a:rPr lang="ru-RU" altLang="ru-RU" sz="3600" b="1" dirty="0" smtClean="0"/>
              <a:t>0 ошибок</a:t>
            </a:r>
            <a:r>
              <a:rPr lang="ru-RU" altLang="ru-RU" sz="3600" dirty="0" smtClean="0"/>
              <a:t>        – оценка </a:t>
            </a:r>
            <a:r>
              <a:rPr lang="ru-RU" altLang="ru-RU" sz="3600" b="1" dirty="0" smtClean="0">
                <a:solidFill>
                  <a:srgbClr val="FF0000"/>
                </a:solidFill>
              </a:rPr>
              <a:t>«5»</a:t>
            </a:r>
          </a:p>
          <a:p>
            <a:pPr eaLnBrk="1" hangingPunct="1"/>
            <a:r>
              <a:rPr lang="ru-RU" altLang="ru-RU" sz="3600" b="1" dirty="0" smtClean="0"/>
              <a:t>1 – 2 ошибки</a:t>
            </a:r>
            <a:r>
              <a:rPr lang="ru-RU" altLang="ru-RU" sz="3600" dirty="0" smtClean="0"/>
              <a:t> – оценка </a:t>
            </a:r>
            <a:r>
              <a:rPr lang="ru-RU" altLang="ru-RU" sz="3600" b="1" dirty="0" smtClean="0">
                <a:solidFill>
                  <a:schemeClr val="folHlink"/>
                </a:solidFill>
              </a:rPr>
              <a:t>«4»</a:t>
            </a:r>
          </a:p>
          <a:p>
            <a:pPr eaLnBrk="1" hangingPunct="1"/>
            <a:r>
              <a:rPr lang="ru-RU" altLang="ru-RU" sz="3600" b="1" dirty="0" smtClean="0"/>
              <a:t>3 ошибки</a:t>
            </a:r>
            <a:r>
              <a:rPr lang="ru-RU" altLang="ru-RU" sz="3600" dirty="0" smtClean="0"/>
              <a:t>        – оценка </a:t>
            </a:r>
            <a:r>
              <a:rPr lang="ru-RU" altLang="ru-RU" sz="3600" b="1" dirty="0" smtClean="0">
                <a:solidFill>
                  <a:schemeClr val="hlink"/>
                </a:solidFill>
              </a:rPr>
              <a:t>«3»</a:t>
            </a:r>
          </a:p>
          <a:p>
            <a:pPr eaLnBrk="1" hangingPunct="1"/>
            <a:r>
              <a:rPr lang="ru-RU" altLang="ru-RU" sz="3600" b="1" dirty="0" smtClean="0"/>
              <a:t>4 – 6 ошибок</a:t>
            </a:r>
            <a:r>
              <a:rPr lang="ru-RU" altLang="ru-RU" sz="3600" dirty="0" smtClean="0"/>
              <a:t>  – оценка </a:t>
            </a:r>
            <a:r>
              <a:rPr lang="ru-RU" altLang="ru-RU" sz="3600" b="1" dirty="0" smtClean="0">
                <a:solidFill>
                  <a:schemeClr val="tx2"/>
                </a:solidFill>
              </a:rPr>
              <a:t>«2»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5496" y="-33356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solidFill>
                  <a:schemeClr val="bg1"/>
                </a:solidFill>
              </a:rPr>
              <a:t>Критерии оценки</a:t>
            </a:r>
            <a:endParaRPr lang="ru-RU" sz="4000" b="1" dirty="0">
              <a:solidFill>
                <a:schemeClr val="bg1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0" y="6086985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smtClean="0">
                <a:solidFill>
                  <a:schemeClr val="bg1"/>
                </a:solidFill>
              </a:rPr>
              <a:t>Внесите оценку </a:t>
            </a:r>
            <a:r>
              <a:rPr lang="ru-RU" sz="4000" b="1" dirty="0" smtClean="0">
                <a:solidFill>
                  <a:schemeClr val="bg1"/>
                </a:solidFill>
              </a:rPr>
              <a:t>в лист самоконтроля</a:t>
            </a:r>
            <a:endParaRPr lang="ru-RU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73603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3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3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tekhnar.ru/img/v_peterburge_pojavitsja_eshe.jpg"/>
          <p:cNvPicPr>
            <a:picLocks noChangeAspect="1" noChangeArrowheads="1"/>
          </p:cNvPicPr>
          <p:nvPr/>
        </p:nvPicPr>
        <p:blipFill>
          <a:blip r:embed="rId2" cstate="print"/>
          <a:srcRect l="8295" r="12073"/>
          <a:stretch>
            <a:fillRect/>
          </a:stretch>
        </p:blipFill>
        <p:spPr bwMode="auto">
          <a:xfrm>
            <a:off x="142812" y="2214554"/>
            <a:ext cx="3429024" cy="291726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0043" y="0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Отгадай загадку. Узнай тему урока.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06118" y="804034"/>
            <a:ext cx="7286676" cy="4929222"/>
          </a:xfrm>
        </p:spPr>
        <p:txBody>
          <a:bodyPr>
            <a:noAutofit/>
          </a:bodyPr>
          <a:lstStyle/>
          <a:p>
            <a:pPr indent="22225">
              <a:buNone/>
            </a:pPr>
            <a:r>
              <a:rPr lang="ru-RU" sz="3500" b="1" dirty="0" smtClean="0">
                <a:solidFill>
                  <a:srgbClr val="0070C0"/>
                </a:solidFill>
              </a:rPr>
              <a:t>С ним мы в игры поиграем,</a:t>
            </a:r>
            <a:br>
              <a:rPr lang="ru-RU" sz="3500" b="1" dirty="0" smtClean="0">
                <a:solidFill>
                  <a:srgbClr val="0070C0"/>
                </a:solidFill>
              </a:rPr>
            </a:br>
            <a:r>
              <a:rPr lang="ru-RU" sz="3500" b="1" dirty="0" smtClean="0">
                <a:solidFill>
                  <a:srgbClr val="0070C0"/>
                </a:solidFill>
              </a:rPr>
              <a:t>С ним мы тексты набираем,</a:t>
            </a:r>
            <a:br>
              <a:rPr lang="ru-RU" sz="3500" b="1" dirty="0" smtClean="0">
                <a:solidFill>
                  <a:srgbClr val="0070C0"/>
                </a:solidFill>
              </a:rPr>
            </a:br>
            <a:r>
              <a:rPr lang="ru-RU" sz="3500" b="1" dirty="0" smtClean="0">
                <a:solidFill>
                  <a:srgbClr val="0070C0"/>
                </a:solidFill>
              </a:rPr>
              <a:t>Он оформит их красиво</a:t>
            </a:r>
            <a:br>
              <a:rPr lang="ru-RU" sz="3500" b="1" dirty="0" smtClean="0">
                <a:solidFill>
                  <a:srgbClr val="0070C0"/>
                </a:solidFill>
              </a:rPr>
            </a:br>
            <a:r>
              <a:rPr lang="ru-RU" sz="3500" b="1" dirty="0" smtClean="0">
                <a:solidFill>
                  <a:srgbClr val="0070C0"/>
                </a:solidFill>
              </a:rPr>
              <a:t>И разложит по архивам.</a:t>
            </a:r>
            <a:br>
              <a:rPr lang="ru-RU" sz="3500" b="1" dirty="0" smtClean="0">
                <a:solidFill>
                  <a:srgbClr val="0070C0"/>
                </a:solidFill>
              </a:rPr>
            </a:br>
            <a:r>
              <a:rPr lang="ru-RU" sz="3500" b="1" dirty="0" smtClean="0">
                <a:solidFill>
                  <a:srgbClr val="0070C0"/>
                </a:solidFill>
              </a:rPr>
              <a:t>Он работу нам облегчит,</a:t>
            </a:r>
            <a:br>
              <a:rPr lang="ru-RU" sz="3500" b="1" dirty="0" smtClean="0">
                <a:solidFill>
                  <a:srgbClr val="0070C0"/>
                </a:solidFill>
              </a:rPr>
            </a:br>
            <a:r>
              <a:rPr lang="ru-RU" sz="3500" b="1" dirty="0" smtClean="0">
                <a:solidFill>
                  <a:srgbClr val="0070C0"/>
                </a:solidFill>
              </a:rPr>
              <a:t>Связь мгновенно обеспечит.</a:t>
            </a:r>
            <a:br>
              <a:rPr lang="ru-RU" sz="3500" b="1" dirty="0" smtClean="0">
                <a:solidFill>
                  <a:srgbClr val="0070C0"/>
                </a:solidFill>
              </a:rPr>
            </a:br>
            <a:r>
              <a:rPr lang="ru-RU" sz="3500" b="1" dirty="0" smtClean="0">
                <a:solidFill>
                  <a:srgbClr val="0070C0"/>
                </a:solidFill>
              </a:rPr>
              <a:t>Он рисует и поет,</a:t>
            </a:r>
            <a:br>
              <a:rPr lang="ru-RU" sz="3500" b="1" dirty="0" smtClean="0">
                <a:solidFill>
                  <a:srgbClr val="0070C0"/>
                </a:solidFill>
              </a:rPr>
            </a:br>
            <a:r>
              <a:rPr lang="ru-RU" sz="3500" b="1" dirty="0" smtClean="0">
                <a:solidFill>
                  <a:srgbClr val="0070C0"/>
                </a:solidFill>
              </a:rPr>
              <a:t>В Интернет с собой ведет.</a:t>
            </a:r>
            <a:br>
              <a:rPr lang="ru-RU" sz="3500" b="1" dirty="0" smtClean="0">
                <a:solidFill>
                  <a:srgbClr val="0070C0"/>
                </a:solidFill>
              </a:rPr>
            </a:br>
            <a:r>
              <a:rPr lang="ru-RU" sz="3500" b="1" dirty="0" smtClean="0">
                <a:solidFill>
                  <a:srgbClr val="0070C0"/>
                </a:solidFill>
              </a:rPr>
              <a:t>Друг что надо! Просто </a:t>
            </a:r>
            <a:r>
              <a:rPr lang="ru-RU" sz="3500" b="1" dirty="0" err="1" smtClean="0">
                <a:solidFill>
                  <a:srgbClr val="0070C0"/>
                </a:solidFill>
              </a:rPr>
              <a:t>супер</a:t>
            </a:r>
            <a:r>
              <a:rPr lang="ru-RU" sz="3500" b="1" dirty="0" smtClean="0">
                <a:solidFill>
                  <a:srgbClr val="0070C0"/>
                </a:solidFill>
              </a:rPr>
              <a:t>!</a:t>
            </a:r>
            <a:br>
              <a:rPr lang="ru-RU" sz="3500" b="1" dirty="0" smtClean="0">
                <a:solidFill>
                  <a:srgbClr val="0070C0"/>
                </a:solidFill>
              </a:rPr>
            </a:br>
            <a:r>
              <a:rPr lang="ru-RU" sz="3500" b="1" dirty="0" smtClean="0">
                <a:solidFill>
                  <a:srgbClr val="0070C0"/>
                </a:solidFill>
              </a:rPr>
              <a:t>Персональный наш…</a:t>
            </a:r>
            <a:endParaRPr lang="ru-RU" sz="3500" b="1" dirty="0">
              <a:solidFill>
                <a:srgbClr val="0070C0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-250065" y="-110104"/>
            <a:ext cx="9144000" cy="1071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Вспомни, из каких устройств состоит компьютер?</a:t>
            </a: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43042" y="1357298"/>
            <a:ext cx="2928958" cy="428628"/>
          </a:xfrm>
          <a:prstGeom prst="roundRect">
            <a:avLst/>
          </a:prstGeom>
          <a:solidFill>
            <a:srgbClr val="9FD3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Монитор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857752" y="2000240"/>
            <a:ext cx="3643338" cy="428628"/>
          </a:xfrm>
          <a:prstGeom prst="roundRect">
            <a:avLst/>
          </a:prstGeom>
          <a:solidFill>
            <a:srgbClr val="9FD3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Системный блок</a:t>
            </a:r>
            <a:endParaRPr lang="ru-RU" sz="3200" b="1" dirty="0">
              <a:solidFill>
                <a:srgbClr val="002060"/>
              </a:solidFill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2195736" y="5093042"/>
            <a:ext cx="1643074" cy="928694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Скругленный прямоугольник 10"/>
          <p:cNvSpPr/>
          <p:nvPr/>
        </p:nvSpPr>
        <p:spPr>
          <a:xfrm>
            <a:off x="3071802" y="6072206"/>
            <a:ext cx="3643338" cy="428628"/>
          </a:xfrm>
          <a:prstGeom prst="roundRect">
            <a:avLst/>
          </a:prstGeom>
          <a:solidFill>
            <a:srgbClr val="9FD3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Клавиатура</a:t>
            </a:r>
            <a:endParaRPr lang="ru-RU" sz="3200" b="1" dirty="0">
              <a:solidFill>
                <a:srgbClr val="002060"/>
              </a:solidFill>
            </a:endParaRPr>
          </a:p>
        </p:txBody>
      </p:sp>
      <p:cxnSp>
        <p:nvCxnSpPr>
          <p:cNvPr id="13" name="Прямая со стрелкой 12"/>
          <p:cNvCxnSpPr/>
          <p:nvPr/>
        </p:nvCxnSpPr>
        <p:spPr>
          <a:xfrm>
            <a:off x="3471842" y="4660977"/>
            <a:ext cx="2428860" cy="285752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Скругленный прямоугольник 13"/>
          <p:cNvSpPr/>
          <p:nvPr/>
        </p:nvSpPr>
        <p:spPr>
          <a:xfrm>
            <a:off x="5940152" y="4643446"/>
            <a:ext cx="1428760" cy="428628"/>
          </a:xfrm>
          <a:prstGeom prst="roundRect">
            <a:avLst/>
          </a:prstGeom>
          <a:solidFill>
            <a:srgbClr val="9FD3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Мышь</a:t>
            </a:r>
            <a:endParaRPr lang="ru-RU" sz="3200" b="1" dirty="0">
              <a:solidFill>
                <a:srgbClr val="002060"/>
              </a:solidFill>
            </a:endParaRPr>
          </a:p>
        </p:txBody>
      </p:sp>
      <p:cxnSp>
        <p:nvCxnSpPr>
          <p:cNvPr id="6" name="Прямая со стрелкой 5"/>
          <p:cNvCxnSpPr/>
          <p:nvPr/>
        </p:nvCxnSpPr>
        <p:spPr>
          <a:xfrm rot="5400000" flipH="1" flipV="1">
            <a:off x="1500166" y="1785926"/>
            <a:ext cx="928694" cy="928694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V="1">
            <a:off x="3571836" y="2214554"/>
            <a:ext cx="1500198" cy="500066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23433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 build="p"/>
      <p:bldP spid="3" grpId="1" build="p"/>
      <p:bldP spid="5" grpId="0"/>
      <p:bldP spid="7" grpId="0" animBg="1"/>
      <p:bldP spid="9" grpId="0" animBg="1"/>
      <p:bldP spid="11" grpId="0" animBg="1"/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b="1" smtClean="0">
                <a:solidFill>
                  <a:schemeClr val="bg1"/>
                </a:solidFill>
              </a:rPr>
              <a:t>21.11.2021                         </a:t>
            </a:r>
            <a:r>
              <a:rPr lang="ru-RU" b="1" dirty="0" smtClean="0">
                <a:solidFill>
                  <a:schemeClr val="bg1"/>
                </a:solidFill>
              </a:rPr>
              <a:t>Тема урока: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4504" y="1278295"/>
            <a:ext cx="8774991" cy="1857387"/>
          </a:xfrm>
        </p:spPr>
        <p:txBody>
          <a:bodyPr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6000" algn="ctr">
              <a:lnSpc>
                <a:spcPts val="3700"/>
              </a:lnSpc>
              <a:buNone/>
            </a:pPr>
            <a:r>
              <a:rPr lang="ru-RU" sz="8000" b="1" spc="50" dirty="0" smtClean="0">
                <a:ln w="11430"/>
                <a:solidFill>
                  <a:srgbClr val="0070C0"/>
                </a:solidFill>
              </a:rPr>
              <a:t>«Персональный</a:t>
            </a:r>
          </a:p>
          <a:p>
            <a:pPr marL="36000" algn="ctr">
              <a:lnSpc>
                <a:spcPts val="3700"/>
              </a:lnSpc>
              <a:buNone/>
            </a:pPr>
            <a:r>
              <a:rPr lang="ru-RU" sz="8000" b="1" spc="50" dirty="0" smtClean="0">
                <a:ln w="11430"/>
                <a:solidFill>
                  <a:srgbClr val="0070C0"/>
                </a:solidFill>
              </a:rPr>
              <a:t> компьютер»</a:t>
            </a:r>
            <a:endParaRPr lang="ru-RU" sz="8000" b="1" spc="50" dirty="0">
              <a:ln w="11430"/>
              <a:solidFill>
                <a:srgbClr val="0070C0"/>
              </a:solidFill>
            </a:endParaRPr>
          </a:p>
        </p:txBody>
      </p:sp>
      <p:pic>
        <p:nvPicPr>
          <p:cNvPr id="4" name="Picture 2" descr="http://tekhnar.ru/img/v_peterburge_pojavitsja_esh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2928934"/>
            <a:ext cx="3000396" cy="2032683"/>
          </a:xfrm>
          <a:prstGeom prst="rect">
            <a:avLst/>
          </a:prstGeom>
          <a:noFill/>
        </p:spPr>
      </p:pic>
      <p:pic>
        <p:nvPicPr>
          <p:cNvPr id="5" name="Picture 2" descr="http://img10.wikimart.ru/bd/69/69024273-dad5-4e4c-b1f0-0d2d3669bdb1.jpeg"/>
          <p:cNvPicPr>
            <a:picLocks noChangeAspect="1" noChangeArrowheads="1"/>
          </p:cNvPicPr>
          <p:nvPr/>
        </p:nvPicPr>
        <p:blipFill>
          <a:blip r:embed="rId3" cstate="print"/>
          <a:srcRect l="14286" t="19231" r="12499" b="20672"/>
          <a:stretch>
            <a:fillRect/>
          </a:stretch>
        </p:blipFill>
        <p:spPr bwMode="auto">
          <a:xfrm>
            <a:off x="571472" y="4786322"/>
            <a:ext cx="1054425" cy="642942"/>
          </a:xfrm>
          <a:prstGeom prst="rect">
            <a:avLst/>
          </a:prstGeom>
          <a:noFill/>
        </p:spPr>
      </p:pic>
      <p:pic>
        <p:nvPicPr>
          <p:cNvPr id="6" name="Picture 4" descr="http://pontopass.com/images/55a82d7265ed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00166" y="5286388"/>
            <a:ext cx="976276" cy="683393"/>
          </a:xfrm>
          <a:prstGeom prst="rect">
            <a:avLst/>
          </a:prstGeom>
          <a:noFill/>
        </p:spPr>
      </p:pic>
      <p:pic>
        <p:nvPicPr>
          <p:cNvPr id="7" name="Picture 6" descr="https://vinylraremusic.files.wordpress.com/2008/06/11_12_9_prev.jpg"/>
          <p:cNvPicPr>
            <a:picLocks noChangeAspect="1" noChangeArrowheads="1"/>
          </p:cNvPicPr>
          <p:nvPr/>
        </p:nvPicPr>
        <p:blipFill>
          <a:blip r:embed="rId5" cstate="print"/>
          <a:srcRect l="19166" t="7500" r="20000" b="2499"/>
          <a:stretch>
            <a:fillRect/>
          </a:stretch>
        </p:blipFill>
        <p:spPr bwMode="auto">
          <a:xfrm>
            <a:off x="4214810" y="5786454"/>
            <a:ext cx="785818" cy="775054"/>
          </a:xfrm>
          <a:prstGeom prst="rect">
            <a:avLst/>
          </a:prstGeom>
          <a:noFill/>
        </p:spPr>
      </p:pic>
      <p:pic>
        <p:nvPicPr>
          <p:cNvPr id="8" name="Picture 8" descr="http://pomogi-vnukam.ru/wp-content/uploads/2014/10/%D1%84%D0%BB%D1%8D%D1%88%D0%BA%D0%B0.jpg"/>
          <p:cNvPicPr>
            <a:picLocks noChangeAspect="1" noChangeArrowheads="1"/>
          </p:cNvPicPr>
          <p:nvPr/>
        </p:nvPicPr>
        <p:blipFill>
          <a:blip r:embed="rId6" cstate="print"/>
          <a:srcRect l="5357" t="21786" r="6785" b="22500"/>
          <a:stretch>
            <a:fillRect/>
          </a:stretch>
        </p:blipFill>
        <p:spPr bwMode="auto">
          <a:xfrm>
            <a:off x="2571736" y="5857892"/>
            <a:ext cx="1126523" cy="714380"/>
          </a:xfrm>
          <a:prstGeom prst="rect">
            <a:avLst/>
          </a:prstGeom>
          <a:noFill/>
        </p:spPr>
      </p:pic>
      <p:pic>
        <p:nvPicPr>
          <p:cNvPr id="9" name="Picture 10" descr="http://www.e-market.kiev.ua/content/produce/full/539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86446" y="5857892"/>
            <a:ext cx="1043314" cy="642942"/>
          </a:xfrm>
          <a:prstGeom prst="rect">
            <a:avLst/>
          </a:prstGeom>
          <a:noFill/>
        </p:spPr>
      </p:pic>
      <p:pic>
        <p:nvPicPr>
          <p:cNvPr id="10" name="Picture 12" descr="http://www.sector.biz.ua/mycomp/img/03_224/24-25/22_ris_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58148" y="4786322"/>
            <a:ext cx="883316" cy="488378"/>
          </a:xfrm>
          <a:prstGeom prst="rect">
            <a:avLst/>
          </a:prstGeom>
          <a:noFill/>
        </p:spPr>
      </p:pic>
      <p:pic>
        <p:nvPicPr>
          <p:cNvPr id="11" name="Picture 14" descr="http://www.teleactivities.com/wp-content/uploads/2013/11/phone-33083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143768" y="5429264"/>
            <a:ext cx="761952" cy="5667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992581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Цели урока: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4" name="Содержимое 2"/>
          <p:cNvSpPr>
            <a:spLocks noGrp="1"/>
          </p:cNvSpPr>
          <p:nvPr>
            <p:ph idx="1"/>
          </p:nvPr>
        </p:nvSpPr>
        <p:spPr>
          <a:xfrm>
            <a:off x="68038" y="1011002"/>
            <a:ext cx="2328850" cy="685792"/>
          </a:xfrm>
        </p:spPr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</a:rPr>
              <a:t>Повторить: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69438" y="963885"/>
            <a:ext cx="69482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Основные устройства компьютера; </a:t>
            </a:r>
            <a:r>
              <a:rPr lang="ru-RU" sz="2800" b="1" dirty="0">
                <a:solidFill>
                  <a:srgbClr val="0070C0"/>
                </a:solidFill>
              </a:rPr>
              <a:t>систематизировать </a:t>
            </a:r>
            <a:r>
              <a:rPr lang="ru-RU" sz="2800" b="1" dirty="0" smtClean="0">
                <a:solidFill>
                  <a:srgbClr val="0070C0"/>
                </a:solidFill>
              </a:rPr>
              <a:t>знания о принципе </a:t>
            </a:r>
            <a:r>
              <a:rPr lang="ru-RU" sz="2800" b="1" dirty="0">
                <a:solidFill>
                  <a:srgbClr val="0070C0"/>
                </a:solidFill>
              </a:rPr>
              <a:t>работы </a:t>
            </a:r>
            <a:r>
              <a:rPr lang="ru-RU" sz="2800" b="1" dirty="0" smtClean="0">
                <a:solidFill>
                  <a:srgbClr val="0070C0"/>
                </a:solidFill>
              </a:rPr>
              <a:t>компьютера. 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39813" y="2366854"/>
            <a:ext cx="2464232" cy="85725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b="1" dirty="0" smtClean="0">
                <a:solidFill>
                  <a:srgbClr val="C00000"/>
                </a:solidFill>
              </a:rPr>
              <a:t>Рассмотреть: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96888" y="2332037"/>
            <a:ext cx="67208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основные качественные и количественные характеристики устройств персонального компьютера.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126858" y="3795880"/>
            <a:ext cx="1571636" cy="8572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3200" b="1" dirty="0" smtClean="0">
                <a:solidFill>
                  <a:srgbClr val="C00000"/>
                </a:solidFill>
              </a:rPr>
              <a:t>Узнать: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12984" y="3771037"/>
            <a:ext cx="50673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70C0"/>
                </a:solidFill>
              </a:rPr>
              <a:t>о видах компьютерных сетей; о скорости передачи данных</a:t>
            </a:r>
            <a:endParaRPr lang="ru-RU" sz="2800" b="1" dirty="0">
              <a:solidFill>
                <a:srgbClr val="0070C0"/>
              </a:solidFill>
            </a:endParaRPr>
          </a:p>
        </p:txBody>
      </p:sp>
      <p:sp>
        <p:nvSpPr>
          <p:cNvPr id="13" name="Заголовок 1"/>
          <p:cNvSpPr txBox="1">
            <a:spLocks/>
          </p:cNvSpPr>
          <p:nvPr/>
        </p:nvSpPr>
        <p:spPr>
          <a:xfrm>
            <a:off x="611560" y="6275406"/>
            <a:ext cx="8229600" cy="582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chemeClr val="bg1"/>
                </a:solidFill>
              </a:rPr>
              <a:t>1 балл</a:t>
            </a:r>
            <a:endParaRPr lang="ru-RU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8034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Заголовок 24"/>
          <p:cNvSpPr>
            <a:spLocks noGrp="1"/>
          </p:cNvSpPr>
          <p:nvPr>
            <p:ph type="title"/>
          </p:nvPr>
        </p:nvSpPr>
        <p:spPr>
          <a:xfrm>
            <a:off x="379413" y="274638"/>
            <a:ext cx="8229600" cy="509587"/>
          </a:xfrm>
        </p:spPr>
        <p:txBody>
          <a:bodyPr>
            <a:normAutofit fontScale="90000"/>
          </a:bodyPr>
          <a:lstStyle/>
          <a:p>
            <a:r>
              <a:rPr lang="ru-RU" altLang="ru-RU" smtClean="0"/>
              <a:t>Настольные компьютеры </a:t>
            </a:r>
            <a:r>
              <a:rPr lang="ru-RU" altLang="ru-RU" i="1" smtClean="0"/>
              <a:t>(</a:t>
            </a:r>
            <a:r>
              <a:rPr lang="en-US" altLang="ru-RU" i="1" smtClean="0"/>
              <a:t>desktop</a:t>
            </a:r>
            <a:r>
              <a:rPr lang="ru-RU" altLang="ru-RU" i="1" smtClean="0"/>
              <a:t>)</a:t>
            </a:r>
            <a:endParaRPr lang="ru-RU" altLang="ru-RU" smtClean="0"/>
          </a:p>
        </p:txBody>
      </p:sp>
      <p:sp>
        <p:nvSpPr>
          <p:cNvPr id="48131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FF5E783-CB75-4D20-9443-66EFBCECE02A}" type="slidenum">
              <a:rPr lang="ru-RU" altLang="ru-RU" b="1"/>
              <a:pPr/>
              <a:t>14</a:t>
            </a:fld>
            <a:endParaRPr lang="ru-RU" altLang="ru-RU" b="1"/>
          </a:p>
        </p:txBody>
      </p:sp>
      <p:pic>
        <p:nvPicPr>
          <p:cNvPr id="4106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5363" y="1371600"/>
            <a:ext cx="2070100" cy="217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pic>
        <p:nvPicPr>
          <p:cNvPr id="410630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87963" y="2459038"/>
            <a:ext cx="715962" cy="144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pic>
        <p:nvPicPr>
          <p:cNvPr id="410631" name="Picture 7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05038" y="2289175"/>
            <a:ext cx="803275" cy="163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sp>
        <p:nvSpPr>
          <p:cNvPr id="410632" name="Freeform 8"/>
          <p:cNvSpPr>
            <a:spLocks/>
          </p:cNvSpPr>
          <p:nvPr/>
        </p:nvSpPr>
        <p:spPr bwMode="auto">
          <a:xfrm>
            <a:off x="4364038" y="3232150"/>
            <a:ext cx="735012" cy="1212850"/>
          </a:xfrm>
          <a:custGeom>
            <a:avLst/>
            <a:gdLst>
              <a:gd name="T0" fmla="*/ 2147483647 w 463"/>
              <a:gd name="T1" fmla="*/ 2147483647 h 764"/>
              <a:gd name="T2" fmla="*/ 2147483647 w 463"/>
              <a:gd name="T3" fmla="*/ 2147483647 h 764"/>
              <a:gd name="T4" fmla="*/ 2147483647 w 463"/>
              <a:gd name="T5" fmla="*/ 2147483647 h 764"/>
              <a:gd name="T6" fmla="*/ 2147483647 w 463"/>
              <a:gd name="T7" fmla="*/ 2147483647 h 764"/>
              <a:gd name="T8" fmla="*/ 2147483647 w 463"/>
              <a:gd name="T9" fmla="*/ 0 h 7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63"/>
              <a:gd name="T16" fmla="*/ 0 h 764"/>
              <a:gd name="T17" fmla="*/ 463 w 463"/>
              <a:gd name="T18" fmla="*/ 764 h 76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63" h="764">
                <a:moveTo>
                  <a:pt x="111" y="764"/>
                </a:moveTo>
                <a:cubicBezTo>
                  <a:pt x="93" y="725"/>
                  <a:pt x="6" y="582"/>
                  <a:pt x="3" y="528"/>
                </a:cubicBezTo>
                <a:cubicBezTo>
                  <a:pt x="0" y="474"/>
                  <a:pt x="28" y="467"/>
                  <a:pt x="95" y="440"/>
                </a:cubicBezTo>
                <a:cubicBezTo>
                  <a:pt x="162" y="413"/>
                  <a:pt x="343" y="437"/>
                  <a:pt x="403" y="364"/>
                </a:cubicBezTo>
                <a:cubicBezTo>
                  <a:pt x="463" y="291"/>
                  <a:pt x="444" y="76"/>
                  <a:pt x="455" y="0"/>
                </a:cubicBezTo>
              </a:path>
            </a:pathLst>
          </a:custGeom>
          <a:noFill/>
          <a:ln w="50800">
            <a:solidFill>
              <a:srgbClr val="DDDDDD"/>
            </a:solidFill>
            <a:round/>
            <a:headEnd/>
            <a:tailEnd type="none" w="lg" len="lg"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5159375" y="3233738"/>
            <a:ext cx="2460625" cy="1809750"/>
            <a:chOff x="3250" y="2037"/>
            <a:chExt cx="1550" cy="1140"/>
          </a:xfrm>
        </p:grpSpPr>
        <p:pic>
          <p:nvPicPr>
            <p:cNvPr id="48152" name="Picture 10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5" y="2558"/>
              <a:ext cx="825" cy="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</p:pic>
        <p:sp>
          <p:nvSpPr>
            <p:cNvPr id="48153" name="Freeform 11"/>
            <p:cNvSpPr>
              <a:spLocks/>
            </p:cNvSpPr>
            <p:nvPr/>
          </p:nvSpPr>
          <p:spPr bwMode="auto">
            <a:xfrm>
              <a:off x="3250" y="2037"/>
              <a:ext cx="738" cy="535"/>
            </a:xfrm>
            <a:custGeom>
              <a:avLst/>
              <a:gdLst>
                <a:gd name="T0" fmla="*/ 738 w 738"/>
                <a:gd name="T1" fmla="*/ 535 h 535"/>
                <a:gd name="T2" fmla="*/ 664 w 738"/>
                <a:gd name="T3" fmla="*/ 485 h 535"/>
                <a:gd name="T4" fmla="*/ 568 w 738"/>
                <a:gd name="T5" fmla="*/ 465 h 535"/>
                <a:gd name="T6" fmla="*/ 318 w 738"/>
                <a:gd name="T7" fmla="*/ 475 h 535"/>
                <a:gd name="T8" fmla="*/ 54 w 738"/>
                <a:gd name="T9" fmla="*/ 467 h 535"/>
                <a:gd name="T10" fmla="*/ 12 w 738"/>
                <a:gd name="T11" fmla="*/ 182 h 535"/>
                <a:gd name="T12" fmla="*/ 0 w 738"/>
                <a:gd name="T13" fmla="*/ 0 h 53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38"/>
                <a:gd name="T22" fmla="*/ 0 h 535"/>
                <a:gd name="T23" fmla="*/ 738 w 738"/>
                <a:gd name="T24" fmla="*/ 535 h 535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38" h="535">
                  <a:moveTo>
                    <a:pt x="738" y="535"/>
                  </a:moveTo>
                  <a:cubicBezTo>
                    <a:pt x="725" y="527"/>
                    <a:pt x="692" y="497"/>
                    <a:pt x="664" y="485"/>
                  </a:cubicBezTo>
                  <a:cubicBezTo>
                    <a:pt x="636" y="473"/>
                    <a:pt x="626" y="467"/>
                    <a:pt x="568" y="465"/>
                  </a:cubicBezTo>
                  <a:cubicBezTo>
                    <a:pt x="510" y="463"/>
                    <a:pt x="404" y="475"/>
                    <a:pt x="318" y="475"/>
                  </a:cubicBezTo>
                  <a:cubicBezTo>
                    <a:pt x="232" y="475"/>
                    <a:pt x="105" y="516"/>
                    <a:pt x="54" y="467"/>
                  </a:cubicBezTo>
                  <a:cubicBezTo>
                    <a:pt x="3" y="418"/>
                    <a:pt x="21" y="260"/>
                    <a:pt x="12" y="182"/>
                  </a:cubicBezTo>
                  <a:cubicBezTo>
                    <a:pt x="3" y="104"/>
                    <a:pt x="2" y="38"/>
                    <a:pt x="0" y="0"/>
                  </a:cubicBezTo>
                </a:path>
              </a:pathLst>
            </a:custGeom>
            <a:noFill/>
            <a:ln w="31750">
              <a:solidFill>
                <a:schemeClr val="tx1"/>
              </a:solidFill>
              <a:round/>
              <a:headEnd/>
              <a:tailEnd type="none" w="lg" len="lg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404813" y="3248025"/>
            <a:ext cx="4586287" cy="3167063"/>
            <a:chOff x="255" y="2046"/>
            <a:chExt cx="2889" cy="1995"/>
          </a:xfrm>
        </p:grpSpPr>
        <p:graphicFrame>
          <p:nvGraphicFramePr>
            <p:cNvPr id="48150" name="Object 13"/>
            <p:cNvGraphicFramePr>
              <a:graphicFrameLocks noChangeAspect="1"/>
            </p:cNvGraphicFramePr>
            <p:nvPr/>
          </p:nvGraphicFramePr>
          <p:xfrm>
            <a:off x="255" y="2248"/>
            <a:ext cx="1650" cy="1793"/>
          </p:xfrm>
          <a:graphic>
            <a:graphicData uri="http://schemas.openxmlformats.org/presentationml/2006/ole">
              <p:oleObj spid="_x0000_s1056" name="Image" r:id="rId8" imgW="3365079" imgH="3657143" progId="">
                <p:embed/>
              </p:oleObj>
            </a:graphicData>
          </a:graphic>
        </p:graphicFrame>
        <p:sp>
          <p:nvSpPr>
            <p:cNvPr id="48151" name="Freeform 14"/>
            <p:cNvSpPr>
              <a:spLocks/>
            </p:cNvSpPr>
            <p:nvPr/>
          </p:nvSpPr>
          <p:spPr bwMode="auto">
            <a:xfrm>
              <a:off x="1528" y="2046"/>
              <a:ext cx="1616" cy="810"/>
            </a:xfrm>
            <a:custGeom>
              <a:avLst/>
              <a:gdLst>
                <a:gd name="T0" fmla="*/ 1616 w 1616"/>
                <a:gd name="T1" fmla="*/ 0 h 810"/>
                <a:gd name="T2" fmla="*/ 1320 w 1616"/>
                <a:gd name="T3" fmla="*/ 74 h 810"/>
                <a:gd name="T4" fmla="*/ 708 w 1616"/>
                <a:gd name="T5" fmla="*/ 122 h 810"/>
                <a:gd name="T6" fmla="*/ 444 w 1616"/>
                <a:gd name="T7" fmla="*/ 346 h 810"/>
                <a:gd name="T8" fmla="*/ 0 w 1616"/>
                <a:gd name="T9" fmla="*/ 810 h 81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616"/>
                <a:gd name="T16" fmla="*/ 0 h 810"/>
                <a:gd name="T17" fmla="*/ 1616 w 1616"/>
                <a:gd name="T18" fmla="*/ 810 h 810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616" h="810">
                  <a:moveTo>
                    <a:pt x="1616" y="0"/>
                  </a:moveTo>
                  <a:cubicBezTo>
                    <a:pt x="1567" y="12"/>
                    <a:pt x="1471" y="54"/>
                    <a:pt x="1320" y="74"/>
                  </a:cubicBezTo>
                  <a:cubicBezTo>
                    <a:pt x="1169" y="94"/>
                    <a:pt x="854" y="77"/>
                    <a:pt x="708" y="122"/>
                  </a:cubicBezTo>
                  <a:cubicBezTo>
                    <a:pt x="562" y="167"/>
                    <a:pt x="562" y="231"/>
                    <a:pt x="444" y="346"/>
                  </a:cubicBezTo>
                  <a:cubicBezTo>
                    <a:pt x="326" y="461"/>
                    <a:pt x="92" y="713"/>
                    <a:pt x="0" y="810"/>
                  </a:cubicBezTo>
                </a:path>
              </a:pathLst>
            </a:custGeom>
            <a:noFill/>
            <a:ln w="31750">
              <a:solidFill>
                <a:schemeClr val="tx1"/>
              </a:solidFill>
              <a:round/>
              <a:headEnd/>
              <a:tailEnd type="none" w="lg" len="lg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10639" name="AutoShape 15"/>
          <p:cNvSpPr>
            <a:spLocks noChangeArrowheads="1"/>
          </p:cNvSpPr>
          <p:nvPr/>
        </p:nvSpPr>
        <p:spPr bwMode="auto">
          <a:xfrm>
            <a:off x="6391275" y="981075"/>
            <a:ext cx="2298700" cy="404813"/>
          </a:xfrm>
          <a:prstGeom prst="wedgeRoundRectCallout">
            <a:avLst>
              <a:gd name="adj1" fmla="val -45718"/>
              <a:gd name="adj2" fmla="val 110000"/>
              <a:gd name="adj3" fmla="val 16667"/>
            </a:avLst>
          </a:prstGeom>
          <a:solidFill>
            <a:srgbClr val="FFFFC1"/>
          </a:solidFill>
          <a:ln>
            <a:noFill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системный блок</a:t>
            </a:r>
          </a:p>
        </p:txBody>
      </p:sp>
      <p:sp>
        <p:nvSpPr>
          <p:cNvPr id="410640" name="AutoShape 16"/>
          <p:cNvSpPr>
            <a:spLocks noChangeArrowheads="1"/>
          </p:cNvSpPr>
          <p:nvPr/>
        </p:nvSpPr>
        <p:spPr bwMode="auto">
          <a:xfrm>
            <a:off x="274638" y="960438"/>
            <a:ext cx="1525587" cy="1203325"/>
          </a:xfrm>
          <a:prstGeom prst="wedgeRoundRectCallout">
            <a:avLst>
              <a:gd name="adj1" fmla="val 86468"/>
              <a:gd name="adj2" fmla="val 71769"/>
              <a:gd name="adj3" fmla="val 16667"/>
            </a:avLst>
          </a:prstGeom>
          <a:solidFill>
            <a:srgbClr val="FFFFC1"/>
          </a:solidFill>
          <a:ln>
            <a:noFill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>
                <a:solidFill>
                  <a:srgbClr val="000099"/>
                </a:solidFill>
              </a:rPr>
              <a:t>звуковые колонки</a:t>
            </a:r>
            <a:r>
              <a:rPr lang="ru-RU" altLang="ru-RU"/>
              <a:t/>
            </a:r>
            <a:br>
              <a:rPr lang="ru-RU" altLang="ru-RU"/>
            </a:br>
            <a:r>
              <a:rPr lang="ru-RU" altLang="ru-RU" sz="1600"/>
              <a:t>для вывода звука</a:t>
            </a:r>
          </a:p>
        </p:txBody>
      </p:sp>
      <p:sp>
        <p:nvSpPr>
          <p:cNvPr id="410641" name="AutoShape 17"/>
          <p:cNvSpPr>
            <a:spLocks noChangeArrowheads="1"/>
          </p:cNvSpPr>
          <p:nvPr/>
        </p:nvSpPr>
        <p:spPr bwMode="auto">
          <a:xfrm>
            <a:off x="447675" y="2197100"/>
            <a:ext cx="1536700" cy="1211263"/>
          </a:xfrm>
          <a:prstGeom prst="wedgeRoundRectCallout">
            <a:avLst>
              <a:gd name="adj1" fmla="val 23139"/>
              <a:gd name="adj2" fmla="val 83292"/>
              <a:gd name="adj3" fmla="val 16667"/>
            </a:avLst>
          </a:prstGeom>
          <a:solidFill>
            <a:srgbClr val="FFFFC1"/>
          </a:solidFill>
          <a:ln>
            <a:noFill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>
                <a:solidFill>
                  <a:srgbClr val="000099"/>
                </a:solidFill>
              </a:rPr>
              <a:t>принтер</a:t>
            </a:r>
          </a:p>
          <a:p>
            <a:pPr algn="ctr"/>
            <a:r>
              <a:rPr lang="ru-RU" altLang="ru-RU" sz="1600"/>
              <a:t>для вывода информации на печать</a:t>
            </a:r>
          </a:p>
        </p:txBody>
      </p:sp>
      <p:sp>
        <p:nvSpPr>
          <p:cNvPr id="410643" name="AutoShape 19"/>
          <p:cNvSpPr>
            <a:spLocks noChangeArrowheads="1"/>
          </p:cNvSpPr>
          <p:nvPr/>
        </p:nvSpPr>
        <p:spPr bwMode="auto">
          <a:xfrm>
            <a:off x="6642100" y="5570538"/>
            <a:ext cx="1976438" cy="720725"/>
          </a:xfrm>
          <a:prstGeom prst="wedgeRoundRectCallout">
            <a:avLst>
              <a:gd name="adj1" fmla="val -6468"/>
              <a:gd name="adj2" fmla="val -142954"/>
              <a:gd name="adj3" fmla="val 16667"/>
            </a:avLst>
          </a:prstGeom>
          <a:solidFill>
            <a:srgbClr val="FFFFC1"/>
          </a:solidFill>
          <a:ln>
            <a:noFill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>
                <a:solidFill>
                  <a:srgbClr val="000099"/>
                </a:solidFill>
              </a:rPr>
              <a:t>мышь</a:t>
            </a:r>
            <a:br>
              <a:rPr lang="ru-RU" altLang="ru-RU">
                <a:solidFill>
                  <a:srgbClr val="000099"/>
                </a:solidFill>
              </a:rPr>
            </a:br>
            <a:r>
              <a:rPr lang="ru-RU" altLang="ru-RU" sz="1600"/>
              <a:t>для управления</a:t>
            </a:r>
          </a:p>
        </p:txBody>
      </p:sp>
      <p:sp>
        <p:nvSpPr>
          <p:cNvPr id="410644" name="AutoShape 20"/>
          <p:cNvSpPr>
            <a:spLocks noChangeArrowheads="1"/>
          </p:cNvSpPr>
          <p:nvPr/>
        </p:nvSpPr>
        <p:spPr bwMode="auto">
          <a:xfrm>
            <a:off x="7561263" y="4878388"/>
            <a:ext cx="1362075" cy="981075"/>
          </a:xfrm>
          <a:prstGeom prst="wedgeRoundRectCallout">
            <a:avLst>
              <a:gd name="adj1" fmla="val -14560"/>
              <a:gd name="adj2" fmla="val -119255"/>
              <a:gd name="adj3" fmla="val 16667"/>
            </a:avLst>
          </a:prstGeom>
          <a:solidFill>
            <a:srgbClr val="FFFFC1"/>
          </a:solidFill>
          <a:ln>
            <a:noFill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>
                <a:solidFill>
                  <a:schemeClr val="accent2"/>
                </a:solidFill>
              </a:rPr>
              <a:t>сканер</a:t>
            </a:r>
          </a:p>
          <a:p>
            <a:pPr algn="ctr"/>
            <a:r>
              <a:rPr lang="ru-RU" altLang="ru-RU" sz="1600"/>
              <a:t>для ввода рисунков</a:t>
            </a:r>
          </a:p>
        </p:txBody>
      </p:sp>
      <p:pic>
        <p:nvPicPr>
          <p:cNvPr id="410645" name="Picture 21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5938" y="1169988"/>
            <a:ext cx="2178050" cy="270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46" name="Picture 22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64338" y="2036763"/>
            <a:ext cx="2335212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647" name="AutoShape 23"/>
          <p:cNvSpPr>
            <a:spLocks noChangeArrowheads="1"/>
          </p:cNvSpPr>
          <p:nvPr/>
        </p:nvSpPr>
        <p:spPr bwMode="auto">
          <a:xfrm>
            <a:off x="1304925" y="950913"/>
            <a:ext cx="1536700" cy="1254125"/>
          </a:xfrm>
          <a:prstGeom prst="wedgeRoundRectCallout">
            <a:avLst>
              <a:gd name="adj1" fmla="val 68903"/>
              <a:gd name="adj2" fmla="val 6963"/>
              <a:gd name="adj3" fmla="val 16667"/>
            </a:avLst>
          </a:prstGeom>
          <a:solidFill>
            <a:srgbClr val="FFFFC1"/>
          </a:solidFill>
          <a:ln>
            <a:noFill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>
                <a:solidFill>
                  <a:srgbClr val="000099"/>
                </a:solidFill>
              </a:rPr>
              <a:t>монитор</a:t>
            </a:r>
          </a:p>
          <a:p>
            <a:pPr algn="ctr"/>
            <a:r>
              <a:rPr lang="ru-RU" altLang="ru-RU" sz="1600"/>
              <a:t>для вывода информации на экран</a:t>
            </a:r>
          </a:p>
        </p:txBody>
      </p:sp>
      <p:pic>
        <p:nvPicPr>
          <p:cNvPr id="410649" name="Picture 25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475" y="4048125"/>
            <a:ext cx="2852738" cy="219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sp>
        <p:nvSpPr>
          <p:cNvPr id="410642" name="AutoShape 18"/>
          <p:cNvSpPr>
            <a:spLocks noChangeArrowheads="1"/>
          </p:cNvSpPr>
          <p:nvPr/>
        </p:nvSpPr>
        <p:spPr bwMode="auto">
          <a:xfrm>
            <a:off x="4765675" y="5721350"/>
            <a:ext cx="1639888" cy="949325"/>
          </a:xfrm>
          <a:prstGeom prst="wedgeRoundRectCallout">
            <a:avLst>
              <a:gd name="adj1" fmla="val 9440"/>
              <a:gd name="adj2" fmla="val -92810"/>
              <a:gd name="adj3" fmla="val 16667"/>
            </a:avLst>
          </a:prstGeom>
          <a:solidFill>
            <a:srgbClr val="FFFFC1"/>
          </a:solidFill>
          <a:ln>
            <a:noFill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>
                <a:solidFill>
                  <a:srgbClr val="000099"/>
                </a:solidFill>
              </a:rPr>
              <a:t>клавиатура</a:t>
            </a:r>
            <a:r>
              <a:rPr lang="ru-RU" altLang="ru-RU"/>
              <a:t/>
            </a:r>
            <a:br>
              <a:rPr lang="ru-RU" altLang="ru-RU"/>
            </a:br>
            <a:r>
              <a:rPr lang="ru-RU" altLang="ru-RU" sz="1600"/>
              <a:t>для ввода текста</a:t>
            </a:r>
            <a:endParaRPr lang="ru-RU" alt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" name="Прямоугольник 25"/>
          <p:cNvSpPr/>
          <p:nvPr/>
        </p:nvSpPr>
        <p:spPr>
          <a:xfrm>
            <a:off x="0" y="-60790"/>
            <a:ext cx="9144000" cy="3333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69536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0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10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4106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10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10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5" dur="500"/>
                                        <p:tgtEl>
                                          <p:spTgt spid="4106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10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10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10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9" dur="500"/>
                                        <p:tgtEl>
                                          <p:spTgt spid="4106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410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0" dur="500"/>
                                        <p:tgtEl>
                                          <p:spTgt spid="4106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410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4106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410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410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410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5" dur="500"/>
                                        <p:tgtEl>
                                          <p:spTgt spid="4106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410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410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639" grpId="0" animBg="1"/>
      <p:bldP spid="410639" grpId="1" animBg="1"/>
      <p:bldP spid="410640" grpId="0" animBg="1"/>
      <p:bldP spid="410640" grpId="1" animBg="1"/>
      <p:bldP spid="410641" grpId="0" animBg="1"/>
      <p:bldP spid="410641" grpId="1" animBg="1"/>
      <p:bldP spid="410643" grpId="0" animBg="1"/>
      <p:bldP spid="410643" grpId="1" animBg="1"/>
      <p:bldP spid="410644" grpId="0" animBg="1"/>
      <p:bldP spid="410647" grpId="0" animBg="1"/>
      <p:bldP spid="410647" grpId="1" animBg="1"/>
      <p:bldP spid="410642" grpId="0" animBg="1"/>
      <p:bldP spid="410642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Прямоугольник 32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4275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6CAAD2C-267A-4DF7-A2B2-C690236F6D7D}" type="slidenum">
              <a:rPr lang="ru-RU" altLang="ru-RU" b="1"/>
              <a:pPr/>
              <a:t>15</a:t>
            </a:fld>
            <a:endParaRPr lang="ru-RU" altLang="ru-RU" b="1"/>
          </a:p>
        </p:txBody>
      </p:sp>
      <p:pic>
        <p:nvPicPr>
          <p:cNvPr id="4167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6688" y="4092575"/>
            <a:ext cx="3978275" cy="276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pic>
        <p:nvPicPr>
          <p:cNvPr id="416771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319338"/>
            <a:ext cx="2971800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pic>
        <p:nvPicPr>
          <p:cNvPr id="416772" name="Pictur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81750" y="1435100"/>
            <a:ext cx="2451100" cy="114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pic>
        <p:nvPicPr>
          <p:cNvPr id="54279" name="Picture 5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25750" y="904875"/>
            <a:ext cx="3460750" cy="299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sp>
        <p:nvSpPr>
          <p:cNvPr id="54280" name="Line 6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4281" name="Text Box 7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ru-RU" altLang="ru-RU" sz="3000" b="1"/>
              <a:t>Системный блок</a:t>
            </a:r>
          </a:p>
        </p:txBody>
      </p:sp>
      <p:pic>
        <p:nvPicPr>
          <p:cNvPr id="416776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288" y="1200150"/>
            <a:ext cx="1579562" cy="140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pic>
        <p:nvPicPr>
          <p:cNvPr id="416777" name="Picture 9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49713" y="5019675"/>
            <a:ext cx="1998662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pic>
        <p:nvPicPr>
          <p:cNvPr id="416778" name="Picture 10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346708">
            <a:off x="6804025" y="4789488"/>
            <a:ext cx="2339975" cy="206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pic>
        <p:nvPicPr>
          <p:cNvPr id="416779" name="Picture 11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0188" y="3011488"/>
            <a:ext cx="180498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pic>
        <p:nvPicPr>
          <p:cNvPr id="416780" name="Picture 12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75088" y="4159250"/>
            <a:ext cx="1539875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pic>
        <p:nvPicPr>
          <p:cNvPr id="416781" name="Picture 13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54688" y="4073525"/>
            <a:ext cx="2259012" cy="176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sp>
        <p:nvSpPr>
          <p:cNvPr id="416782" name="AutoShape 14"/>
          <p:cNvSpPr>
            <a:spLocks noChangeArrowheads="1"/>
          </p:cNvSpPr>
          <p:nvPr/>
        </p:nvSpPr>
        <p:spPr bwMode="auto">
          <a:xfrm>
            <a:off x="300038" y="835025"/>
            <a:ext cx="1924050" cy="376238"/>
          </a:xfrm>
          <a:prstGeom prst="wedgeRoundRectCallout">
            <a:avLst>
              <a:gd name="adj1" fmla="val 29620"/>
              <a:gd name="adj2" fmla="val 150000"/>
              <a:gd name="adj3" fmla="val 16667"/>
            </a:avLst>
          </a:prstGeom>
          <a:solidFill>
            <a:srgbClr val="FFFFC1"/>
          </a:solidFill>
          <a:ln>
            <a:noFill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блок питания</a:t>
            </a:r>
          </a:p>
        </p:txBody>
      </p:sp>
      <p:sp>
        <p:nvSpPr>
          <p:cNvPr id="416783" name="AutoShape 15"/>
          <p:cNvSpPr>
            <a:spLocks noChangeArrowheads="1"/>
          </p:cNvSpPr>
          <p:nvPr/>
        </p:nvSpPr>
        <p:spPr bwMode="auto">
          <a:xfrm>
            <a:off x="174625" y="2597150"/>
            <a:ext cx="1644650" cy="376238"/>
          </a:xfrm>
          <a:prstGeom prst="wedgeRoundRectCallout">
            <a:avLst>
              <a:gd name="adj1" fmla="val 43148"/>
              <a:gd name="adj2" fmla="val 150000"/>
              <a:gd name="adj3" fmla="val 16667"/>
            </a:avLst>
          </a:prstGeom>
          <a:solidFill>
            <a:srgbClr val="FFFFC1"/>
          </a:solidFill>
          <a:ln>
            <a:noFill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видеокарта</a:t>
            </a:r>
          </a:p>
        </p:txBody>
      </p:sp>
      <p:sp>
        <p:nvSpPr>
          <p:cNvPr id="416784" name="AutoShape 16"/>
          <p:cNvSpPr>
            <a:spLocks noChangeArrowheads="1"/>
          </p:cNvSpPr>
          <p:nvPr/>
        </p:nvSpPr>
        <p:spPr bwMode="auto">
          <a:xfrm>
            <a:off x="1982788" y="3606800"/>
            <a:ext cx="1057275" cy="376238"/>
          </a:xfrm>
          <a:prstGeom prst="wedgeRoundRectCallout">
            <a:avLst>
              <a:gd name="adj1" fmla="val 24023"/>
              <a:gd name="adj2" fmla="val 144935"/>
              <a:gd name="adj3" fmla="val 16667"/>
            </a:avLst>
          </a:prstGeom>
          <a:solidFill>
            <a:srgbClr val="FFFFC1"/>
          </a:solidFill>
          <a:ln>
            <a:noFill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порты</a:t>
            </a:r>
          </a:p>
        </p:txBody>
      </p:sp>
      <p:sp>
        <p:nvSpPr>
          <p:cNvPr id="416785" name="AutoShape 17"/>
          <p:cNvSpPr>
            <a:spLocks noChangeArrowheads="1"/>
          </p:cNvSpPr>
          <p:nvPr/>
        </p:nvSpPr>
        <p:spPr bwMode="auto">
          <a:xfrm>
            <a:off x="153988" y="4262438"/>
            <a:ext cx="1741487" cy="703262"/>
          </a:xfrm>
          <a:prstGeom prst="wedgeRoundRectCallout">
            <a:avLst>
              <a:gd name="adj1" fmla="val 3236"/>
              <a:gd name="adj2" fmla="val 88602"/>
              <a:gd name="adj3" fmla="val 16667"/>
            </a:avLst>
          </a:prstGeom>
          <a:solidFill>
            <a:srgbClr val="FFFFC1"/>
          </a:solidFill>
          <a:ln>
            <a:noFill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слоты расширения</a:t>
            </a:r>
          </a:p>
        </p:txBody>
      </p:sp>
      <p:sp>
        <p:nvSpPr>
          <p:cNvPr id="416786" name="AutoShape 18"/>
          <p:cNvSpPr>
            <a:spLocks noChangeArrowheads="1"/>
          </p:cNvSpPr>
          <p:nvPr/>
        </p:nvSpPr>
        <p:spPr bwMode="auto">
          <a:xfrm>
            <a:off x="387350" y="6327775"/>
            <a:ext cx="2635250" cy="376238"/>
          </a:xfrm>
          <a:prstGeom prst="wedgeRoundRectCallout">
            <a:avLst>
              <a:gd name="adj1" fmla="val -12653"/>
              <a:gd name="adj2" fmla="val -174051"/>
              <a:gd name="adj3" fmla="val 16667"/>
            </a:avLst>
          </a:prstGeom>
          <a:solidFill>
            <a:srgbClr val="FFFFC1"/>
          </a:solidFill>
          <a:ln>
            <a:noFill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материнская плата</a:t>
            </a:r>
          </a:p>
        </p:txBody>
      </p:sp>
      <p:sp>
        <p:nvSpPr>
          <p:cNvPr id="416787" name="AutoShape 19"/>
          <p:cNvSpPr>
            <a:spLocks noChangeArrowheads="1"/>
          </p:cNvSpPr>
          <p:nvPr/>
        </p:nvSpPr>
        <p:spPr bwMode="auto">
          <a:xfrm>
            <a:off x="4273550" y="3817938"/>
            <a:ext cx="1557338" cy="376237"/>
          </a:xfrm>
          <a:prstGeom prst="wedgeRoundRectCallout">
            <a:avLst>
              <a:gd name="adj1" fmla="val -2907"/>
              <a:gd name="adj2" fmla="val 104009"/>
              <a:gd name="adj3" fmla="val 16667"/>
            </a:avLst>
          </a:prstGeom>
          <a:solidFill>
            <a:srgbClr val="FFFFC1"/>
          </a:solidFill>
          <a:ln>
            <a:noFill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процессор</a:t>
            </a:r>
          </a:p>
        </p:txBody>
      </p:sp>
      <p:sp>
        <p:nvSpPr>
          <p:cNvPr id="416788" name="AutoShape 20"/>
          <p:cNvSpPr>
            <a:spLocks noChangeArrowheads="1"/>
          </p:cNvSpPr>
          <p:nvPr/>
        </p:nvSpPr>
        <p:spPr bwMode="auto">
          <a:xfrm>
            <a:off x="4684713" y="6040438"/>
            <a:ext cx="1806575" cy="674687"/>
          </a:xfrm>
          <a:prstGeom prst="wedgeRoundRectCallout">
            <a:avLst>
              <a:gd name="adj1" fmla="val -19949"/>
              <a:gd name="adj2" fmla="val -112116"/>
              <a:gd name="adj3" fmla="val 16667"/>
            </a:avLst>
          </a:prstGeom>
          <a:solidFill>
            <a:srgbClr val="FFFFC1"/>
          </a:solidFill>
          <a:ln>
            <a:noFill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оперативная память</a:t>
            </a:r>
          </a:p>
        </p:txBody>
      </p:sp>
      <p:sp>
        <p:nvSpPr>
          <p:cNvPr id="416789" name="AutoShape 21"/>
          <p:cNvSpPr>
            <a:spLocks noChangeArrowheads="1"/>
          </p:cNvSpPr>
          <p:nvPr/>
        </p:nvSpPr>
        <p:spPr bwMode="auto">
          <a:xfrm>
            <a:off x="7170738" y="4211638"/>
            <a:ext cx="1557337" cy="376237"/>
          </a:xfrm>
          <a:prstGeom prst="wedgeRoundRectCallout">
            <a:avLst>
              <a:gd name="adj1" fmla="val -37565"/>
              <a:gd name="adj2" fmla="val 112023"/>
              <a:gd name="adj3" fmla="val 16667"/>
            </a:avLst>
          </a:prstGeom>
          <a:solidFill>
            <a:srgbClr val="FFFFC1"/>
          </a:solidFill>
          <a:ln>
            <a:noFill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винчестер</a:t>
            </a:r>
          </a:p>
        </p:txBody>
      </p:sp>
      <p:sp>
        <p:nvSpPr>
          <p:cNvPr id="416790" name="AutoShape 22"/>
          <p:cNvSpPr>
            <a:spLocks noChangeArrowheads="1"/>
          </p:cNvSpPr>
          <p:nvPr/>
        </p:nvSpPr>
        <p:spPr bwMode="auto">
          <a:xfrm>
            <a:off x="6680200" y="2460625"/>
            <a:ext cx="1655763" cy="693738"/>
          </a:xfrm>
          <a:prstGeom prst="wedgeRoundRectCallout">
            <a:avLst>
              <a:gd name="adj1" fmla="val 46"/>
              <a:gd name="adj2" fmla="val 83639"/>
              <a:gd name="adj3" fmla="val 16667"/>
            </a:avLst>
          </a:prstGeom>
          <a:solidFill>
            <a:srgbClr val="FFFFC1"/>
          </a:solidFill>
          <a:ln>
            <a:noFill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дисковод для дискет</a:t>
            </a:r>
          </a:p>
        </p:txBody>
      </p:sp>
      <p:sp>
        <p:nvSpPr>
          <p:cNvPr id="416791" name="AutoShape 23"/>
          <p:cNvSpPr>
            <a:spLocks noChangeArrowheads="1"/>
          </p:cNvSpPr>
          <p:nvPr/>
        </p:nvSpPr>
        <p:spPr bwMode="auto">
          <a:xfrm>
            <a:off x="6759575" y="642938"/>
            <a:ext cx="1585913" cy="687387"/>
          </a:xfrm>
          <a:prstGeom prst="wedgeRoundRectCallout">
            <a:avLst>
              <a:gd name="adj1" fmla="val -21569"/>
              <a:gd name="adj2" fmla="val 119745"/>
              <a:gd name="adj3" fmla="val 16667"/>
            </a:avLst>
          </a:prstGeom>
          <a:solidFill>
            <a:srgbClr val="FFFFC1"/>
          </a:solidFill>
          <a:ln>
            <a:noFill/>
          </a:ln>
          <a:effectLst>
            <a:outerShdw dist="63500" dir="3187806" algn="ctr" rotWithShape="0">
              <a:schemeClr val="tx1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/>
              <a:t>дисковод С</a:t>
            </a:r>
            <a:r>
              <a:rPr lang="en-US" altLang="ru-RU"/>
              <a:t>D (DVD)</a:t>
            </a:r>
            <a:endParaRPr lang="ru-RU" altLang="ru-RU"/>
          </a:p>
        </p:txBody>
      </p:sp>
      <p:sp>
        <p:nvSpPr>
          <p:cNvPr id="416792" name="AutoShape 24"/>
          <p:cNvSpPr>
            <a:spLocks noChangeArrowheads="1"/>
          </p:cNvSpPr>
          <p:nvPr/>
        </p:nvSpPr>
        <p:spPr bwMode="auto">
          <a:xfrm rot="-1213491">
            <a:off x="2298700" y="1347788"/>
            <a:ext cx="511175" cy="384175"/>
          </a:xfrm>
          <a:custGeom>
            <a:avLst/>
            <a:gdLst>
              <a:gd name="T0" fmla="*/ 383381 w 21600"/>
              <a:gd name="T1" fmla="*/ 0 h 21600"/>
              <a:gd name="T2" fmla="*/ 0 w 21600"/>
              <a:gd name="T3" fmla="*/ 192088 h 21600"/>
              <a:gd name="T4" fmla="*/ 383381 w 21600"/>
              <a:gd name="T5" fmla="*/ 384175 h 21600"/>
              <a:gd name="T6" fmla="*/ 511175 w 21600"/>
              <a:gd name="T7" fmla="*/ 1920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CCFFFF"/>
          </a:solidFill>
          <a:ln w="12700">
            <a:solidFill>
              <a:schemeClr val="accent2"/>
            </a:solidFill>
            <a:miter lim="800000"/>
            <a:headEnd/>
            <a:tailEnd type="none" w="lg" len="lg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416793" name="AutoShape 25"/>
          <p:cNvSpPr>
            <a:spLocks noChangeArrowheads="1"/>
          </p:cNvSpPr>
          <p:nvPr/>
        </p:nvSpPr>
        <p:spPr bwMode="auto">
          <a:xfrm rot="-4196832">
            <a:off x="3183732" y="3582194"/>
            <a:ext cx="1131887" cy="384175"/>
          </a:xfrm>
          <a:custGeom>
            <a:avLst/>
            <a:gdLst>
              <a:gd name="T0" fmla="*/ 848915 w 21600"/>
              <a:gd name="T1" fmla="*/ 0 h 21600"/>
              <a:gd name="T2" fmla="*/ 0 w 21600"/>
              <a:gd name="T3" fmla="*/ 192088 h 21600"/>
              <a:gd name="T4" fmla="*/ 848915 w 21600"/>
              <a:gd name="T5" fmla="*/ 384175 h 21600"/>
              <a:gd name="T6" fmla="*/ 1131887 w 21600"/>
              <a:gd name="T7" fmla="*/ 1920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CCFFFF"/>
          </a:solidFill>
          <a:ln w="12700">
            <a:solidFill>
              <a:schemeClr val="accent2"/>
            </a:solidFill>
            <a:miter lim="800000"/>
            <a:headEnd/>
            <a:tailEnd type="none" w="lg" len="lg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416794" name="AutoShape 26"/>
          <p:cNvSpPr>
            <a:spLocks noChangeArrowheads="1"/>
          </p:cNvSpPr>
          <p:nvPr/>
        </p:nvSpPr>
        <p:spPr bwMode="auto">
          <a:xfrm rot="9786817">
            <a:off x="3511550" y="4927600"/>
            <a:ext cx="511175" cy="384175"/>
          </a:xfrm>
          <a:custGeom>
            <a:avLst/>
            <a:gdLst>
              <a:gd name="T0" fmla="*/ 383381 w 21600"/>
              <a:gd name="T1" fmla="*/ 0 h 21600"/>
              <a:gd name="T2" fmla="*/ 0 w 21600"/>
              <a:gd name="T3" fmla="*/ 192088 h 21600"/>
              <a:gd name="T4" fmla="*/ 383381 w 21600"/>
              <a:gd name="T5" fmla="*/ 384175 h 21600"/>
              <a:gd name="T6" fmla="*/ 511175 w 21600"/>
              <a:gd name="T7" fmla="*/ 1920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CCFFFF"/>
          </a:solidFill>
          <a:ln w="12700">
            <a:solidFill>
              <a:schemeClr val="accent2"/>
            </a:solidFill>
            <a:miter lim="800000"/>
            <a:headEnd/>
            <a:tailEnd type="none" w="lg" len="lg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416795" name="AutoShape 27"/>
          <p:cNvSpPr>
            <a:spLocks noChangeArrowheads="1"/>
          </p:cNvSpPr>
          <p:nvPr/>
        </p:nvSpPr>
        <p:spPr bwMode="auto">
          <a:xfrm rot="10800000">
            <a:off x="3541713" y="6005513"/>
            <a:ext cx="511175" cy="384175"/>
          </a:xfrm>
          <a:custGeom>
            <a:avLst/>
            <a:gdLst>
              <a:gd name="T0" fmla="*/ 383381 w 21600"/>
              <a:gd name="T1" fmla="*/ 0 h 21600"/>
              <a:gd name="T2" fmla="*/ 0 w 21600"/>
              <a:gd name="T3" fmla="*/ 192088 h 21600"/>
              <a:gd name="T4" fmla="*/ 383381 w 21600"/>
              <a:gd name="T5" fmla="*/ 384175 h 21600"/>
              <a:gd name="T6" fmla="*/ 511175 w 21600"/>
              <a:gd name="T7" fmla="*/ 1920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CCFFFF"/>
          </a:solidFill>
          <a:ln w="12700">
            <a:solidFill>
              <a:schemeClr val="accent2"/>
            </a:solidFill>
            <a:miter lim="800000"/>
            <a:headEnd/>
            <a:tailEnd type="none" w="lg" len="lg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416796" name="AutoShape 28"/>
          <p:cNvSpPr>
            <a:spLocks noChangeArrowheads="1"/>
          </p:cNvSpPr>
          <p:nvPr/>
        </p:nvSpPr>
        <p:spPr bwMode="auto">
          <a:xfrm rot="5400000">
            <a:off x="1603376" y="4248150"/>
            <a:ext cx="685800" cy="384175"/>
          </a:xfrm>
          <a:custGeom>
            <a:avLst/>
            <a:gdLst>
              <a:gd name="T0" fmla="*/ 514350 w 21600"/>
              <a:gd name="T1" fmla="*/ 0 h 21600"/>
              <a:gd name="T2" fmla="*/ 0 w 21600"/>
              <a:gd name="T3" fmla="*/ 192088 h 21600"/>
              <a:gd name="T4" fmla="*/ 514350 w 21600"/>
              <a:gd name="T5" fmla="*/ 384175 h 21600"/>
              <a:gd name="T6" fmla="*/ 685800 w 21600"/>
              <a:gd name="T7" fmla="*/ 1920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CCFFFF"/>
          </a:solidFill>
          <a:ln w="12700">
            <a:solidFill>
              <a:schemeClr val="accent2"/>
            </a:solidFill>
            <a:miter lim="800000"/>
            <a:headEnd/>
            <a:tailEnd type="none" w="lg" len="lg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416797" name="AutoShape 29"/>
          <p:cNvSpPr>
            <a:spLocks noChangeArrowheads="1"/>
          </p:cNvSpPr>
          <p:nvPr/>
        </p:nvSpPr>
        <p:spPr bwMode="auto">
          <a:xfrm rot="-9964742">
            <a:off x="5614988" y="1335088"/>
            <a:ext cx="744537" cy="384175"/>
          </a:xfrm>
          <a:custGeom>
            <a:avLst/>
            <a:gdLst>
              <a:gd name="T0" fmla="*/ 558403 w 21600"/>
              <a:gd name="T1" fmla="*/ 0 h 21600"/>
              <a:gd name="T2" fmla="*/ 0 w 21600"/>
              <a:gd name="T3" fmla="*/ 192088 h 21600"/>
              <a:gd name="T4" fmla="*/ 558403 w 21600"/>
              <a:gd name="T5" fmla="*/ 384175 h 21600"/>
              <a:gd name="T6" fmla="*/ 744537 w 21600"/>
              <a:gd name="T7" fmla="*/ 1920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CCFFFF"/>
          </a:solidFill>
          <a:ln w="12700">
            <a:solidFill>
              <a:schemeClr val="accent2"/>
            </a:solidFill>
            <a:miter lim="800000"/>
            <a:headEnd/>
            <a:tailEnd type="none" w="lg" len="lg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416798" name="AutoShape 30"/>
          <p:cNvSpPr>
            <a:spLocks noChangeArrowheads="1"/>
          </p:cNvSpPr>
          <p:nvPr/>
        </p:nvSpPr>
        <p:spPr bwMode="auto">
          <a:xfrm rot="-7848961">
            <a:off x="5516563" y="2074862"/>
            <a:ext cx="1270000" cy="384175"/>
          </a:xfrm>
          <a:custGeom>
            <a:avLst/>
            <a:gdLst>
              <a:gd name="T0" fmla="*/ 952500 w 21600"/>
              <a:gd name="T1" fmla="*/ 0 h 21600"/>
              <a:gd name="T2" fmla="*/ 0 w 21600"/>
              <a:gd name="T3" fmla="*/ 192088 h 21600"/>
              <a:gd name="T4" fmla="*/ 952500 w 21600"/>
              <a:gd name="T5" fmla="*/ 384175 h 21600"/>
              <a:gd name="T6" fmla="*/ 1270000 w 21600"/>
              <a:gd name="T7" fmla="*/ 1920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CCFFFF"/>
          </a:solidFill>
          <a:ln w="12700">
            <a:solidFill>
              <a:schemeClr val="accent2"/>
            </a:solidFill>
            <a:miter lim="800000"/>
            <a:headEnd/>
            <a:tailEnd type="none" w="lg" len="lg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416799" name="AutoShape 31"/>
          <p:cNvSpPr>
            <a:spLocks noChangeArrowheads="1"/>
          </p:cNvSpPr>
          <p:nvPr/>
        </p:nvSpPr>
        <p:spPr bwMode="auto">
          <a:xfrm rot="-6662097">
            <a:off x="4856956" y="3245644"/>
            <a:ext cx="2151063" cy="384175"/>
          </a:xfrm>
          <a:custGeom>
            <a:avLst/>
            <a:gdLst>
              <a:gd name="T0" fmla="*/ 1613297 w 21600"/>
              <a:gd name="T1" fmla="*/ 0 h 21600"/>
              <a:gd name="T2" fmla="*/ 0 w 21600"/>
              <a:gd name="T3" fmla="*/ 192088 h 21600"/>
              <a:gd name="T4" fmla="*/ 1613297 w 21600"/>
              <a:gd name="T5" fmla="*/ 384175 h 21600"/>
              <a:gd name="T6" fmla="*/ 2151063 w 21600"/>
              <a:gd name="T7" fmla="*/ 19208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rgbClr val="CCFFFF"/>
          </a:solidFill>
          <a:ln w="12700">
            <a:solidFill>
              <a:schemeClr val="accent2"/>
            </a:solidFill>
            <a:miter lim="800000"/>
            <a:headEnd/>
            <a:tailEnd type="none" w="lg" len="lg"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0" y="-60790"/>
            <a:ext cx="9144000" cy="3333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09278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16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16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16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4167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6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16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416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16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4167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6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16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416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416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5" dur="500"/>
                                        <p:tgtEl>
                                          <p:spTgt spid="4167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416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416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16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9" dur="500"/>
                                        <p:tgtEl>
                                          <p:spTgt spid="4167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6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416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7" dur="500"/>
                                        <p:tgtEl>
                                          <p:spTgt spid="4167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6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416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416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416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1" dur="500"/>
                                        <p:tgtEl>
                                          <p:spTgt spid="4167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6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416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89" dur="500"/>
                                        <p:tgtEl>
                                          <p:spTgt spid="4167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6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416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416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416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416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6" dur="500"/>
                                        <p:tgtEl>
                                          <p:spTgt spid="4167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6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0" dur="500"/>
                                        <p:tgtEl>
                                          <p:spTgt spid="416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3" dur="500"/>
                                        <p:tgtEl>
                                          <p:spTgt spid="416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416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 nodeType="clickPar">
                      <p:stCondLst>
                        <p:cond delay="indefinite"/>
                      </p:stCondLst>
                      <p:childTnLst>
                        <p:par>
                          <p:cTn id="1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9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0" dur="500"/>
                                        <p:tgtEl>
                                          <p:spTgt spid="4167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6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4" dur="500"/>
                                        <p:tgtEl>
                                          <p:spTgt spid="416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416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0" dur="500"/>
                                        <p:tgtEl>
                                          <p:spTgt spid="416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6782" grpId="0" animBg="1"/>
      <p:bldP spid="416782" grpId="1" animBg="1"/>
      <p:bldP spid="416783" grpId="0" animBg="1"/>
      <p:bldP spid="416783" grpId="1" animBg="1"/>
      <p:bldP spid="416784" grpId="0" animBg="1"/>
      <p:bldP spid="416784" grpId="1" animBg="1"/>
      <p:bldP spid="416785" grpId="0" animBg="1"/>
      <p:bldP spid="416785" grpId="1" animBg="1"/>
      <p:bldP spid="416786" grpId="0" animBg="1"/>
      <p:bldP spid="416786" grpId="1" animBg="1"/>
      <p:bldP spid="416787" grpId="0" animBg="1"/>
      <p:bldP spid="416787" grpId="1" animBg="1"/>
      <p:bldP spid="416788" grpId="0" animBg="1"/>
      <p:bldP spid="416788" grpId="1" animBg="1"/>
      <p:bldP spid="416789" grpId="0" animBg="1"/>
      <p:bldP spid="416789" grpId="1" animBg="1"/>
      <p:bldP spid="416790" grpId="0" animBg="1"/>
      <p:bldP spid="416790" grpId="1" animBg="1"/>
      <p:bldP spid="41679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Заголовок 47"/>
          <p:cNvSpPr>
            <a:spLocks noGrp="1"/>
          </p:cNvSpPr>
          <p:nvPr>
            <p:ph type="title"/>
          </p:nvPr>
        </p:nvSpPr>
        <p:spPr>
          <a:xfrm>
            <a:off x="379413" y="274638"/>
            <a:ext cx="8229600" cy="509587"/>
          </a:xfrm>
        </p:spPr>
        <p:txBody>
          <a:bodyPr>
            <a:normAutofit fontScale="90000"/>
          </a:bodyPr>
          <a:lstStyle/>
          <a:p>
            <a:r>
              <a:rPr lang="ru-RU" altLang="ru-RU" smtClean="0"/>
              <a:t>Системный блок: порты</a:t>
            </a:r>
          </a:p>
        </p:txBody>
      </p:sp>
      <p:sp>
        <p:nvSpPr>
          <p:cNvPr id="58371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EAC874A-270E-4DAA-95FA-AEA6FF3D44AB}" type="slidenum">
              <a:rPr lang="ru-RU" altLang="ru-RU" b="1"/>
              <a:pPr/>
              <a:t>16</a:t>
            </a:fld>
            <a:endParaRPr lang="ru-RU" altLang="ru-RU" b="1"/>
          </a:p>
        </p:txBody>
      </p:sp>
      <p:pic>
        <p:nvPicPr>
          <p:cNvPr id="583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30488" y="1001713"/>
            <a:ext cx="3786187" cy="5684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sp>
        <p:nvSpPr>
          <p:cNvPr id="437253" name="AutoShape 5"/>
          <p:cNvSpPr>
            <a:spLocks noChangeArrowheads="1"/>
          </p:cNvSpPr>
          <p:nvPr/>
        </p:nvSpPr>
        <p:spPr bwMode="auto">
          <a:xfrm>
            <a:off x="6257925" y="1839913"/>
            <a:ext cx="2090738" cy="904875"/>
          </a:xfrm>
          <a:prstGeom prst="wedgeRoundRectCallout">
            <a:avLst>
              <a:gd name="adj1" fmla="val -76120"/>
              <a:gd name="adj2" fmla="val 31051"/>
              <a:gd name="adj3" fmla="val 16667"/>
            </a:avLst>
          </a:prstGeom>
          <a:solidFill>
            <a:srgbClr val="FFFFCC"/>
          </a:solidFill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2200"/>
              <a:t>вкл</a:t>
            </a:r>
            <a:r>
              <a:rPr lang="en-US" altLang="ru-RU" sz="2200"/>
              <a:t>/</a:t>
            </a:r>
            <a:r>
              <a:rPr lang="ru-RU" altLang="ru-RU" sz="2200"/>
              <a:t>выкл</a:t>
            </a:r>
            <a:br>
              <a:rPr lang="ru-RU" altLang="ru-RU" sz="2200"/>
            </a:br>
            <a:r>
              <a:rPr lang="ru-RU" altLang="ru-RU" sz="2200"/>
              <a:t>блок питания</a:t>
            </a: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4649788" y="2997200"/>
            <a:ext cx="3457575" cy="1511300"/>
            <a:chOff x="3576" y="1789"/>
            <a:chExt cx="2178" cy="952"/>
          </a:xfrm>
        </p:grpSpPr>
        <p:sp>
          <p:nvSpPr>
            <p:cNvPr id="58413" name="AutoShape 17"/>
            <p:cNvSpPr>
              <a:spLocks noChangeArrowheads="1"/>
            </p:cNvSpPr>
            <p:nvPr/>
          </p:nvSpPr>
          <p:spPr bwMode="auto">
            <a:xfrm>
              <a:off x="3576" y="1789"/>
              <a:ext cx="2178" cy="952"/>
            </a:xfrm>
            <a:prstGeom prst="wedgeRoundRectCallout">
              <a:avLst>
                <a:gd name="adj1" fmla="val -79565"/>
                <a:gd name="adj2" fmla="val 45264"/>
                <a:gd name="adj3" fmla="val 16667"/>
              </a:avLst>
            </a:prstGeom>
            <a:solidFill>
              <a:srgbClr val="FFFFCC"/>
            </a:solidFill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ru-RU" altLang="ru-RU" sz="2200"/>
                <a:t>параллельный порт</a:t>
              </a:r>
            </a:p>
          </p:txBody>
        </p:sp>
        <p:pic>
          <p:nvPicPr>
            <p:cNvPr id="58414" name="Picture 18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0" y="2173"/>
              <a:ext cx="575" cy="4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</p:pic>
        <p:pic>
          <p:nvPicPr>
            <p:cNvPr id="3121" name="Picture 16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 rot="5400000">
              <a:off x="4110" y="1753"/>
              <a:ext cx="564" cy="1278"/>
            </a:xfrm>
            <a:prstGeom prst="rect">
              <a:avLst/>
            </a:prstGeom>
            <a:noFill/>
            <a:ln w="12700">
              <a:solidFill>
                <a:srgbClr val="FF0000"/>
              </a:solidFill>
              <a:miter lim="800000"/>
              <a:headEnd/>
              <a:tailEnd type="none" w="lg" len="lg"/>
            </a:ln>
            <a:scene3d>
              <a:camera prst="orthographicFront">
                <a:rot lat="0" lon="0" rev="0"/>
              </a:camera>
              <a:lightRig rig="threePt" dir="t"/>
            </a:scene3d>
          </p:spPr>
        </p:pic>
      </p:grpSp>
      <p:grpSp>
        <p:nvGrpSpPr>
          <p:cNvPr id="3" name="Group 19"/>
          <p:cNvGrpSpPr>
            <a:grpSpLocks/>
          </p:cNvGrpSpPr>
          <p:nvPr/>
        </p:nvGrpSpPr>
        <p:grpSpPr bwMode="auto">
          <a:xfrm>
            <a:off x="249238" y="2019300"/>
            <a:ext cx="3538537" cy="1346200"/>
            <a:chOff x="-185" y="1734"/>
            <a:chExt cx="2229" cy="848"/>
          </a:xfrm>
        </p:grpSpPr>
        <p:sp>
          <p:nvSpPr>
            <p:cNvPr id="58410" name="AutoShape 22"/>
            <p:cNvSpPr>
              <a:spLocks noChangeArrowheads="1"/>
            </p:cNvSpPr>
            <p:nvPr/>
          </p:nvSpPr>
          <p:spPr bwMode="auto">
            <a:xfrm>
              <a:off x="-185" y="1734"/>
              <a:ext cx="2229" cy="848"/>
            </a:xfrm>
            <a:prstGeom prst="wedgeRoundRectCallout">
              <a:avLst>
                <a:gd name="adj1" fmla="val 34954"/>
                <a:gd name="adj2" fmla="val 92042"/>
                <a:gd name="adj3" fmla="val 16667"/>
              </a:avLst>
            </a:prstGeom>
            <a:solidFill>
              <a:srgbClr val="FFFFCC"/>
            </a:solidFill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ru-RU" altLang="ru-RU" sz="2200"/>
                <a:t>последовательный порт</a:t>
              </a:r>
            </a:p>
          </p:txBody>
        </p:sp>
        <p:graphicFrame>
          <p:nvGraphicFramePr>
            <p:cNvPr id="58411" name="Object 23"/>
            <p:cNvGraphicFramePr>
              <a:graphicFrameLocks noChangeAspect="1"/>
            </p:cNvGraphicFramePr>
            <p:nvPr/>
          </p:nvGraphicFramePr>
          <p:xfrm>
            <a:off x="1069" y="2112"/>
            <a:ext cx="462" cy="360"/>
          </p:xfrm>
          <a:graphic>
            <a:graphicData uri="http://schemas.openxmlformats.org/presentationml/2006/ole">
              <p:oleObj spid="_x0000_s2110" name="Image" r:id="rId7" imgW="3504762" imgH="2730159" progId="">
                <p:embed/>
              </p:oleObj>
            </a:graphicData>
          </a:graphic>
        </p:graphicFrame>
        <p:pic>
          <p:nvPicPr>
            <p:cNvPr id="58412" name="Picture 21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99" y="1901"/>
              <a:ext cx="390" cy="780"/>
            </a:xfrm>
            <a:prstGeom prst="rect">
              <a:avLst/>
            </a:prstGeom>
            <a:noFill/>
            <a:ln w="12700">
              <a:solidFill>
                <a:srgbClr val="FF0000"/>
              </a:solidFill>
              <a:miter lim="800000"/>
              <a:headEnd/>
              <a:tailEnd type="none" w="lg" len="lg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Group 25"/>
          <p:cNvGrpSpPr>
            <a:grpSpLocks/>
          </p:cNvGrpSpPr>
          <p:nvPr/>
        </p:nvGrpSpPr>
        <p:grpSpPr bwMode="auto">
          <a:xfrm>
            <a:off x="331788" y="4094163"/>
            <a:ext cx="2286000" cy="2092325"/>
            <a:chOff x="36" y="2302"/>
            <a:chExt cx="1440" cy="1318"/>
          </a:xfrm>
        </p:grpSpPr>
        <p:sp>
          <p:nvSpPr>
            <p:cNvPr id="58405" name="AutoShape 28"/>
            <p:cNvSpPr>
              <a:spLocks noChangeArrowheads="1"/>
            </p:cNvSpPr>
            <p:nvPr/>
          </p:nvSpPr>
          <p:spPr bwMode="auto">
            <a:xfrm>
              <a:off x="36" y="2302"/>
              <a:ext cx="1440" cy="1318"/>
            </a:xfrm>
            <a:prstGeom prst="wedgeRoundRectCallout">
              <a:avLst>
                <a:gd name="adj1" fmla="val 74500"/>
                <a:gd name="adj2" fmla="val 12810"/>
                <a:gd name="adj3" fmla="val 16667"/>
              </a:avLst>
            </a:prstGeom>
            <a:solidFill>
              <a:srgbClr val="FFFFCC"/>
            </a:solidFill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ru-RU" altLang="ru-RU" sz="2200"/>
                <a:t>порты </a:t>
              </a:r>
              <a:r>
                <a:rPr lang="en-US" altLang="ru-RU" sz="2200"/>
                <a:t>USB</a:t>
              </a:r>
              <a:endParaRPr lang="ru-RU" altLang="ru-RU" sz="2200"/>
            </a:p>
          </p:txBody>
        </p:sp>
        <p:pic>
          <p:nvPicPr>
            <p:cNvPr id="58406" name="Picture 29"/>
            <p:cNvPicPr>
              <a:picLocks noChangeAspect="1" noChangeArrowheads="1"/>
            </p:cNvPicPr>
            <p:nvPr/>
          </p:nvPicPr>
          <p:blipFill>
            <a:blip r:embed="rId9" cstate="print">
              <a:clrChange>
                <a:clrFrom>
                  <a:srgbClr val="FDFDFD"/>
                </a:clrFrom>
                <a:clrTo>
                  <a:srgbClr val="FDFD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" y="3120"/>
              <a:ext cx="448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</p:pic>
        <p:pic>
          <p:nvPicPr>
            <p:cNvPr id="58407" name="Picture 30"/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" y="3116"/>
              <a:ext cx="480" cy="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</p:pic>
        <p:pic>
          <p:nvPicPr>
            <p:cNvPr id="58408" name="Picture 31"/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3" y="3253"/>
              <a:ext cx="373" cy="2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</p:pic>
        <p:pic>
          <p:nvPicPr>
            <p:cNvPr id="58409" name="Picture 27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55" y="2420"/>
              <a:ext cx="432" cy="870"/>
            </a:xfrm>
            <a:prstGeom prst="rect">
              <a:avLst/>
            </a:prstGeom>
            <a:noFill/>
            <a:ln w="12700">
              <a:solidFill>
                <a:srgbClr val="FF0000"/>
              </a:solidFill>
              <a:miter lim="800000"/>
              <a:headEnd/>
              <a:tailEnd type="none" w="lg" len="lg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37280" name="AutoShape 32"/>
          <p:cNvSpPr>
            <a:spLocks noChangeArrowheads="1"/>
          </p:cNvSpPr>
          <p:nvPr/>
        </p:nvSpPr>
        <p:spPr bwMode="auto">
          <a:xfrm>
            <a:off x="6072188" y="631825"/>
            <a:ext cx="1481137" cy="904875"/>
          </a:xfrm>
          <a:prstGeom prst="wedgeRoundRectCallout">
            <a:avLst>
              <a:gd name="adj1" fmla="val -79477"/>
              <a:gd name="adj2" fmla="val 64736"/>
              <a:gd name="adj3" fmla="val 16667"/>
            </a:avLst>
          </a:prstGeom>
          <a:solidFill>
            <a:srgbClr val="FFFFCC"/>
          </a:solidFill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2200"/>
              <a:t>питание </a:t>
            </a:r>
            <a:br>
              <a:rPr lang="ru-RU" altLang="ru-RU" sz="2200"/>
            </a:br>
            <a:r>
              <a:rPr lang="ru-RU" altLang="ru-RU" sz="2200"/>
              <a:t>220 В</a:t>
            </a:r>
          </a:p>
        </p:txBody>
      </p:sp>
      <p:grpSp>
        <p:nvGrpSpPr>
          <p:cNvPr id="5" name="Group 33"/>
          <p:cNvGrpSpPr>
            <a:grpSpLocks/>
          </p:cNvGrpSpPr>
          <p:nvPr/>
        </p:nvGrpSpPr>
        <p:grpSpPr bwMode="auto">
          <a:xfrm>
            <a:off x="1965325" y="3916363"/>
            <a:ext cx="4629150" cy="2463800"/>
            <a:chOff x="2290" y="2065"/>
            <a:chExt cx="2916" cy="1552"/>
          </a:xfrm>
        </p:grpSpPr>
        <p:pic>
          <p:nvPicPr>
            <p:cNvPr id="58396" name="Picture 35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53" y="3203"/>
              <a:ext cx="942" cy="414"/>
            </a:xfrm>
            <a:prstGeom prst="rect">
              <a:avLst/>
            </a:prstGeom>
            <a:noFill/>
            <a:ln w="127000">
              <a:solidFill>
                <a:srgbClr val="D1D1FF"/>
              </a:solidFill>
              <a:miter lim="800000"/>
              <a:headEnd/>
              <a:tailEnd type="none" w="lg" len="lg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8397" name="AutoShape 36"/>
            <p:cNvSpPr>
              <a:spLocks noChangeArrowheads="1"/>
            </p:cNvSpPr>
            <p:nvPr/>
          </p:nvSpPr>
          <p:spPr bwMode="auto">
            <a:xfrm>
              <a:off x="2290" y="2223"/>
              <a:ext cx="624" cy="802"/>
            </a:xfrm>
            <a:prstGeom prst="wedgeRoundRectCallout">
              <a:avLst>
                <a:gd name="adj1" fmla="val 50162"/>
                <a:gd name="adj2" fmla="val 93764"/>
                <a:gd name="adj3" fmla="val 16667"/>
              </a:avLst>
            </a:prstGeom>
            <a:solidFill>
              <a:srgbClr val="FFFFCC"/>
            </a:solidFill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ru-RU" altLang="ru-RU" sz="2200"/>
            </a:p>
          </p:txBody>
        </p:sp>
        <p:sp>
          <p:nvSpPr>
            <p:cNvPr id="58398" name="AutoShape 37"/>
            <p:cNvSpPr>
              <a:spLocks noChangeArrowheads="1"/>
            </p:cNvSpPr>
            <p:nvPr/>
          </p:nvSpPr>
          <p:spPr bwMode="auto">
            <a:xfrm>
              <a:off x="3141" y="2065"/>
              <a:ext cx="755" cy="741"/>
            </a:xfrm>
            <a:prstGeom prst="wedgeRoundRectCallout">
              <a:avLst>
                <a:gd name="adj1" fmla="val -33444"/>
                <a:gd name="adj2" fmla="val 120444"/>
                <a:gd name="adj3" fmla="val 16667"/>
              </a:avLst>
            </a:prstGeom>
            <a:solidFill>
              <a:srgbClr val="FFFFCC"/>
            </a:solidFill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endParaRPr lang="ru-RU" altLang="ru-RU" sz="2200"/>
            </a:p>
          </p:txBody>
        </p:sp>
        <p:sp>
          <p:nvSpPr>
            <p:cNvPr id="58399" name="AutoShape 38"/>
            <p:cNvSpPr>
              <a:spLocks noChangeArrowheads="1"/>
            </p:cNvSpPr>
            <p:nvPr/>
          </p:nvSpPr>
          <p:spPr bwMode="auto">
            <a:xfrm>
              <a:off x="4087" y="2428"/>
              <a:ext cx="1119" cy="850"/>
            </a:xfrm>
            <a:prstGeom prst="wedgeRoundRectCallout">
              <a:avLst>
                <a:gd name="adj1" fmla="val -90838"/>
                <a:gd name="adj2" fmla="val 60000"/>
                <a:gd name="adj3" fmla="val 16667"/>
              </a:avLst>
            </a:prstGeom>
            <a:solidFill>
              <a:srgbClr val="FFFFCC"/>
            </a:solidFill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ru-RU" altLang="ru-RU" sz="2200"/>
                <a:t>линейный вход</a:t>
              </a:r>
            </a:p>
          </p:txBody>
        </p:sp>
        <p:pic>
          <p:nvPicPr>
            <p:cNvPr id="58400" name="Picture 39"/>
            <p:cNvPicPr>
              <a:picLocks noChangeAspect="1" noChangeArrowheads="1"/>
            </p:cNvPicPr>
            <p:nvPr/>
          </p:nvPicPr>
          <p:blipFill>
            <a:blip r:embed="rId1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13" y="2149"/>
              <a:ext cx="612" cy="6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58401" name="Group 40"/>
            <p:cNvGrpSpPr>
              <a:grpSpLocks/>
            </p:cNvGrpSpPr>
            <p:nvPr/>
          </p:nvGrpSpPr>
          <p:grpSpPr bwMode="auto">
            <a:xfrm>
              <a:off x="2371" y="2337"/>
              <a:ext cx="442" cy="585"/>
              <a:chOff x="2378" y="2317"/>
              <a:chExt cx="586" cy="633"/>
            </a:xfrm>
          </p:grpSpPr>
          <p:pic>
            <p:nvPicPr>
              <p:cNvPr id="58403" name="Picture 41"/>
              <p:cNvPicPr>
                <a:picLocks noChangeAspect="1" noChangeArrowheads="1"/>
              </p:cNvPicPr>
              <p:nvPr/>
            </p:nvPicPr>
            <p:blipFill>
              <a:blip r:embed="rId15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45" y="2317"/>
                <a:ext cx="219" cy="6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miter lim="800000"/>
                    <a:headEnd/>
                    <a:tailEnd type="none" w="lg" len="lg"/>
                  </a14:hiddenLine>
                </a:ext>
              </a:extLst>
            </p:spPr>
          </p:pic>
          <p:pic>
            <p:nvPicPr>
              <p:cNvPr id="58404" name="Picture 42"/>
              <p:cNvPicPr>
                <a:picLocks noChangeAspect="1" noChangeArrowheads="1"/>
              </p:cNvPicPr>
              <p:nvPr/>
            </p:nvPicPr>
            <p:blipFill>
              <a:blip r:embed="rId1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78" y="2330"/>
                <a:ext cx="345" cy="6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miter lim="800000"/>
                    <a:headEnd/>
                    <a:tailEnd type="none" w="lg" len="lg"/>
                  </a14:hiddenLine>
                </a:ext>
              </a:extLst>
            </p:spPr>
          </p:pic>
        </p:grpSp>
        <p:pic>
          <p:nvPicPr>
            <p:cNvPr id="58402" name="Picture 43"/>
            <p:cNvPicPr>
              <a:picLocks noChangeAspect="1" noChangeArrowheads="1"/>
            </p:cNvPicPr>
            <p:nvPr/>
          </p:nvPicPr>
          <p:blipFill>
            <a:blip r:embed="rId1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0261" r="32712"/>
            <a:stretch>
              <a:fillRect/>
            </a:stretch>
          </p:blipFill>
          <p:spPr bwMode="auto">
            <a:xfrm rot="-5400000">
              <a:off x="4465" y="2622"/>
              <a:ext cx="337" cy="9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</p:pic>
      </p:grpSp>
      <p:grpSp>
        <p:nvGrpSpPr>
          <p:cNvPr id="7" name="Group 44"/>
          <p:cNvGrpSpPr>
            <a:grpSpLocks/>
          </p:cNvGrpSpPr>
          <p:nvPr/>
        </p:nvGrpSpPr>
        <p:grpSpPr bwMode="auto">
          <a:xfrm>
            <a:off x="4960938" y="4625975"/>
            <a:ext cx="2049462" cy="1435100"/>
            <a:chOff x="3526" y="2462"/>
            <a:chExt cx="1291" cy="904"/>
          </a:xfrm>
        </p:grpSpPr>
        <p:sp>
          <p:nvSpPr>
            <p:cNvPr id="58393" name="AutoShape 47"/>
            <p:cNvSpPr>
              <a:spLocks noChangeArrowheads="1"/>
            </p:cNvSpPr>
            <p:nvPr/>
          </p:nvSpPr>
          <p:spPr bwMode="auto">
            <a:xfrm>
              <a:off x="3526" y="2462"/>
              <a:ext cx="1291" cy="904"/>
            </a:xfrm>
            <a:prstGeom prst="wedgeRoundRectCallout">
              <a:avLst>
                <a:gd name="adj1" fmla="val -116079"/>
                <a:gd name="adj2" fmla="val 22005"/>
                <a:gd name="adj3" fmla="val 16667"/>
              </a:avLst>
            </a:prstGeom>
            <a:solidFill>
              <a:srgbClr val="FFFFCC"/>
            </a:solidFill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ru-RU" altLang="ru-RU" sz="2200"/>
                <a:t>сеть</a:t>
              </a:r>
              <a:r>
                <a:rPr lang="en-US" altLang="ru-RU" sz="2200"/>
                <a:t> RJ-45</a:t>
              </a:r>
              <a:endParaRPr lang="ru-RU" altLang="ru-RU" sz="2200"/>
            </a:p>
          </p:txBody>
        </p:sp>
        <p:pic>
          <p:nvPicPr>
            <p:cNvPr id="58394" name="Picture 48"/>
            <p:cNvPicPr>
              <a:picLocks noChangeAspect="1" noChangeArrowheads="1"/>
            </p:cNvPicPr>
            <p:nvPr/>
          </p:nvPicPr>
          <p:blipFill>
            <a:blip r:embed="rId1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38" y="2801"/>
              <a:ext cx="510" cy="4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</p:pic>
        <p:pic>
          <p:nvPicPr>
            <p:cNvPr id="58395" name="Picture 46"/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06" y="2783"/>
              <a:ext cx="462" cy="480"/>
            </a:xfrm>
            <a:prstGeom prst="rect">
              <a:avLst/>
            </a:prstGeom>
            <a:noFill/>
            <a:ln w="12700">
              <a:solidFill>
                <a:srgbClr val="FF0000"/>
              </a:solidFill>
              <a:miter lim="800000"/>
              <a:headEnd/>
              <a:tailEnd type="none" w="lg" len="lg"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Group 49"/>
          <p:cNvGrpSpPr>
            <a:grpSpLocks/>
          </p:cNvGrpSpPr>
          <p:nvPr/>
        </p:nvGrpSpPr>
        <p:grpSpPr bwMode="auto">
          <a:xfrm>
            <a:off x="301625" y="2595563"/>
            <a:ext cx="2192338" cy="2070100"/>
            <a:chOff x="233" y="1957"/>
            <a:chExt cx="1015" cy="1120"/>
          </a:xfrm>
        </p:grpSpPr>
        <p:grpSp>
          <p:nvGrpSpPr>
            <p:cNvPr id="58388" name="Group 50"/>
            <p:cNvGrpSpPr>
              <a:grpSpLocks/>
            </p:cNvGrpSpPr>
            <p:nvPr/>
          </p:nvGrpSpPr>
          <p:grpSpPr bwMode="auto">
            <a:xfrm>
              <a:off x="233" y="1957"/>
              <a:ext cx="1015" cy="1120"/>
              <a:chOff x="233" y="1950"/>
              <a:chExt cx="1015" cy="1120"/>
            </a:xfrm>
          </p:grpSpPr>
          <p:sp>
            <p:nvSpPr>
              <p:cNvPr id="58390" name="AutoShape 53"/>
              <p:cNvSpPr>
                <a:spLocks noChangeArrowheads="1"/>
              </p:cNvSpPr>
              <p:nvPr/>
            </p:nvSpPr>
            <p:spPr bwMode="auto">
              <a:xfrm>
                <a:off x="233" y="1950"/>
                <a:ext cx="1015" cy="1120"/>
              </a:xfrm>
              <a:prstGeom prst="wedgeRoundRectCallout">
                <a:avLst>
                  <a:gd name="adj1" fmla="val 84037"/>
                  <a:gd name="adj2" fmla="val 52199"/>
                  <a:gd name="adj3" fmla="val 16667"/>
                </a:avLst>
              </a:prstGeom>
              <a:solidFill>
                <a:srgbClr val="FFFFCC"/>
              </a:solidFill>
              <a:ln>
                <a:noFill/>
              </a:ln>
              <a:effectLst>
                <a:outerShdw dist="35921" dir="2700000" algn="ctr" rotWithShape="0">
                  <a:schemeClr val="tx1"/>
                </a:outerShdw>
              </a:effectLst>
              <a:extLs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miter lim="800000"/>
                    <a:headEnd/>
                    <a:tailEnd type="none" w="lg" len="lg"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/>
                <a:r>
                  <a:rPr lang="ru-RU" altLang="ru-RU" sz="2200"/>
                  <a:t>порт </a:t>
                </a:r>
                <a:r>
                  <a:rPr lang="en-US" altLang="ru-RU" sz="2200"/>
                  <a:t>VGA</a:t>
                </a:r>
                <a:endParaRPr lang="ru-RU" altLang="ru-RU" sz="2200"/>
              </a:p>
            </p:txBody>
          </p:sp>
          <p:pic>
            <p:nvPicPr>
              <p:cNvPr id="58391" name="Picture 54"/>
              <p:cNvPicPr>
                <a:picLocks noChangeAspect="1" noChangeArrowheads="1"/>
              </p:cNvPicPr>
              <p:nvPr/>
            </p:nvPicPr>
            <p:blipFill>
              <a:blip r:embed="rId20" cstate="print">
                <a:clrChange>
                  <a:clrFrom>
                    <a:srgbClr val="FDFFFC"/>
                  </a:clrFrom>
                  <a:clrTo>
                    <a:srgbClr val="FDFFFC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6" y="2695"/>
                <a:ext cx="315" cy="3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12700">
                    <a:solidFill>
                      <a:srgbClr val="000000"/>
                    </a:solidFill>
                    <a:miter lim="800000"/>
                    <a:headEnd/>
                    <a:tailEnd type="none" w="lg" len="lg"/>
                  </a14:hiddenLine>
                </a:ext>
              </a:extLst>
            </p:spPr>
          </p:pic>
          <p:pic>
            <p:nvPicPr>
              <p:cNvPr id="58392" name="Picture 52"/>
              <p:cNvPicPr>
                <a:picLocks noChangeAspect="1" noChangeArrowheads="1"/>
              </p:cNvPicPr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5400000">
                <a:off x="542" y="2083"/>
                <a:ext cx="402" cy="768"/>
              </a:xfrm>
              <a:prstGeom prst="rect">
                <a:avLst/>
              </a:prstGeom>
              <a:noFill/>
              <a:ln w="12700">
                <a:solidFill>
                  <a:srgbClr val="FF0000"/>
                </a:solidFill>
                <a:miter lim="800000"/>
                <a:headEnd/>
                <a:tailEnd type="none" w="lg" len="lg"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58389" name="Picture 55"/>
            <p:cNvPicPr>
              <a:picLocks noChangeAspect="1" noChangeArrowheads="1"/>
            </p:cNvPicPr>
            <p:nvPr/>
          </p:nvPicPr>
          <p:blipFill>
            <a:blip r:embed="rId2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5" y="2698"/>
              <a:ext cx="483" cy="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</p:pic>
      </p:grpSp>
      <p:grpSp>
        <p:nvGrpSpPr>
          <p:cNvPr id="10" name="Группа 58"/>
          <p:cNvGrpSpPr>
            <a:grpSpLocks/>
          </p:cNvGrpSpPr>
          <p:nvPr/>
        </p:nvGrpSpPr>
        <p:grpSpPr bwMode="auto">
          <a:xfrm>
            <a:off x="0" y="1036638"/>
            <a:ext cx="2970213" cy="1887537"/>
            <a:chOff x="4154679" y="924449"/>
            <a:chExt cx="2969602" cy="1887675"/>
          </a:xfrm>
        </p:grpSpPr>
        <p:sp>
          <p:nvSpPr>
            <p:cNvPr id="58383" name="AutoShape 13"/>
            <p:cNvSpPr>
              <a:spLocks noChangeArrowheads="1"/>
            </p:cNvSpPr>
            <p:nvPr/>
          </p:nvSpPr>
          <p:spPr bwMode="auto">
            <a:xfrm>
              <a:off x="4154679" y="924449"/>
              <a:ext cx="2969602" cy="1887675"/>
            </a:xfrm>
            <a:prstGeom prst="wedgeRoundRectCallout">
              <a:avLst>
                <a:gd name="adj1" fmla="val 65667"/>
                <a:gd name="adj2" fmla="val 79144"/>
                <a:gd name="adj3" fmla="val 16667"/>
              </a:avLst>
            </a:prstGeom>
            <a:solidFill>
              <a:srgbClr val="FFFFCC"/>
            </a:solidFill>
            <a:ln>
              <a:noFill/>
            </a:ln>
            <a:effectLst>
              <a:outerShdw dist="35921" dir="2700000" algn="ctr" rotWithShape="0">
                <a:schemeClr val="tx1"/>
              </a:outerShdw>
            </a:effectLst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/>
              <a:r>
                <a:rPr lang="ru-RU" altLang="ru-RU" sz="2200"/>
                <a:t>порты </a:t>
              </a:r>
              <a:r>
                <a:rPr lang="en-US" altLang="ru-RU" sz="2200"/>
                <a:t>PS/2</a:t>
              </a:r>
              <a:endParaRPr lang="ru-RU" altLang="ru-RU" sz="2200"/>
            </a:p>
          </p:txBody>
        </p:sp>
        <p:grpSp>
          <p:nvGrpSpPr>
            <p:cNvPr id="58384" name="Group 7"/>
            <p:cNvGrpSpPr>
              <a:grpSpLocks/>
            </p:cNvGrpSpPr>
            <p:nvPr/>
          </p:nvGrpSpPr>
          <p:grpSpPr bwMode="auto">
            <a:xfrm>
              <a:off x="4783329" y="1513550"/>
              <a:ext cx="2170113" cy="1155700"/>
              <a:chOff x="-247" y="758"/>
              <a:chExt cx="1367" cy="728"/>
            </a:xfrm>
          </p:grpSpPr>
          <p:pic>
            <p:nvPicPr>
              <p:cNvPr id="58386" name="Picture 10"/>
              <p:cNvPicPr>
                <a:picLocks noChangeAspect="1" noChangeArrowheads="1"/>
              </p:cNvPicPr>
              <p:nvPr/>
            </p:nvPicPr>
            <p:blipFill>
              <a:blip r:embed="rId2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47" y="758"/>
                <a:ext cx="1272" cy="598"/>
              </a:xfrm>
              <a:prstGeom prst="rect">
                <a:avLst/>
              </a:prstGeom>
              <a:noFill/>
              <a:ln w="12700">
                <a:solidFill>
                  <a:srgbClr val="FF0000"/>
                </a:solidFill>
                <a:miter lim="800000"/>
                <a:headEnd/>
                <a:tailEnd type="none" w="lg" len="lg"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graphicFrame>
            <p:nvGraphicFramePr>
              <p:cNvPr id="58387" name="Object 12"/>
              <p:cNvGraphicFramePr>
                <a:graphicFrameLocks noChangeAspect="1"/>
              </p:cNvGraphicFramePr>
              <p:nvPr/>
            </p:nvGraphicFramePr>
            <p:xfrm>
              <a:off x="658" y="1126"/>
              <a:ext cx="462" cy="360"/>
            </p:xfrm>
            <a:graphic>
              <a:graphicData uri="http://schemas.openxmlformats.org/presentationml/2006/ole">
                <p:oleObj spid="_x0000_s2111" name="Image" r:id="rId24" imgW="3504762" imgH="2730159" progId="">
                  <p:embed/>
                </p:oleObj>
              </a:graphicData>
            </a:graphic>
          </p:graphicFrame>
        </p:grpSp>
        <p:pic>
          <p:nvPicPr>
            <p:cNvPr id="58385" name="Рисунок 57"/>
            <p:cNvPicPr>
              <a:picLocks noChangeAspect="1" noChangeArrowheads="1"/>
            </p:cNvPicPr>
            <p:nvPr/>
          </p:nvPicPr>
          <p:blipFill>
            <a:blip r:embed="rId2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1858" y="2148192"/>
              <a:ext cx="962025" cy="592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 type="none" w="lg" len="lg"/>
                </a14:hiddenLine>
              </a:ext>
            </a:extLst>
          </p:spPr>
        </p:pic>
      </p:grpSp>
      <p:sp>
        <p:nvSpPr>
          <p:cNvPr id="47" name="Прямоугольник 46"/>
          <p:cNvSpPr/>
          <p:nvPr/>
        </p:nvSpPr>
        <p:spPr>
          <a:xfrm>
            <a:off x="0" y="6524625"/>
            <a:ext cx="9144000" cy="3333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0" y="-60790"/>
            <a:ext cx="9144000" cy="3333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34886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7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37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"/>
                                        <p:tgtEl>
                                          <p:spTgt spid="4372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7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4372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7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7253" grpId="0" animBg="1"/>
      <p:bldP spid="437253" grpId="1" animBg="1"/>
      <p:bldP spid="437280" grpId="0" animBg="1"/>
      <p:bldP spid="437280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&amp;Ocy;&amp;bcy;&amp;zcy;&amp;ocy;&amp;rcy; * &amp;Kcy;&amp;acy;&amp;lcy;&amp;icy;&amp;fcy;&amp;ocy;&amp;rcy;&amp;ncy;&amp;icy;&amp;yacy; (8 &amp;mcy;&amp;acy;&amp;yacy; 2008 &amp;gcy;."/>
          <p:cNvPicPr>
            <a:picLocks noChangeAspect="1" noChangeArrowheads="1"/>
          </p:cNvPicPr>
          <p:nvPr/>
        </p:nvPicPr>
        <p:blipFill>
          <a:blip r:embed="rId3" cstate="print"/>
          <a:srcRect l="12068" r="16734"/>
          <a:stretch>
            <a:fillRect/>
          </a:stretch>
        </p:blipFill>
        <p:spPr bwMode="auto">
          <a:xfrm>
            <a:off x="7116136" y="1118062"/>
            <a:ext cx="2027864" cy="2027864"/>
          </a:xfrm>
          <a:prstGeom prst="rect">
            <a:avLst/>
          </a:prstGeom>
          <a:noFill/>
        </p:spPr>
      </p:pic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76275" y="116632"/>
            <a:ext cx="878497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3400" b="1" dirty="0" smtClean="0">
                <a:solidFill>
                  <a:schemeClr val="bg1"/>
                </a:solidFill>
              </a:rPr>
              <a:t>Задания по уровням сложности</a:t>
            </a:r>
            <a:endParaRPr lang="ru-RU" altLang="ru-RU" sz="3400" dirty="0">
              <a:solidFill>
                <a:schemeClr val="bg1"/>
              </a:solidFill>
            </a:endParaRPr>
          </a:p>
        </p:txBody>
      </p:sp>
      <p:pic>
        <p:nvPicPr>
          <p:cNvPr id="11" name="Picture 4" descr="основной рисунок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79512" y="2851500"/>
            <a:ext cx="1656184" cy="1909475"/>
          </a:xfrm>
          <a:prstGeom prst="rect">
            <a:avLst/>
          </a:prstGeom>
        </p:spPr>
      </p:pic>
      <p:sp>
        <p:nvSpPr>
          <p:cNvPr id="12" name="Содержимое 2"/>
          <p:cNvSpPr txBox="1">
            <a:spLocks/>
          </p:cNvSpPr>
          <p:nvPr/>
        </p:nvSpPr>
        <p:spPr>
          <a:xfrm>
            <a:off x="76275" y="887183"/>
            <a:ext cx="7956376" cy="21291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42950" indent="-742950">
              <a:buFont typeface="Arial" pitchFamily="34" charset="0"/>
              <a:buAutoNum type="arabicPeriod"/>
            </a:pPr>
            <a:r>
              <a:rPr lang="ru-RU" sz="3600" b="1" dirty="0" smtClean="0"/>
              <a:t>Уч. стр. 63-64 </a:t>
            </a:r>
            <a:r>
              <a:rPr lang="ru-RU" sz="3600" dirty="0" smtClean="0"/>
              <a:t>выполнить № 86;</a:t>
            </a:r>
          </a:p>
          <a:p>
            <a:pPr marL="0" indent="0">
              <a:buNone/>
            </a:pPr>
            <a:r>
              <a:rPr lang="ru-RU" altLang="ru-RU" sz="3600" b="1" dirty="0" smtClean="0"/>
              <a:t>изучить </a:t>
            </a:r>
            <a:r>
              <a:rPr lang="ru-RU" altLang="ru-RU" sz="3600" b="1" dirty="0"/>
              <a:t>презентацию «</a:t>
            </a:r>
            <a:r>
              <a:rPr lang="ru-RU" altLang="ru-RU" sz="3600" b="1" dirty="0" smtClean="0"/>
              <a:t>Внутренние устройства»</a:t>
            </a:r>
            <a:endParaRPr lang="ru-RU" sz="3600" dirty="0"/>
          </a:p>
        </p:txBody>
      </p:sp>
      <p:sp>
        <p:nvSpPr>
          <p:cNvPr id="13" name="TextBox 5"/>
          <p:cNvSpPr txBox="1">
            <a:spLocks noChangeArrowheads="1"/>
          </p:cNvSpPr>
          <p:nvPr/>
        </p:nvSpPr>
        <p:spPr bwMode="auto">
          <a:xfrm>
            <a:off x="2699792" y="3806238"/>
            <a:ext cx="5929076" cy="1754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3600" b="1" dirty="0" smtClean="0"/>
              <a:t>2. Изучить презентацию «Внешние устройства» (</a:t>
            </a:r>
            <a:r>
              <a:rPr lang="ru-RU" altLang="ru-RU" sz="3600" dirty="0" smtClean="0"/>
              <a:t>выполнить № 87)</a:t>
            </a:r>
            <a:endParaRPr lang="ru-RU" altLang="ru-RU" sz="3600" dirty="0"/>
          </a:p>
        </p:txBody>
      </p:sp>
      <p:sp>
        <p:nvSpPr>
          <p:cNvPr id="14" name="TextBox 5"/>
          <p:cNvSpPr txBox="1">
            <a:spLocks noChangeArrowheads="1"/>
          </p:cNvSpPr>
          <p:nvPr/>
        </p:nvSpPr>
        <p:spPr bwMode="auto">
          <a:xfrm>
            <a:off x="76275" y="6220876"/>
            <a:ext cx="878497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3400" b="1" dirty="0" smtClean="0">
                <a:solidFill>
                  <a:schemeClr val="bg1"/>
                </a:solidFill>
              </a:rPr>
              <a:t>файлы на рабочем столе компьютера</a:t>
            </a:r>
            <a:endParaRPr lang="ru-RU" altLang="ru-RU" sz="3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638145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4"/>
          <p:cNvSpPr>
            <a:spLocks noGrp="1"/>
          </p:cNvSpPr>
          <p:nvPr>
            <p:ph type="sldNum" sz="quarter" idx="4294967295"/>
          </p:nvPr>
        </p:nvSpPr>
        <p:spPr>
          <a:xfrm>
            <a:off x="1371600" y="6248400"/>
            <a:ext cx="1905000" cy="457200"/>
          </a:xfrm>
          <a:prstGeom prst="rect">
            <a:avLst/>
          </a:prstGeom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l" eaLnBrk="1" hangingPunct="1"/>
            <a:fld id="{485C6638-B2E9-47B7-8C04-B35CD03CD231}" type="slidenum">
              <a:rPr lang="en-US" smtClean="0">
                <a:latin typeface="Comic Sans MS" pitchFamily="66" charset="0"/>
              </a:rPr>
              <a:pPr algn="l" eaLnBrk="1" hangingPunct="1"/>
              <a:t>18</a:t>
            </a:fld>
            <a:endParaRPr lang="en-US" smtClean="0">
              <a:latin typeface="Comic Sans MS" pitchFamily="66" charset="0"/>
            </a:endParaRPr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0"/>
            <a:ext cx="8713787" cy="114300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ru-RU" b="1" dirty="0" smtClean="0">
                <a:solidFill>
                  <a:schemeClr val="bg1"/>
                </a:solidFill>
              </a:rPr>
              <a:t>Правила работы за компьютером </a:t>
            </a:r>
            <a:endParaRPr lang="en-US" b="1" dirty="0" smtClean="0">
              <a:solidFill>
                <a:schemeClr val="bg1"/>
              </a:solidFill>
            </a:endParaRPr>
          </a:p>
        </p:txBody>
      </p:sp>
      <p:pic>
        <p:nvPicPr>
          <p:cNvPr id="16388" name="Picture 4" descr="основной рисунок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323850" y="1844675"/>
            <a:ext cx="3622675" cy="4176713"/>
          </a:xfrm>
        </p:spPr>
      </p:pic>
      <p:sp>
        <p:nvSpPr>
          <p:cNvPr id="14342" name="AutoShape 6"/>
          <p:cNvSpPr>
            <a:spLocks noChangeArrowheads="1"/>
          </p:cNvSpPr>
          <p:nvPr/>
        </p:nvSpPr>
        <p:spPr bwMode="auto">
          <a:xfrm>
            <a:off x="1547813" y="2420938"/>
            <a:ext cx="1223962" cy="215900"/>
          </a:xfrm>
          <a:prstGeom prst="leftRightArrow">
            <a:avLst>
              <a:gd name="adj1" fmla="val 50000"/>
              <a:gd name="adj2" fmla="val 113382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1764432" y="2168029"/>
            <a:ext cx="1295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000" dirty="0">
                <a:latin typeface="Comic Sans MS" pitchFamily="66" charset="0"/>
              </a:rPr>
              <a:t>50-70 см</a:t>
            </a:r>
            <a:endParaRPr lang="en-US" sz="2000" dirty="0">
              <a:latin typeface="Comic Sans MS" pitchFamily="66" charset="0"/>
            </a:endParaRP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4067175" y="1773238"/>
            <a:ext cx="4826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Экран монитора находится на расстоянии 50-70 см от глаз.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45" name="Line 9"/>
          <p:cNvSpPr>
            <a:spLocks noChangeShapeType="1"/>
          </p:cNvSpPr>
          <p:nvPr/>
        </p:nvSpPr>
        <p:spPr bwMode="auto">
          <a:xfrm>
            <a:off x="1908175" y="5805488"/>
            <a:ext cx="1152525" cy="0"/>
          </a:xfrm>
          <a:prstGeom prst="line">
            <a:avLst/>
          </a:prstGeom>
          <a:noFill/>
          <a:ln w="1079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4067175" y="2708275"/>
            <a:ext cx="49323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Обе ступни стоят на полу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4349" name="Line 13"/>
          <p:cNvSpPr>
            <a:spLocks noChangeShapeType="1"/>
          </p:cNvSpPr>
          <p:nvPr/>
        </p:nvSpPr>
        <p:spPr bwMode="auto">
          <a:xfrm>
            <a:off x="1187450" y="3068638"/>
            <a:ext cx="144463" cy="792162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350" name="Line 14"/>
          <p:cNvSpPr>
            <a:spLocks noChangeShapeType="1"/>
          </p:cNvSpPr>
          <p:nvPr/>
        </p:nvSpPr>
        <p:spPr bwMode="auto">
          <a:xfrm>
            <a:off x="1331913" y="3860800"/>
            <a:ext cx="865187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352" name="Line 16"/>
          <p:cNvSpPr>
            <a:spLocks noChangeShapeType="1"/>
          </p:cNvSpPr>
          <p:nvPr/>
        </p:nvSpPr>
        <p:spPr bwMode="auto">
          <a:xfrm>
            <a:off x="900113" y="2708275"/>
            <a:ext cx="0" cy="1871663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353" name="Text Box 17"/>
          <p:cNvSpPr txBox="1">
            <a:spLocks noChangeArrowheads="1"/>
          </p:cNvSpPr>
          <p:nvPr/>
        </p:nvSpPr>
        <p:spPr bwMode="auto">
          <a:xfrm>
            <a:off x="4067175" y="4941888"/>
            <a:ext cx="47529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Спина расположена вертикально</a:t>
            </a:r>
            <a:r>
              <a:rPr lang="ru-RU" sz="2000" dirty="0">
                <a:solidFill>
                  <a:srgbClr val="996633"/>
                </a:solidFill>
                <a:latin typeface="Comic Sans MS" pitchFamily="66" charset="0"/>
              </a:rPr>
              <a:t>.</a:t>
            </a:r>
            <a:endParaRPr lang="en-US" sz="2000" dirty="0">
              <a:solidFill>
                <a:srgbClr val="996633"/>
              </a:solidFill>
              <a:latin typeface="Comic Sans MS" pitchFamily="66" charset="0"/>
            </a:endParaRPr>
          </a:p>
        </p:txBody>
      </p:sp>
      <p:sp>
        <p:nvSpPr>
          <p:cNvPr id="14362" name="Text Box 26"/>
          <p:cNvSpPr txBox="1">
            <a:spLocks noChangeArrowheads="1"/>
          </p:cNvSpPr>
          <p:nvPr/>
        </p:nvSpPr>
        <p:spPr bwMode="auto">
          <a:xfrm>
            <a:off x="4067175" y="3284538"/>
            <a:ext cx="47529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Плечи расслаблены. Локти слегка касаются туловища. Предплечья находятся на той же высоте, что и клавиатура.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66" name="Text Box 30"/>
          <p:cNvSpPr txBox="1">
            <a:spLocks noChangeArrowheads="1"/>
          </p:cNvSpPr>
          <p:nvPr/>
        </p:nvSpPr>
        <p:spPr bwMode="auto">
          <a:xfrm>
            <a:off x="4013993" y="2486293"/>
            <a:ext cx="4859337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3200" b="1" dirty="0">
                <a:latin typeface="Times New Roman" pitchFamily="18" charset="0"/>
                <a:cs typeface="Times New Roman" pitchFamily="18" charset="0"/>
              </a:rPr>
              <a:t>Придерживайтесь этих рекомендаций, и тогда работа за компьютером не окажется вредной для здоровья.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401" name="Picture 6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37450" y="5243513"/>
            <a:ext cx="1606550" cy="169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82907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4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14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4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 animBg="1"/>
      <p:bldP spid="14343" grpId="0"/>
      <p:bldP spid="14344" grpId="0" build="allAtOnce"/>
      <p:bldP spid="14344" grpId="1" build="allAtOnce"/>
      <p:bldP spid="14345" grpId="0" animBg="1"/>
      <p:bldP spid="14346" grpId="0"/>
      <p:bldP spid="14346" grpId="1"/>
      <p:bldP spid="14349" grpId="0" animBg="1"/>
      <p:bldP spid="14350" grpId="0" animBg="1"/>
      <p:bldP spid="14352" grpId="0" animBg="1"/>
      <p:bldP spid="14353" grpId="0"/>
      <p:bldP spid="14353" grpId="1"/>
      <p:bldP spid="14362" grpId="0"/>
      <p:bldP spid="14362" grpId="1"/>
      <p:bldP spid="1436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28624"/>
            <a:ext cx="8229600" cy="65403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Проверка выполненных заданий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75985" y="1855084"/>
            <a:ext cx="4043362" cy="25717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400" b="1" dirty="0" smtClean="0">
                <a:solidFill>
                  <a:srgbClr val="0070C0"/>
                </a:solidFill>
              </a:rPr>
              <a:t>№ 87</a:t>
            </a:r>
            <a:endParaRPr lang="ru-RU" sz="4400" b="1" dirty="0">
              <a:solidFill>
                <a:srgbClr val="0070C0"/>
              </a:solidFill>
            </a:endParaRPr>
          </a:p>
        </p:txBody>
      </p:sp>
      <p:pic>
        <p:nvPicPr>
          <p:cNvPr id="4" name="Picture 6" descr="Информатика : учебник для 7 класс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44291"/>
            <a:ext cx="2242495" cy="3229932"/>
          </a:xfrm>
          <a:prstGeom prst="rect">
            <a:avLst/>
          </a:prstGeom>
          <a:noFill/>
        </p:spPr>
      </p:pic>
      <p:pic>
        <p:nvPicPr>
          <p:cNvPr id="5" name="Picture 2" descr="Информатика : рабочая тетрадь для 7 класс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42495" y="3117161"/>
            <a:ext cx="2251806" cy="3040633"/>
          </a:xfrm>
          <a:prstGeom prst="rect">
            <a:avLst/>
          </a:prstGeom>
          <a:noFill/>
        </p:spPr>
      </p:pic>
      <p:sp>
        <p:nvSpPr>
          <p:cNvPr id="7" name="Содержимое 2"/>
          <p:cNvSpPr txBox="1">
            <a:spLocks/>
          </p:cNvSpPr>
          <p:nvPr/>
        </p:nvSpPr>
        <p:spPr>
          <a:xfrm>
            <a:off x="2274029" y="1052736"/>
            <a:ext cx="4043362" cy="25717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itchFamily="34" charset="0"/>
              <a:buNone/>
            </a:pPr>
            <a:r>
              <a:rPr lang="ru-RU" sz="4400" b="1" dirty="0" smtClean="0">
                <a:solidFill>
                  <a:srgbClr val="0070C0"/>
                </a:solidFill>
              </a:rPr>
              <a:t>№ 86</a:t>
            </a:r>
            <a:endParaRPr lang="ru-RU" sz="4400" b="1" dirty="0">
              <a:solidFill>
                <a:srgbClr val="0070C0"/>
              </a:solidFill>
            </a:endParaRPr>
          </a:p>
        </p:txBody>
      </p:sp>
      <p:pic>
        <p:nvPicPr>
          <p:cNvPr id="8" name="Picture 2" descr="&amp;Ocy;&amp;bcy;&amp;zcy;&amp;ocy;&amp;rcy; * &amp;Kcy;&amp;acy;&amp;lcy;&amp;icy;&amp;fcy;&amp;ocy;&amp;rcy;&amp;ncy;&amp;icy;&amp;yacy; (8 &amp;mcy;&amp;acy;&amp;yacy; 2008 &amp;gcy;."/>
          <p:cNvPicPr>
            <a:picLocks noChangeAspect="1" noChangeArrowheads="1"/>
          </p:cNvPicPr>
          <p:nvPr/>
        </p:nvPicPr>
        <p:blipFill>
          <a:blip r:embed="rId4" cstate="print"/>
          <a:srcRect l="12068" r="16734"/>
          <a:stretch>
            <a:fillRect/>
          </a:stretch>
        </p:blipFill>
        <p:spPr bwMode="auto">
          <a:xfrm>
            <a:off x="5652120" y="1337276"/>
            <a:ext cx="3324008" cy="3324008"/>
          </a:xfrm>
          <a:prstGeom prst="rect">
            <a:avLst/>
          </a:prstGeom>
          <a:noFill/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0" y="6086985"/>
            <a:ext cx="9144000" cy="785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000" b="1" dirty="0" smtClean="0">
                <a:solidFill>
                  <a:schemeClr val="bg1"/>
                </a:solidFill>
              </a:rPr>
              <a:t>Внесите в лист самоконтроля 1-2 балла</a:t>
            </a:r>
            <a:endParaRPr lang="ru-RU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045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50136"/>
            <a:ext cx="4014636" cy="6535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67" name="Picture 15" descr="http://www.prestashop.com/blog/en/files/2013/06/Red-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51520" y="18335"/>
            <a:ext cx="309547" cy="309547"/>
          </a:xfrm>
          <a:prstGeom prst="rect">
            <a:avLst/>
          </a:prstGeom>
          <a:noFill/>
        </p:spPr>
      </p:pic>
      <p:pic>
        <p:nvPicPr>
          <p:cNvPr id="17" name="Picture 15" descr="http://www.prestashop.com/blog/en/files/2013/06/Red-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51520" y="470787"/>
            <a:ext cx="309547" cy="309547"/>
          </a:xfrm>
          <a:prstGeom prst="rect">
            <a:avLst/>
          </a:prstGeom>
          <a:noFill/>
        </p:spPr>
      </p:pic>
      <p:pic>
        <p:nvPicPr>
          <p:cNvPr id="18" name="Picture 15" descr="http://www.prestashop.com/blog/en/files/2013/06/Red-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72930" y="1506581"/>
            <a:ext cx="309547" cy="309547"/>
          </a:xfrm>
          <a:prstGeom prst="rect">
            <a:avLst/>
          </a:prstGeom>
          <a:noFill/>
        </p:spPr>
      </p:pic>
      <p:pic>
        <p:nvPicPr>
          <p:cNvPr id="19" name="Picture 15" descr="http://www.prestashop.com/blog/en/files/2013/06/Red-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51520" y="1894739"/>
            <a:ext cx="309547" cy="309547"/>
          </a:xfrm>
          <a:prstGeom prst="rect">
            <a:avLst/>
          </a:prstGeom>
          <a:noFill/>
        </p:spPr>
      </p:pic>
      <p:pic>
        <p:nvPicPr>
          <p:cNvPr id="20" name="Picture 15" descr="http://www.prestashop.com/blog/en/files/2013/06/Red-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63404" y="2863933"/>
            <a:ext cx="309547" cy="309547"/>
          </a:xfrm>
          <a:prstGeom prst="rect">
            <a:avLst/>
          </a:prstGeom>
          <a:noFill/>
        </p:spPr>
      </p:pic>
      <p:pic>
        <p:nvPicPr>
          <p:cNvPr id="21" name="Picture 15" descr="http://www.prestashop.com/blog/en/files/2013/06/Red-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63405" y="3305924"/>
            <a:ext cx="309547" cy="309547"/>
          </a:xfrm>
          <a:prstGeom prst="rect">
            <a:avLst/>
          </a:prstGeom>
          <a:noFill/>
        </p:spPr>
      </p:pic>
      <p:pic>
        <p:nvPicPr>
          <p:cNvPr id="22" name="Picture 15" descr="http://www.prestashop.com/blog/en/files/2013/06/Red-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51520" y="4364131"/>
            <a:ext cx="309547" cy="309547"/>
          </a:xfrm>
          <a:prstGeom prst="rect">
            <a:avLst/>
          </a:prstGeom>
          <a:noFill/>
        </p:spPr>
      </p:pic>
      <p:pic>
        <p:nvPicPr>
          <p:cNvPr id="23" name="Picture 15" descr="http://www.prestashop.com/blog/en/files/2013/06/Red-X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251520" y="6257241"/>
            <a:ext cx="309547" cy="309547"/>
          </a:xfrm>
          <a:prstGeom prst="rect">
            <a:avLst/>
          </a:prstGeom>
          <a:noFill/>
        </p:spPr>
      </p:pic>
      <p:pic>
        <p:nvPicPr>
          <p:cNvPr id="23569" name="Picture 17"/>
          <p:cNvPicPr>
            <a:picLocks noChangeAspect="1" noChangeArrowheads="1"/>
          </p:cNvPicPr>
          <p:nvPr/>
        </p:nvPicPr>
        <p:blipFill>
          <a:blip r:embed="rId4" cstate="print"/>
          <a:srcRect r="94236" b="46188"/>
          <a:stretch>
            <a:fillRect/>
          </a:stretch>
        </p:blipFill>
        <p:spPr bwMode="auto">
          <a:xfrm>
            <a:off x="2771800" y="60018"/>
            <a:ext cx="785818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Рисунок 11"/>
          <p:cNvPicPr/>
          <p:nvPr/>
        </p:nvPicPr>
        <p:blipFill rotWithShape="1">
          <a:blip r:embed="rId5" cstate="print"/>
          <a:srcRect l="22410" t="17927" r="47780" b="10366"/>
          <a:stretch/>
        </p:blipFill>
        <p:spPr bwMode="auto">
          <a:xfrm>
            <a:off x="4614311" y="60018"/>
            <a:ext cx="4499610" cy="644555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  <p:cxnSp>
        <p:nvCxnSpPr>
          <p:cNvPr id="16" name="Прямая со стрелкой 15"/>
          <p:cNvCxnSpPr/>
          <p:nvPr/>
        </p:nvCxnSpPr>
        <p:spPr>
          <a:xfrm flipV="1">
            <a:off x="5097695" y="1328288"/>
            <a:ext cx="724124" cy="333066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 flipH="1" flipV="1">
            <a:off x="7826741" y="1953381"/>
            <a:ext cx="769807" cy="41091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H="1" flipV="1">
            <a:off x="7816725" y="2300815"/>
            <a:ext cx="789838" cy="330642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 flipH="1" flipV="1">
            <a:off x="7705411" y="3653795"/>
            <a:ext cx="891137" cy="147579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 flipH="1">
            <a:off x="7872038" y="1645666"/>
            <a:ext cx="744543" cy="19412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 flipV="1">
            <a:off x="7757626" y="4298724"/>
            <a:ext cx="858955" cy="7146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>
          <a:xfrm flipV="1">
            <a:off x="5134669" y="2593479"/>
            <a:ext cx="723633" cy="24618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V="1">
            <a:off x="5094591" y="2958918"/>
            <a:ext cx="803788" cy="29727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 стрелкой 31"/>
          <p:cNvCxnSpPr/>
          <p:nvPr/>
        </p:nvCxnSpPr>
        <p:spPr>
          <a:xfrm>
            <a:off x="5134669" y="3933056"/>
            <a:ext cx="868645" cy="2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5143729" y="4492306"/>
            <a:ext cx="705512" cy="151891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 flipV="1">
            <a:off x="5138848" y="3241517"/>
            <a:ext cx="803788" cy="297275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>
            <a:off x="5088496" y="5141897"/>
            <a:ext cx="705512" cy="151891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5088496" y="5512414"/>
            <a:ext cx="705512" cy="151891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 стрелкой 43"/>
          <p:cNvCxnSpPr/>
          <p:nvPr/>
        </p:nvCxnSpPr>
        <p:spPr>
          <a:xfrm>
            <a:off x="5134669" y="4817101"/>
            <a:ext cx="705512" cy="151891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/>
          <p:nvPr/>
        </p:nvCxnSpPr>
        <p:spPr>
          <a:xfrm>
            <a:off x="5088496" y="6105350"/>
            <a:ext cx="705512" cy="151891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/>
          <p:nvPr/>
        </p:nvCxnSpPr>
        <p:spPr>
          <a:xfrm>
            <a:off x="5088496" y="5793514"/>
            <a:ext cx="705512" cy="151891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 flipH="1" flipV="1">
            <a:off x="7846773" y="922171"/>
            <a:ext cx="769808" cy="169057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947829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76275" y="116632"/>
            <a:ext cx="878497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3400" b="1" dirty="0" smtClean="0">
                <a:solidFill>
                  <a:schemeClr val="bg1"/>
                </a:solidFill>
              </a:rPr>
              <a:t>Задания по уровням сложности</a:t>
            </a:r>
            <a:endParaRPr lang="ru-RU" altLang="ru-RU" sz="3400" dirty="0">
              <a:solidFill>
                <a:schemeClr val="bg1"/>
              </a:solidFill>
            </a:endParaRP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74408" y="3774331"/>
            <a:ext cx="896448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3600" b="1" dirty="0" smtClean="0"/>
              <a:t>2. Выполнить тест «Устройства компьютера» (</a:t>
            </a:r>
            <a:r>
              <a:rPr lang="ru-RU" altLang="ru-RU" sz="3600" i="1" dirty="0" smtClean="0"/>
              <a:t>тренажёр)</a:t>
            </a:r>
            <a:endParaRPr lang="ru-RU" altLang="ru-RU" sz="3600" dirty="0"/>
          </a:p>
        </p:txBody>
      </p:sp>
      <p:pic>
        <p:nvPicPr>
          <p:cNvPr id="11" name="Picture 4" descr="основной рисунок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83084" y="1754892"/>
            <a:ext cx="1656184" cy="1909475"/>
          </a:xfrm>
          <a:prstGeom prst="rect">
            <a:avLst/>
          </a:prstGeom>
        </p:spPr>
      </p:pic>
      <p:sp>
        <p:nvSpPr>
          <p:cNvPr id="13" name="TextBox 5"/>
          <p:cNvSpPr txBox="1">
            <a:spLocks noChangeArrowheads="1"/>
          </p:cNvSpPr>
          <p:nvPr/>
        </p:nvSpPr>
        <p:spPr bwMode="auto">
          <a:xfrm>
            <a:off x="1619672" y="1327787"/>
            <a:ext cx="752432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742950" indent="-742950" eaLnBrk="1" hangingPunct="1">
              <a:buAutoNum type="arabicPeriod"/>
            </a:pPr>
            <a:r>
              <a:rPr lang="ru-RU" altLang="ru-RU" sz="3600" dirty="0" smtClean="0"/>
              <a:t>«</a:t>
            </a:r>
            <a:r>
              <a:rPr lang="ru-RU" altLang="ru-RU" sz="3600" b="1" dirty="0" err="1" smtClean="0"/>
              <a:t>Муравьишкины</a:t>
            </a:r>
            <a:r>
              <a:rPr lang="ru-RU" altLang="ru-RU" sz="3600" b="1" dirty="0" smtClean="0"/>
              <a:t> ребусы»</a:t>
            </a:r>
            <a:endParaRPr lang="en-US" altLang="ru-RU" sz="3600" b="1" dirty="0"/>
          </a:p>
          <a:p>
            <a:pPr algn="ctr" eaLnBrk="1" hangingPunct="1"/>
            <a:r>
              <a:rPr lang="ru-RU" altLang="ru-RU" sz="3600" dirty="0"/>
              <a:t> </a:t>
            </a:r>
            <a:r>
              <a:rPr lang="ru-RU" altLang="ru-RU" sz="3600" i="1" dirty="0" smtClean="0"/>
              <a:t>(по вариантам)</a:t>
            </a:r>
          </a:p>
        </p:txBody>
      </p:sp>
      <p:sp>
        <p:nvSpPr>
          <p:cNvPr id="14" name="TextBox 5"/>
          <p:cNvSpPr txBox="1">
            <a:spLocks noChangeArrowheads="1"/>
          </p:cNvSpPr>
          <p:nvPr/>
        </p:nvSpPr>
        <p:spPr bwMode="auto">
          <a:xfrm>
            <a:off x="76275" y="6220876"/>
            <a:ext cx="878497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3400" b="1" dirty="0" smtClean="0">
                <a:solidFill>
                  <a:schemeClr val="bg1"/>
                </a:solidFill>
              </a:rPr>
              <a:t>файлы на рабочем столе компьютера</a:t>
            </a:r>
            <a:endParaRPr lang="ru-RU" altLang="ru-RU" sz="3400" dirty="0">
              <a:solidFill>
                <a:schemeClr val="bg1"/>
              </a:solidFill>
            </a:endParaRPr>
          </a:p>
        </p:txBody>
      </p:sp>
      <p:sp>
        <p:nvSpPr>
          <p:cNvPr id="15" name="TextBox 5"/>
          <p:cNvSpPr txBox="1">
            <a:spLocks noChangeArrowheads="1"/>
          </p:cNvSpPr>
          <p:nvPr/>
        </p:nvSpPr>
        <p:spPr bwMode="auto">
          <a:xfrm>
            <a:off x="-61695" y="5668890"/>
            <a:ext cx="906091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3200" i="1" dirty="0" smtClean="0"/>
              <a:t>1 балл за каждое верно выполненное задание</a:t>
            </a:r>
          </a:p>
        </p:txBody>
      </p:sp>
    </p:spTree>
    <p:extLst>
      <p:ext uri="{BB962C8B-B14F-4D97-AF65-F5344CB8AC3E}">
        <p14:creationId xmlns:p14="http://schemas.microsoft.com/office/powerpoint/2010/main" xmlns="" val="100199911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/>
      <p:bldP spid="14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23656D44-4457-4E00-8945-F13D672CB9C6}" type="slidenum">
              <a:rPr lang="ru-RU" altLang="ru-RU" b="1"/>
              <a:pPr/>
              <a:t>22</a:t>
            </a:fld>
            <a:endParaRPr lang="ru-RU" altLang="ru-RU" b="1"/>
          </a:p>
        </p:txBody>
      </p:sp>
      <p:pic>
        <p:nvPicPr>
          <p:cNvPr id="92163" name="Picture 1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981575"/>
            <a:ext cx="1725612" cy="153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sp>
        <p:nvSpPr>
          <p:cNvPr id="92164" name="Line 2"/>
          <p:cNvSpPr>
            <a:spLocks noChangeShapeType="1"/>
          </p:cNvSpPr>
          <p:nvPr/>
        </p:nvSpPr>
        <p:spPr bwMode="auto">
          <a:xfrm>
            <a:off x="376238" y="795338"/>
            <a:ext cx="8464550" cy="0"/>
          </a:xfrm>
          <a:prstGeom prst="line">
            <a:avLst/>
          </a:prstGeom>
          <a:noFill/>
          <a:ln w="38100">
            <a:solidFill>
              <a:srgbClr val="00008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165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1407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ru-RU" altLang="ru-RU" sz="3000" b="1" dirty="0">
                <a:solidFill>
                  <a:schemeClr val="bg1"/>
                </a:solidFill>
              </a:rPr>
              <a:t>Сетевое оборудование</a:t>
            </a:r>
          </a:p>
        </p:txBody>
      </p:sp>
      <p:pic>
        <p:nvPicPr>
          <p:cNvPr id="92166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-1495747">
            <a:off x="523875" y="423863"/>
            <a:ext cx="2439988" cy="219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sp>
        <p:nvSpPr>
          <p:cNvPr id="92167" name="Rectangle 5"/>
          <p:cNvSpPr>
            <a:spLocks noChangeArrowheads="1"/>
          </p:cNvSpPr>
          <p:nvPr/>
        </p:nvSpPr>
        <p:spPr bwMode="auto">
          <a:xfrm>
            <a:off x="290513" y="2640013"/>
            <a:ext cx="33956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2200"/>
              <a:t>сетевая карта</a:t>
            </a:r>
          </a:p>
          <a:p>
            <a:pPr algn="ctr"/>
            <a:r>
              <a:rPr lang="ru-RU" altLang="ru-RU" sz="2200">
                <a:solidFill>
                  <a:schemeClr val="hlink"/>
                </a:solidFill>
              </a:rPr>
              <a:t>10/100/1000 Мбит/сек</a:t>
            </a:r>
            <a:r>
              <a:rPr lang="ru-RU" altLang="ru-RU" sz="2200"/>
              <a:t> </a:t>
            </a:r>
          </a:p>
        </p:txBody>
      </p:sp>
      <p:pic>
        <p:nvPicPr>
          <p:cNvPr id="9216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5200" y="1230313"/>
            <a:ext cx="2862263" cy="1058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sp>
        <p:nvSpPr>
          <p:cNvPr id="92169" name="Rectangle 7"/>
          <p:cNvSpPr>
            <a:spLocks noChangeArrowheads="1"/>
          </p:cNvSpPr>
          <p:nvPr/>
        </p:nvSpPr>
        <p:spPr bwMode="auto">
          <a:xfrm>
            <a:off x="3640138" y="2300288"/>
            <a:ext cx="25336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2200"/>
              <a:t>коммутатор </a:t>
            </a:r>
          </a:p>
          <a:p>
            <a:pPr algn="ctr"/>
            <a:r>
              <a:rPr lang="ru-RU" altLang="ru-RU" sz="2200"/>
              <a:t>(свич) </a:t>
            </a:r>
          </a:p>
        </p:txBody>
      </p:sp>
      <p:pic>
        <p:nvPicPr>
          <p:cNvPr id="92170" name="Picture 8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33" t="8310" r="6166" b="9944"/>
          <a:stretch>
            <a:fillRect/>
          </a:stretch>
        </p:blipFill>
        <p:spPr bwMode="auto">
          <a:xfrm>
            <a:off x="6769100" y="1012825"/>
            <a:ext cx="1919288" cy="127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sp>
        <p:nvSpPr>
          <p:cNvPr id="92171" name="Rectangle 9"/>
          <p:cNvSpPr>
            <a:spLocks noChangeArrowheads="1"/>
          </p:cNvSpPr>
          <p:nvPr/>
        </p:nvSpPr>
        <p:spPr bwMode="auto">
          <a:xfrm>
            <a:off x="6164263" y="2387600"/>
            <a:ext cx="2979737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2400"/>
              <a:t>маршрутизатор </a:t>
            </a:r>
            <a:br>
              <a:rPr lang="ru-RU" altLang="ru-RU" sz="2400"/>
            </a:br>
            <a:r>
              <a:rPr lang="ru-RU" altLang="ru-RU" sz="2400"/>
              <a:t>(роутер) </a:t>
            </a:r>
          </a:p>
        </p:txBody>
      </p:sp>
      <p:pic>
        <p:nvPicPr>
          <p:cNvPr id="92172" name="Picture 10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875" y="3468688"/>
            <a:ext cx="2466975" cy="239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sp>
        <p:nvSpPr>
          <p:cNvPr id="92173" name="Rectangle 11"/>
          <p:cNvSpPr>
            <a:spLocks noChangeArrowheads="1"/>
          </p:cNvSpPr>
          <p:nvPr/>
        </p:nvSpPr>
        <p:spPr bwMode="auto">
          <a:xfrm>
            <a:off x="549275" y="5588000"/>
            <a:ext cx="3263900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2200"/>
              <a:t>точка доступа беспроводной сети</a:t>
            </a:r>
          </a:p>
          <a:p>
            <a:pPr algn="ctr"/>
            <a:r>
              <a:rPr lang="ru-RU" altLang="ru-RU" sz="2200"/>
              <a:t>(</a:t>
            </a:r>
            <a:r>
              <a:rPr lang="en-US" altLang="ru-RU" sz="2200"/>
              <a:t>WiFi)</a:t>
            </a:r>
            <a:r>
              <a:rPr lang="ru-RU" altLang="ru-RU" sz="2200"/>
              <a:t> </a:t>
            </a:r>
          </a:p>
        </p:txBody>
      </p:sp>
      <p:pic>
        <p:nvPicPr>
          <p:cNvPr id="92174" name="Picture 12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-1364541">
            <a:off x="6327775" y="2865438"/>
            <a:ext cx="2328863" cy="168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pic>
        <p:nvPicPr>
          <p:cNvPr id="92175" name="Picture 14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02075" y="3538538"/>
            <a:ext cx="2027238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</p:pic>
      <p:sp>
        <p:nvSpPr>
          <p:cNvPr id="92176" name="Rectangle 16"/>
          <p:cNvSpPr>
            <a:spLocks noChangeArrowheads="1"/>
          </p:cNvSpPr>
          <p:nvPr/>
        </p:nvSpPr>
        <p:spPr bwMode="auto">
          <a:xfrm>
            <a:off x="3705225" y="5521325"/>
            <a:ext cx="2533650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2200"/>
              <a:t>патч-корд </a:t>
            </a:r>
          </a:p>
        </p:txBody>
      </p:sp>
      <p:sp>
        <p:nvSpPr>
          <p:cNvPr id="92177" name="Rectangle 17"/>
          <p:cNvSpPr>
            <a:spLocks noChangeArrowheads="1"/>
          </p:cNvSpPr>
          <p:nvPr/>
        </p:nvSpPr>
        <p:spPr bwMode="auto">
          <a:xfrm>
            <a:off x="6305550" y="6240463"/>
            <a:ext cx="253365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2200"/>
              <a:t>вилка </a:t>
            </a:r>
            <a:r>
              <a:rPr lang="en-US" altLang="ru-RU" sz="2200"/>
              <a:t>RJ-45</a:t>
            </a:r>
            <a:r>
              <a:rPr lang="ru-RU" altLang="ru-RU" sz="2200"/>
              <a:t> </a:t>
            </a:r>
          </a:p>
        </p:txBody>
      </p:sp>
      <p:sp>
        <p:nvSpPr>
          <p:cNvPr id="92178" name="Rectangle 18"/>
          <p:cNvSpPr>
            <a:spLocks noChangeArrowheads="1"/>
          </p:cNvSpPr>
          <p:nvPr/>
        </p:nvSpPr>
        <p:spPr bwMode="auto">
          <a:xfrm>
            <a:off x="6381750" y="4303713"/>
            <a:ext cx="25336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rgbClr val="000000"/>
                </a:solidFill>
                <a:miter lim="800000"/>
                <a:headEnd/>
                <a:tailEnd type="none" w="lg" len="lg"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sz="2200"/>
              <a:t>кабель </a:t>
            </a:r>
            <a:br>
              <a:rPr lang="ru-RU" altLang="ru-RU" sz="2200"/>
            </a:br>
            <a:r>
              <a:rPr lang="ru-RU" altLang="ru-RU" sz="2200"/>
              <a:t>«витая пара» </a:t>
            </a:r>
          </a:p>
        </p:txBody>
      </p:sp>
    </p:spTree>
    <p:extLst>
      <p:ext uri="{BB962C8B-B14F-4D97-AF65-F5344CB8AC3E}">
        <p14:creationId xmlns:p14="http://schemas.microsoft.com/office/powerpoint/2010/main" xmlns="" val="1491011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8581" y="4792076"/>
            <a:ext cx="3513215" cy="2107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87" name="Заголовок 2"/>
          <p:cNvSpPr>
            <a:spLocks/>
          </p:cNvSpPr>
          <p:nvPr/>
        </p:nvSpPr>
        <p:spPr bwMode="auto">
          <a:xfrm>
            <a:off x="1042988" y="188913"/>
            <a:ext cx="7643812" cy="63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4400" b="1" dirty="0">
                <a:solidFill>
                  <a:schemeClr val="bg1"/>
                </a:solidFill>
                <a:latin typeface="Calibri" panose="020F0502020204030204" pitchFamily="34" charset="0"/>
              </a:rPr>
              <a:t>Компьютерные сети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127349" y="1052736"/>
            <a:ext cx="3868588" cy="378565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indent="84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400" dirty="0">
                <a:latin typeface="Calibri" panose="020F0502020204030204" pitchFamily="34" charset="0"/>
              </a:rPr>
              <a:t>Компьютерные сети нужны для обмена информацией между компьютерами, совместного использования общих программ, данных и устройств. Компьютеры, находящиеся в одном помещении, объединяют в </a:t>
            </a:r>
            <a:r>
              <a:rPr lang="ru-RU" altLang="ru-RU" sz="2400" b="1" i="1" dirty="0">
                <a:latin typeface="Calibri" panose="020F0502020204030204" pitchFamily="34" charset="0"/>
              </a:rPr>
              <a:t>локальные</a:t>
            </a:r>
            <a:r>
              <a:rPr lang="ru-RU" altLang="ru-RU" sz="2400" dirty="0">
                <a:latin typeface="Calibri" panose="020F0502020204030204" pitchFamily="34" charset="0"/>
              </a:rPr>
              <a:t> компьютерные сети.</a:t>
            </a: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4211960" y="1052736"/>
            <a:ext cx="4932039" cy="43396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indent="84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300" b="1" i="1" dirty="0">
                <a:latin typeface="Calibri" panose="020F0502020204030204" pitchFamily="34" charset="0"/>
              </a:rPr>
              <a:t>Интернет</a:t>
            </a:r>
            <a:r>
              <a:rPr lang="ru-RU" altLang="ru-RU" sz="2300" dirty="0">
                <a:latin typeface="Calibri" panose="020F0502020204030204" pitchFamily="34" charset="0"/>
              </a:rPr>
              <a:t> - это </a:t>
            </a:r>
            <a:r>
              <a:rPr lang="ru-RU" altLang="ru-RU" sz="2300" b="1" i="1" dirty="0">
                <a:latin typeface="Calibri" panose="020F0502020204030204" pitchFamily="34" charset="0"/>
              </a:rPr>
              <a:t>глобальная</a:t>
            </a:r>
            <a:r>
              <a:rPr lang="ru-RU" altLang="ru-RU" sz="2300" dirty="0">
                <a:latin typeface="Calibri" panose="020F0502020204030204" pitchFamily="34" charset="0"/>
              </a:rPr>
              <a:t> компьютерная </a:t>
            </a:r>
            <a:r>
              <a:rPr lang="ru-RU" altLang="ru-RU" sz="2300" b="1" i="1" dirty="0">
                <a:latin typeface="Calibri" panose="020F0502020204030204" pitchFamily="34" charset="0"/>
              </a:rPr>
              <a:t>сеть</a:t>
            </a:r>
            <a:r>
              <a:rPr lang="ru-RU" altLang="ru-RU" sz="2300" dirty="0">
                <a:latin typeface="Calibri" panose="020F0502020204030204" pitchFamily="34" charset="0"/>
              </a:rPr>
              <a:t>, связывающая между собой компьютеры и сети всего мира.  </a:t>
            </a:r>
          </a:p>
          <a:p>
            <a:pPr eaLnBrk="1" hangingPunct="1"/>
            <a:r>
              <a:rPr lang="ru-RU" altLang="ru-RU" sz="2300" dirty="0">
                <a:latin typeface="Calibri" panose="020F0502020204030204" pitchFamily="34" charset="0"/>
              </a:rPr>
              <a:t>Основу Интернета составляют мощные компьютеры, расположенные по всему миру и соединённые  между собой высокоскоростными каналами связи. </a:t>
            </a:r>
          </a:p>
          <a:p>
            <a:pPr eaLnBrk="1" hangingPunct="1"/>
            <a:r>
              <a:rPr lang="ru-RU" altLang="ru-RU" sz="2300" dirty="0">
                <a:latin typeface="Calibri" panose="020F0502020204030204" pitchFamily="34" charset="0"/>
              </a:rPr>
              <a:t>Компьютеры, подключенные к сети, условно можно разделить на две категории: </a:t>
            </a:r>
            <a:r>
              <a:rPr lang="ru-RU" altLang="ru-RU" sz="2300" b="1" i="1" dirty="0">
                <a:latin typeface="Calibri" panose="020F0502020204030204" pitchFamily="34" charset="0"/>
              </a:rPr>
              <a:t>серверы </a:t>
            </a:r>
            <a:r>
              <a:rPr lang="ru-RU" altLang="ru-RU" sz="2300" dirty="0">
                <a:latin typeface="Calibri" panose="020F0502020204030204" pitchFamily="34" charset="0"/>
              </a:rPr>
              <a:t>и </a:t>
            </a:r>
            <a:r>
              <a:rPr lang="ru-RU" altLang="ru-RU" sz="2300" b="1" i="1" dirty="0">
                <a:latin typeface="Calibri" panose="020F0502020204030204" pitchFamily="34" charset="0"/>
              </a:rPr>
              <a:t>клиенты</a:t>
            </a:r>
            <a:r>
              <a:rPr lang="ru-RU" altLang="ru-RU" sz="2300" dirty="0">
                <a:latin typeface="Calibri" panose="020F0502020204030204" pitchFamily="34" charset="0"/>
              </a:rPr>
              <a:t>.</a:t>
            </a:r>
          </a:p>
        </p:txBody>
      </p:sp>
      <p:pic>
        <p:nvPicPr>
          <p:cNvPr id="18439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4383636"/>
            <a:ext cx="2851890" cy="20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07732432"/>
      </p:ext>
    </p:extLst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0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843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1000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1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 animBg="1"/>
      <p:bldP spid="18436" grpId="0" build="allAtOnce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ext Box 4"/>
          <p:cNvSpPr txBox="1">
            <a:spLocks noChangeArrowheads="1"/>
          </p:cNvSpPr>
          <p:nvPr/>
        </p:nvSpPr>
        <p:spPr bwMode="auto">
          <a:xfrm>
            <a:off x="107504" y="836613"/>
            <a:ext cx="8784084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ru-RU" sz="2400" dirty="0">
                <a:latin typeface="Calibri" panose="020F0502020204030204" pitchFamily="34" charset="0"/>
              </a:rPr>
              <a:t>Основная характеристика подключения компьютера к сети Интернет - скорость передачи данных по имеющемуся каналу связи. Она измеряется в битах в секунду (бит/с), а так  же Кбит/с (1 Кбит = 1024 бита), Мбит/с и Гбит/с. </a:t>
            </a:r>
          </a:p>
        </p:txBody>
      </p:sp>
      <p:sp>
        <p:nvSpPr>
          <p:cNvPr id="95235" name="Заголовок 2"/>
          <p:cNvSpPr>
            <a:spLocks/>
          </p:cNvSpPr>
          <p:nvPr/>
        </p:nvSpPr>
        <p:spPr bwMode="auto">
          <a:xfrm>
            <a:off x="1042988" y="188913"/>
            <a:ext cx="7643812" cy="63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4400" b="1" dirty="0" smtClean="0">
                <a:solidFill>
                  <a:schemeClr val="bg1"/>
                </a:solidFill>
                <a:latin typeface="Calibri" panose="020F0502020204030204" pitchFamily="34" charset="0"/>
              </a:rPr>
              <a:t>Задача 1</a:t>
            </a:r>
            <a:r>
              <a:rPr lang="ru-RU" altLang="ru-RU" sz="44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endParaRPr lang="ru-RU" altLang="ru-RU" sz="4400" b="1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36871" name="Text Box 7"/>
          <p:cNvSpPr txBox="1">
            <a:spLocks noChangeArrowheads="1"/>
          </p:cNvSpPr>
          <p:nvPr/>
        </p:nvSpPr>
        <p:spPr bwMode="auto">
          <a:xfrm>
            <a:off x="107504" y="953914"/>
            <a:ext cx="8964577" cy="156966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182563" algn="just" eaLnBrk="1" fontAlgn="auto" hangingPunct="1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400" dirty="0" smtClean="0">
                <a:latin typeface="+mn-lt"/>
              </a:rPr>
              <a:t>Скорость </a:t>
            </a:r>
            <a:r>
              <a:rPr lang="ru-RU" sz="2400" dirty="0">
                <a:latin typeface="+mn-lt"/>
              </a:rPr>
              <a:t>передачи данных по некоторому каналу связи равна </a:t>
            </a:r>
            <a:br>
              <a:rPr lang="ru-RU" sz="2400" dirty="0">
                <a:latin typeface="+mn-lt"/>
              </a:rPr>
            </a:br>
            <a:r>
              <a:rPr lang="ru-RU" sz="2400" dirty="0">
                <a:latin typeface="+mn-lt"/>
              </a:rPr>
              <a:t>1 024 000 бит/c. Передача данных через это соединение заняла </a:t>
            </a:r>
            <a:br>
              <a:rPr lang="ru-RU" sz="2400" dirty="0">
                <a:latin typeface="+mn-lt"/>
              </a:rPr>
            </a:br>
            <a:r>
              <a:rPr lang="ru-RU" sz="2400" dirty="0">
                <a:latin typeface="+mn-lt"/>
              </a:rPr>
              <a:t>5 секунд. Определите информационный объём файла в килобайтах.</a:t>
            </a:r>
          </a:p>
        </p:txBody>
      </p:sp>
      <p:sp>
        <p:nvSpPr>
          <p:cNvPr id="36872" name="Text Box 8"/>
          <p:cNvSpPr txBox="1">
            <a:spLocks noChangeArrowheads="1"/>
          </p:cNvSpPr>
          <p:nvPr/>
        </p:nvSpPr>
        <p:spPr bwMode="auto">
          <a:xfrm>
            <a:off x="2381929" y="2982770"/>
            <a:ext cx="6690152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1825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20000"/>
              </a:spcBef>
            </a:pPr>
            <a:r>
              <a:rPr lang="en-US" alt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I=v*t        </a:t>
            </a:r>
            <a:r>
              <a:rPr lang="en-US" altLang="ru-R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I=</a:t>
            </a:r>
            <a:r>
              <a:rPr lang="ru-RU" altLang="ru-R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1 024 000 бит/c </a:t>
            </a:r>
            <a:r>
              <a:rPr lang="en-US" altLang="ru-RU" sz="2400" dirty="0">
                <a:latin typeface="Calibri Light" panose="020F0302020204030204" pitchFamily="34" charset="0"/>
                <a:cs typeface="Calibri Light" panose="020F0302020204030204" pitchFamily="34" charset="0"/>
                <a:sym typeface="Symbol" panose="05050102010706020507" pitchFamily="18" charset="2"/>
              </a:rPr>
              <a:t></a:t>
            </a:r>
            <a:r>
              <a:rPr lang="en-US" altLang="ru-R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ru-RU" altLang="ru-R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5 с = 5 120</a:t>
            </a:r>
            <a:r>
              <a:rPr lang="en-US" altLang="ru-R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000</a:t>
            </a:r>
            <a:r>
              <a:rPr lang="ru-RU" altLang="ru-R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en-US" altLang="ru-R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           </a:t>
            </a:r>
          </a:p>
          <a:p>
            <a:pPr algn="just" eaLnBrk="1" hangingPunct="1">
              <a:spcBef>
                <a:spcPct val="20000"/>
              </a:spcBef>
            </a:pPr>
            <a:r>
              <a:rPr lang="en-US" altLang="ru-R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                   </a:t>
            </a:r>
            <a:r>
              <a:rPr lang="ru-RU" altLang="ru-RU" sz="24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битов</a:t>
            </a:r>
            <a:endParaRPr lang="ru-RU" altLang="ru-RU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 eaLnBrk="1" hangingPunct="1">
              <a:spcBef>
                <a:spcPct val="20000"/>
              </a:spcBef>
            </a:pPr>
            <a:r>
              <a:rPr lang="en-US" altLang="ru-R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                  </a:t>
            </a:r>
            <a:r>
              <a:rPr lang="ru-RU" altLang="ru-R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Результат, полученный в битах, </a:t>
            </a:r>
            <a:r>
              <a:rPr lang="en-US" altLang="ru-R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               </a:t>
            </a:r>
          </a:p>
          <a:p>
            <a:pPr algn="just" eaLnBrk="1" hangingPunct="1">
              <a:spcBef>
                <a:spcPct val="20000"/>
              </a:spcBef>
            </a:pPr>
            <a:r>
              <a:rPr lang="en-US" altLang="ru-R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                  </a:t>
            </a:r>
            <a:r>
              <a:rPr lang="ru-RU" altLang="ru-R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переводим в байты и килобайты:</a:t>
            </a:r>
            <a:endParaRPr lang="en-US" altLang="ru-RU" sz="24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algn="just" eaLnBrk="1" hangingPunct="1">
              <a:spcBef>
                <a:spcPct val="20000"/>
              </a:spcBef>
            </a:pPr>
            <a:r>
              <a:rPr lang="en-US" altLang="ru-R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                 </a:t>
            </a:r>
            <a:r>
              <a:rPr lang="ru-RU" altLang="ru-R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5 120 000 битов  = 640 000 байтов </a:t>
            </a:r>
            <a:r>
              <a:rPr lang="en-US" altLang="ru-R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</a:p>
          <a:p>
            <a:pPr algn="just" eaLnBrk="1" hangingPunct="1">
              <a:spcBef>
                <a:spcPct val="20000"/>
              </a:spcBef>
            </a:pPr>
            <a:r>
              <a:rPr lang="en-US" altLang="ru-R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                  </a:t>
            </a:r>
            <a:r>
              <a:rPr lang="ru-RU" altLang="ru-RU" sz="2400" dirty="0">
                <a:latin typeface="Calibri Light" panose="020F0302020204030204" pitchFamily="34" charset="0"/>
                <a:cs typeface="Calibri Light" panose="020F0302020204030204" pitchFamily="34" charset="0"/>
              </a:rPr>
              <a:t>= 625 Кбайт.</a:t>
            </a:r>
          </a:p>
        </p:txBody>
      </p:sp>
      <p:sp>
        <p:nvSpPr>
          <p:cNvPr id="36873" name="Text Box 9"/>
          <p:cNvSpPr txBox="1">
            <a:spLocks noChangeArrowheads="1"/>
          </p:cNvSpPr>
          <p:nvPr/>
        </p:nvSpPr>
        <p:spPr bwMode="auto">
          <a:xfrm>
            <a:off x="5050284" y="5776073"/>
            <a:ext cx="36365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1825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20000"/>
              </a:spcBef>
            </a:pPr>
            <a:r>
              <a:rPr lang="ru-RU" altLang="ru-RU" sz="2800" b="1" i="1" dirty="0">
                <a:latin typeface="Calibri" panose="020F0502020204030204" pitchFamily="34" charset="0"/>
              </a:rPr>
              <a:t>Ответ:</a:t>
            </a:r>
            <a:r>
              <a:rPr lang="ru-RU" altLang="ru-RU" sz="2800" b="1" dirty="0">
                <a:latin typeface="Calibri" panose="020F0502020204030204" pitchFamily="34" charset="0"/>
              </a:rPr>
              <a:t> 625 Кбайт</a:t>
            </a:r>
          </a:p>
        </p:txBody>
      </p:sp>
      <p:pic>
        <p:nvPicPr>
          <p:cNvPr id="95239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106" t="34987" r="45549" b="30917"/>
          <a:stretch>
            <a:fillRect/>
          </a:stretch>
        </p:blipFill>
        <p:spPr bwMode="auto">
          <a:xfrm>
            <a:off x="179512" y="2533624"/>
            <a:ext cx="3748857" cy="3262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216993" y="2983227"/>
            <a:ext cx="2072446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ru-RU" sz="2400" dirty="0"/>
              <a:t>t</a:t>
            </a:r>
            <a:r>
              <a:rPr lang="en-US" altLang="ru-RU" sz="2400" b="1" dirty="0"/>
              <a:t>= 5 </a:t>
            </a:r>
            <a:r>
              <a:rPr lang="ru-RU" altLang="ru-RU" sz="2400" b="1" dirty="0"/>
              <a:t>с</a:t>
            </a:r>
          </a:p>
          <a:p>
            <a:pPr eaLnBrk="1" hangingPunct="1"/>
            <a:r>
              <a:rPr lang="en-US" altLang="ru-RU" sz="2400" b="1" dirty="0"/>
              <a:t>v</a:t>
            </a:r>
            <a:r>
              <a:rPr lang="ru-RU" altLang="ru-RU" sz="2400" b="1" dirty="0"/>
              <a:t>=</a:t>
            </a:r>
            <a:r>
              <a:rPr lang="en-US" altLang="ru-RU" sz="2400" b="1" dirty="0"/>
              <a:t> 1024000</a:t>
            </a:r>
            <a:r>
              <a:rPr lang="ru-RU" altLang="ru-RU" sz="2400" b="1" dirty="0"/>
              <a:t> бит/с</a:t>
            </a:r>
          </a:p>
          <a:p>
            <a:pPr eaLnBrk="1" hangingPunct="1"/>
            <a:endParaRPr lang="ru-RU" altLang="ru-RU" b="1" dirty="0"/>
          </a:p>
          <a:p>
            <a:pPr eaLnBrk="1" hangingPunct="1"/>
            <a:endParaRPr lang="ru-RU" altLang="ru-RU" b="1" dirty="0" smtClean="0"/>
          </a:p>
          <a:p>
            <a:pPr eaLnBrk="1" hangingPunct="1"/>
            <a:endParaRPr lang="ru-RU" altLang="ru-RU" b="1" dirty="0"/>
          </a:p>
          <a:p>
            <a:pPr eaLnBrk="1" hangingPunct="1"/>
            <a:endParaRPr lang="ru-RU" altLang="ru-RU" b="1" dirty="0"/>
          </a:p>
          <a:p>
            <a:pPr algn="ctr" eaLnBrk="1" hangingPunct="1"/>
            <a:r>
              <a:rPr lang="en-US" altLang="ru-RU" sz="2400" b="1" dirty="0"/>
              <a:t>I -</a:t>
            </a:r>
            <a:r>
              <a:rPr lang="ru-RU" altLang="ru-RU" sz="2400" b="1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xmlns="" val="1626746133"/>
      </p:ext>
    </p:extLst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6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52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52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52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6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6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68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68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68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68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68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68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68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68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68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68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68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68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68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68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68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68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4" grpId="0"/>
      <p:bldP spid="95234" grpId="1"/>
      <p:bldP spid="36871" grpId="0" animBg="1"/>
      <p:bldP spid="36872" grpId="0"/>
      <p:bldP spid="36873" grpId="0"/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Заголовок 2"/>
          <p:cNvSpPr>
            <a:spLocks/>
          </p:cNvSpPr>
          <p:nvPr/>
        </p:nvSpPr>
        <p:spPr bwMode="auto">
          <a:xfrm>
            <a:off x="1042988" y="188913"/>
            <a:ext cx="7643812" cy="63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4400" b="1" dirty="0">
                <a:solidFill>
                  <a:schemeClr val="bg1"/>
                </a:solidFill>
                <a:latin typeface="Calibri" panose="020F0502020204030204" pitchFamily="34" charset="0"/>
              </a:rPr>
              <a:t>Задания</a:t>
            </a:r>
          </a:p>
        </p:txBody>
      </p:sp>
      <p:pic>
        <p:nvPicPr>
          <p:cNvPr id="96259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78" y="1052736"/>
            <a:ext cx="9128125" cy="4694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9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940" y="2852936"/>
            <a:ext cx="2322512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30" name="Picture 1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852936"/>
            <a:ext cx="6642421" cy="3671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3866405"/>
      </p:ext>
    </p:extLst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Заголовок 2"/>
          <p:cNvSpPr>
            <a:spLocks/>
          </p:cNvSpPr>
          <p:nvPr/>
        </p:nvSpPr>
        <p:spPr bwMode="auto">
          <a:xfrm>
            <a:off x="1042988" y="188913"/>
            <a:ext cx="7643812" cy="63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4400" b="1" dirty="0">
                <a:solidFill>
                  <a:schemeClr val="bg1"/>
                </a:solidFill>
                <a:latin typeface="Calibri" panose="020F0502020204030204" pitchFamily="34" charset="0"/>
              </a:rPr>
              <a:t>Вопросы и задания</a:t>
            </a:r>
          </a:p>
        </p:txBody>
      </p:sp>
      <p:pic>
        <p:nvPicPr>
          <p:cNvPr id="9728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915109"/>
            <a:ext cx="8857109" cy="3981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6525" y="2357124"/>
            <a:ext cx="2225675" cy="3792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00263" y="2492896"/>
            <a:ext cx="2200275" cy="3767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08550" y="2322074"/>
            <a:ext cx="4235450" cy="2992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7287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5688" y="2000250"/>
            <a:ext cx="120650" cy="322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943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5361822"/>
            <a:ext cx="4730750" cy="858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04297280"/>
      </p:ext>
    </p:extLst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3"/>
          <p:cNvSpPr>
            <a:spLocks noGrp="1"/>
          </p:cNvSpPr>
          <p:nvPr>
            <p:ph type="title"/>
          </p:nvPr>
        </p:nvSpPr>
        <p:spPr>
          <a:xfrm>
            <a:off x="1042988" y="188913"/>
            <a:ext cx="7643812" cy="63341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chemeClr val="bg1"/>
                </a:solidFill>
                <a:cs typeface="Arial" charset="0"/>
              </a:rPr>
              <a:t>подведем итог. Самое главное</a:t>
            </a:r>
          </a:p>
        </p:txBody>
      </p:sp>
      <p:sp>
        <p:nvSpPr>
          <p:cNvPr id="99331" name="Text Box 3"/>
          <p:cNvSpPr txBox="1">
            <a:spLocks noChangeArrowheads="1"/>
          </p:cNvSpPr>
          <p:nvPr/>
        </p:nvSpPr>
        <p:spPr bwMode="auto">
          <a:xfrm>
            <a:off x="0" y="1017588"/>
            <a:ext cx="9144000" cy="5869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2667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ru-RU" sz="2400" b="1" i="1" dirty="0">
                <a:latin typeface="Calibri" panose="020F0502020204030204" pitchFamily="34" charset="0"/>
              </a:rPr>
              <a:t>Персональный компьютер (ПК)</a:t>
            </a:r>
            <a:r>
              <a:rPr lang="ru-RU" altLang="ru-RU" sz="2400" dirty="0">
                <a:latin typeface="Calibri" panose="020F0502020204030204" pitchFamily="34" charset="0"/>
              </a:rPr>
              <a:t> - компьютер многоцелевого назначения, предназначенный для работы одного человека (пользователя), достаточно простой в использовании и обслуживании, имеющий небольшие размеры и доступную стоимость. </a:t>
            </a:r>
          </a:p>
          <a:p>
            <a:pPr algn="just" eaLnBrk="1" hangingPunct="1"/>
            <a:r>
              <a:rPr lang="ru-RU" altLang="ru-RU" sz="2400" dirty="0">
                <a:latin typeface="Calibri" panose="020F0502020204030204" pitchFamily="34" charset="0"/>
              </a:rPr>
              <a:t>Все устройства, входящие в состав ПК, можно разделить на две группы:  </a:t>
            </a:r>
          </a:p>
          <a:p>
            <a:pPr algn="just" eaLnBrk="1" hangingPunct="1">
              <a:buFontTx/>
              <a:buAutoNum type="arabicParenR"/>
            </a:pPr>
            <a:r>
              <a:rPr lang="ru-RU" altLang="ru-RU" sz="2400" dirty="0">
                <a:latin typeface="Calibri" panose="020F0502020204030204" pitchFamily="34" charset="0"/>
              </a:rPr>
              <a:t>устройства, образующие </a:t>
            </a:r>
            <a:r>
              <a:rPr lang="ru-RU" altLang="ru-RU" sz="2400" b="1" i="1" dirty="0">
                <a:latin typeface="Calibri" panose="020F0502020204030204" pitchFamily="34" charset="0"/>
              </a:rPr>
              <a:t>системный блок</a:t>
            </a:r>
            <a:r>
              <a:rPr lang="ru-RU" altLang="ru-RU" sz="2400" dirty="0">
                <a:latin typeface="Calibri" panose="020F0502020204030204" pitchFamily="34" charset="0"/>
              </a:rPr>
              <a:t>;</a:t>
            </a:r>
          </a:p>
          <a:p>
            <a:pPr algn="just" eaLnBrk="1" hangingPunct="1">
              <a:buFontTx/>
              <a:buAutoNum type="arabicParenR"/>
            </a:pPr>
            <a:r>
              <a:rPr lang="ru-RU" altLang="ru-RU" sz="2400" b="1" i="1" dirty="0">
                <a:latin typeface="Calibri" panose="020F0502020204030204" pitchFamily="34" charset="0"/>
              </a:rPr>
              <a:t>внешние устройства</a:t>
            </a:r>
            <a:r>
              <a:rPr lang="ru-RU" altLang="ru-RU" sz="2400" dirty="0">
                <a:latin typeface="Calibri" panose="020F0502020204030204" pitchFamily="34" charset="0"/>
              </a:rPr>
              <a:t> (устройства ввода и вывода информации).</a:t>
            </a:r>
          </a:p>
          <a:p>
            <a:pPr algn="just" eaLnBrk="1" hangingPunct="1"/>
            <a:r>
              <a:rPr lang="ru-RU" altLang="ru-RU" sz="2400" b="1" i="1" dirty="0">
                <a:latin typeface="Calibri" panose="020F0502020204030204" pitchFamily="34" charset="0"/>
              </a:rPr>
              <a:t>Клавиатура, мышь и монитор</a:t>
            </a:r>
            <a:r>
              <a:rPr lang="ru-RU" altLang="ru-RU" sz="2400" dirty="0">
                <a:latin typeface="Calibri" panose="020F0502020204030204" pitchFamily="34" charset="0"/>
              </a:rPr>
              <a:t> вместе с </a:t>
            </a:r>
            <a:r>
              <a:rPr lang="ru-RU" altLang="ru-RU" sz="2400" b="1" i="1" dirty="0">
                <a:latin typeface="Calibri" panose="020F0502020204030204" pitchFamily="34" charset="0"/>
              </a:rPr>
              <a:t>системным блоком</a:t>
            </a:r>
            <a:r>
              <a:rPr lang="ru-RU" altLang="ru-RU" sz="2400" dirty="0">
                <a:latin typeface="Calibri" panose="020F0502020204030204" pitchFamily="34" charset="0"/>
              </a:rPr>
              <a:t> образуют </a:t>
            </a:r>
            <a:r>
              <a:rPr lang="ru-RU" altLang="ru-RU" sz="2400" b="1" i="1" dirty="0">
                <a:latin typeface="Calibri" panose="020F0502020204030204" pitchFamily="34" charset="0"/>
              </a:rPr>
              <a:t>минимальный комплект устройств</a:t>
            </a:r>
            <a:r>
              <a:rPr lang="ru-RU" altLang="ru-RU" sz="2400" dirty="0">
                <a:latin typeface="Calibri" panose="020F0502020204030204" pitchFamily="34" charset="0"/>
              </a:rPr>
              <a:t>, обеспечивающих работу компьютера.</a:t>
            </a:r>
          </a:p>
          <a:p>
            <a:pPr algn="just">
              <a:lnSpc>
                <a:spcPct val="90000"/>
              </a:lnSpc>
            </a:pPr>
            <a:r>
              <a:rPr lang="ru-RU" altLang="ru-RU" sz="2400" b="1" i="1" dirty="0">
                <a:latin typeface="Calibri" panose="020F0502020204030204" pitchFamily="34" charset="0"/>
              </a:rPr>
              <a:t>Персональный компьютер в наше время используется</a:t>
            </a:r>
          </a:p>
          <a:p>
            <a:pPr algn="just">
              <a:lnSpc>
                <a:spcPct val="90000"/>
              </a:lnSpc>
            </a:pPr>
            <a:r>
              <a:rPr lang="ru-RU" altLang="ru-RU" sz="2400" b="1" i="1" dirty="0">
                <a:latin typeface="Calibri" panose="020F0502020204030204" pitchFamily="34" charset="0"/>
              </a:rPr>
              <a:t>           как инструмент выхода в Интернет.</a:t>
            </a:r>
          </a:p>
          <a:p>
            <a:pPr algn="just" eaLnBrk="1" hangingPunct="1">
              <a:lnSpc>
                <a:spcPct val="110000"/>
              </a:lnSpc>
              <a:spcBef>
                <a:spcPct val="30000"/>
              </a:spcBef>
            </a:pPr>
            <a:endParaRPr lang="ru-RU" altLang="ru-RU" sz="2000" dirty="0">
              <a:latin typeface="Calibri" panose="020F0502020204030204" pitchFamily="34" charset="0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ru-RU" altLang="ru-RU" dirty="0">
                <a:solidFill>
                  <a:schemeClr val="bg1"/>
                </a:solidFill>
                <a:latin typeface="Calibri" panose="020F0502020204030204" pitchFamily="34" charset="0"/>
              </a:rPr>
              <a:t>             </a:t>
            </a:r>
            <a:endParaRPr lang="ru-RU" altLang="ru-RU" b="1" i="1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4977752"/>
      </p:ext>
    </p:extLst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93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93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93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93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93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93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93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9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9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93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93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93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93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tekhnar.ru/img/v_peterburge_pojavitsja_eshe.jpg"/>
          <p:cNvPicPr>
            <a:picLocks noChangeAspect="1" noChangeArrowheads="1"/>
          </p:cNvPicPr>
          <p:nvPr/>
        </p:nvPicPr>
        <p:blipFill>
          <a:blip r:embed="rId2" cstate="print"/>
          <a:srcRect l="8295" r="12073"/>
          <a:stretch>
            <a:fillRect/>
          </a:stretch>
        </p:blipFill>
        <p:spPr bwMode="auto">
          <a:xfrm>
            <a:off x="17970" y="547"/>
            <a:ext cx="9378566" cy="685745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481" y="0"/>
            <a:ext cx="8229600" cy="868346"/>
          </a:xfrm>
          <a:noFill/>
          <a:ln>
            <a:noFill/>
          </a:ln>
        </p:spPr>
        <p:txBody>
          <a:bodyPr/>
          <a:lstStyle/>
          <a:p>
            <a:pPr algn="l"/>
            <a:r>
              <a:rPr lang="ru-RU" b="1" dirty="0" smtClean="0">
                <a:solidFill>
                  <a:srgbClr val="0070C0"/>
                </a:solidFill>
              </a:rPr>
              <a:t>Оценка за урок:</a:t>
            </a:r>
            <a:endParaRPr lang="ru-RU" b="1" dirty="0">
              <a:solidFill>
                <a:srgbClr val="0070C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23476322"/>
              </p:ext>
            </p:extLst>
          </p:nvPr>
        </p:nvGraphicFramePr>
        <p:xfrm>
          <a:off x="1043608" y="1124745"/>
          <a:ext cx="5040560" cy="2818116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252028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2028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556914"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Баллы</a:t>
                      </a:r>
                      <a:endParaRPr lang="ru-RU" sz="32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200" dirty="0" smtClean="0">
                          <a:solidFill>
                            <a:schemeClr val="bg2">
                              <a:lumMod val="25000"/>
                            </a:schemeClr>
                          </a:solidFill>
                        </a:rPr>
                        <a:t>Оценка</a:t>
                      </a:r>
                      <a:endParaRPr lang="ru-RU" sz="32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9829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C00000"/>
                          </a:solidFill>
                        </a:rPr>
                        <a:t>1 - 10</a:t>
                      </a:r>
                      <a:endParaRPr lang="ru-RU" sz="2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002060"/>
                          </a:solidFill>
                        </a:rPr>
                        <a:t>2</a:t>
                      </a:r>
                      <a:endParaRPr lang="ru-RU" sz="2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9829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C00000"/>
                          </a:solidFill>
                        </a:rPr>
                        <a:t>11 - 14</a:t>
                      </a:r>
                      <a:endParaRPr lang="ru-RU" sz="2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002060"/>
                          </a:solidFill>
                        </a:rPr>
                        <a:t>3</a:t>
                      </a:r>
                      <a:endParaRPr lang="ru-RU" sz="2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98291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C00000"/>
                          </a:solidFill>
                        </a:rPr>
                        <a:t>15 - 18</a:t>
                      </a:r>
                      <a:endParaRPr lang="ru-RU" sz="2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002060"/>
                          </a:solidFill>
                        </a:rPr>
                        <a:t>4</a:t>
                      </a:r>
                      <a:endParaRPr lang="ru-RU" sz="2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84516"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C00000"/>
                          </a:solidFill>
                        </a:rPr>
                        <a:t>19 и более</a:t>
                      </a:r>
                      <a:endParaRPr lang="ru-RU" sz="28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 smtClean="0">
                          <a:solidFill>
                            <a:srgbClr val="002060"/>
                          </a:solidFill>
                        </a:rPr>
                        <a:t>5</a:t>
                      </a:r>
                      <a:endParaRPr lang="ru-RU" sz="2800" b="1" dirty="0">
                        <a:solidFill>
                          <a:srgbClr val="00206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404632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Заголовок 1"/>
          <p:cNvSpPr>
            <a:spLocks noGrp="1"/>
          </p:cNvSpPr>
          <p:nvPr>
            <p:ph type="title"/>
          </p:nvPr>
        </p:nvSpPr>
        <p:spPr>
          <a:xfrm>
            <a:off x="755576" y="35594"/>
            <a:ext cx="6870700" cy="900113"/>
          </a:xfrm>
        </p:spPr>
        <p:txBody>
          <a:bodyPr/>
          <a:lstStyle/>
          <a:p>
            <a:r>
              <a:rPr lang="ru-RU" b="1" dirty="0" smtClean="0">
                <a:solidFill>
                  <a:schemeClr val="bg1"/>
                </a:solidFill>
              </a:rPr>
              <a:t>Итог урока. Рефлексия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8313" y="1844675"/>
            <a:ext cx="7696200" cy="365760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Урок полезен, все понятно.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Лишь кое-что чуть-чуть неясно.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Еще придется потрудиться.</a:t>
            </a:r>
          </a:p>
          <a:p>
            <a:pPr marL="514350" indent="-514350">
              <a:buFont typeface="+mj-lt"/>
              <a:buAutoNum type="arabicPeriod"/>
              <a:defRPr/>
            </a:pPr>
            <a:r>
              <a:rPr lang="ru-RU" b="1" smtClean="0">
                <a:latin typeface="Times New Roman" pitchFamily="18" charset="0"/>
                <a:cs typeface="Times New Roman" pitchFamily="18" charset="0"/>
              </a:rPr>
              <a:t> Да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трудно все-таки учиться. </a:t>
            </a:r>
          </a:p>
          <a:p>
            <a:pPr marL="0" indent="0">
              <a:buNone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8599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AutoShape 4"/>
          <p:cNvSpPr>
            <a:spLocks noChangeArrowheads="1"/>
          </p:cNvSpPr>
          <p:nvPr/>
        </p:nvSpPr>
        <p:spPr bwMode="auto">
          <a:xfrm rot="-792701">
            <a:off x="6588125" y="1916113"/>
            <a:ext cx="1295400" cy="1439862"/>
          </a:xfrm>
          <a:prstGeom prst="cube">
            <a:avLst>
              <a:gd name="adj" fmla="val 25042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6600" b="1"/>
              <a:t>ц</a:t>
            </a:r>
          </a:p>
        </p:txBody>
      </p:sp>
      <p:sp>
        <p:nvSpPr>
          <p:cNvPr id="22533" name="AutoShape 5"/>
          <p:cNvSpPr>
            <a:spLocks noChangeArrowheads="1"/>
          </p:cNvSpPr>
          <p:nvPr/>
        </p:nvSpPr>
        <p:spPr bwMode="auto">
          <a:xfrm rot="1469680">
            <a:off x="1979613" y="1700213"/>
            <a:ext cx="1222375" cy="1152525"/>
          </a:xfrm>
          <a:prstGeom prst="cube">
            <a:avLst>
              <a:gd name="adj" fmla="val 25042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6600" b="1"/>
              <a:t>л</a:t>
            </a:r>
          </a:p>
        </p:txBody>
      </p:sp>
      <p:sp>
        <p:nvSpPr>
          <p:cNvPr id="22536" name="AutoShape 8"/>
          <p:cNvSpPr>
            <a:spLocks noChangeArrowheads="1"/>
          </p:cNvSpPr>
          <p:nvPr/>
        </p:nvSpPr>
        <p:spPr bwMode="auto">
          <a:xfrm rot="1102172">
            <a:off x="250825" y="4797425"/>
            <a:ext cx="1260475" cy="1187450"/>
          </a:xfrm>
          <a:prstGeom prst="cube">
            <a:avLst>
              <a:gd name="adj" fmla="val 2918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6000" b="1"/>
              <a:t>М</a:t>
            </a:r>
          </a:p>
        </p:txBody>
      </p:sp>
      <p:sp>
        <p:nvSpPr>
          <p:cNvPr id="22537" name="AutoShape 9"/>
          <p:cNvSpPr>
            <a:spLocks noChangeArrowheads="1"/>
          </p:cNvSpPr>
          <p:nvPr/>
        </p:nvSpPr>
        <p:spPr bwMode="auto">
          <a:xfrm rot="-1406618">
            <a:off x="7308850" y="3644900"/>
            <a:ext cx="1260475" cy="1260475"/>
          </a:xfrm>
          <a:prstGeom prst="cube">
            <a:avLst>
              <a:gd name="adj" fmla="val 29185"/>
            </a:avLst>
          </a:prstGeom>
          <a:solidFill>
            <a:srgbClr val="A759D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6600" b="1"/>
              <a:t>ы</a:t>
            </a:r>
            <a:endParaRPr lang="ru-RU" altLang="ru-RU" sz="2800" b="1"/>
          </a:p>
        </p:txBody>
      </p:sp>
      <p:sp>
        <p:nvSpPr>
          <p:cNvPr id="22538" name="AutoShape 10"/>
          <p:cNvSpPr>
            <a:spLocks noChangeArrowheads="1"/>
          </p:cNvSpPr>
          <p:nvPr/>
        </p:nvSpPr>
        <p:spPr bwMode="auto">
          <a:xfrm rot="-657009">
            <a:off x="755650" y="3141663"/>
            <a:ext cx="1368425" cy="1152525"/>
          </a:xfrm>
          <a:prstGeom prst="cube">
            <a:avLst>
              <a:gd name="adj" fmla="val 25042"/>
            </a:avLst>
          </a:prstGeom>
          <a:solidFill>
            <a:srgbClr val="FF99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6600" b="1"/>
              <a:t>о</a:t>
            </a:r>
            <a:endParaRPr lang="ru-RU" altLang="ru-RU" sz="2800" b="1"/>
          </a:p>
        </p:txBody>
      </p:sp>
      <p:sp>
        <p:nvSpPr>
          <p:cNvPr id="22539" name="AutoShape 11"/>
          <p:cNvSpPr>
            <a:spLocks noChangeArrowheads="1"/>
          </p:cNvSpPr>
          <p:nvPr/>
        </p:nvSpPr>
        <p:spPr bwMode="auto">
          <a:xfrm rot="1149054">
            <a:off x="3203575" y="620713"/>
            <a:ext cx="1368425" cy="1152525"/>
          </a:xfrm>
          <a:prstGeom prst="cube">
            <a:avLst>
              <a:gd name="adj" fmla="val 25042"/>
            </a:avLst>
          </a:prstGeom>
          <a:solidFill>
            <a:srgbClr val="33CC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6600" b="1"/>
              <a:t>о</a:t>
            </a:r>
            <a:endParaRPr lang="ru-RU" altLang="ru-RU" sz="2800" b="1"/>
          </a:p>
        </p:txBody>
      </p:sp>
      <p:sp>
        <p:nvSpPr>
          <p:cNvPr id="72712" name="Text Box 12"/>
          <p:cNvSpPr txBox="1">
            <a:spLocks noChangeArrowheads="1"/>
          </p:cNvSpPr>
          <p:nvPr/>
        </p:nvSpPr>
        <p:spPr bwMode="auto">
          <a:xfrm>
            <a:off x="900113" y="333375"/>
            <a:ext cx="65516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 altLang="ru-RU"/>
          </a:p>
        </p:txBody>
      </p:sp>
      <p:sp>
        <p:nvSpPr>
          <p:cNvPr id="22541" name="AutoShape 13"/>
          <p:cNvSpPr>
            <a:spLocks noChangeArrowheads="1"/>
          </p:cNvSpPr>
          <p:nvPr/>
        </p:nvSpPr>
        <p:spPr bwMode="auto">
          <a:xfrm rot="-657009">
            <a:off x="5022850" y="762000"/>
            <a:ext cx="1368425" cy="1368425"/>
          </a:xfrm>
          <a:prstGeom prst="cube">
            <a:avLst>
              <a:gd name="adj" fmla="val 25042"/>
            </a:avLst>
          </a:prstGeom>
          <a:solidFill>
            <a:srgbClr val="00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6600" b="1"/>
              <a:t>д</a:t>
            </a:r>
            <a:endParaRPr lang="ru-RU" altLang="ru-RU" sz="2800" b="1"/>
          </a:p>
        </p:txBody>
      </p:sp>
      <p:sp>
        <p:nvSpPr>
          <p:cNvPr id="22542" name="AutoShape 14"/>
          <p:cNvSpPr>
            <a:spLocks noChangeArrowheads="1"/>
          </p:cNvSpPr>
          <p:nvPr/>
        </p:nvSpPr>
        <p:spPr bwMode="auto">
          <a:xfrm rot="768453">
            <a:off x="7667625" y="5084763"/>
            <a:ext cx="1222375" cy="1152525"/>
          </a:xfrm>
          <a:prstGeom prst="cube">
            <a:avLst>
              <a:gd name="adj" fmla="val 25042"/>
            </a:avLst>
          </a:prstGeom>
          <a:solidFill>
            <a:srgbClr val="66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ru-RU" altLang="ru-RU" sz="6000" b="1"/>
              <a:t>!</a:t>
            </a:r>
            <a:endParaRPr lang="ru-RU" altLang="ru-RU" sz="2400" b="1"/>
          </a:p>
        </p:txBody>
      </p:sp>
      <p:pic>
        <p:nvPicPr>
          <p:cNvPr id="72715" name="Picture 16" descr="3c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068638"/>
            <a:ext cx="3670300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16" name="Picture 17" descr="37r3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27200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743274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5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0" presetID="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nimBg="1"/>
      <p:bldP spid="22533" grpId="0" animBg="1"/>
      <p:bldP spid="22536" grpId="0" animBg="1"/>
      <p:bldP spid="22537" grpId="0" animBg="1"/>
      <p:bldP spid="22538" grpId="0" animBg="1"/>
      <p:bldP spid="22539" grpId="0" animBg="1"/>
      <p:bldP spid="22541" grpId="0" animBg="1"/>
      <p:bldP spid="22542" grpId="0" animBg="1"/>
    </p:bldLst>
  </p:timing>
</p:sld>
</file>

<file path=ppt/theme/theme1.xml><?xml version="1.0" encoding="utf-8"?>
<a:theme xmlns:a="http://schemas.openxmlformats.org/drawingml/2006/main" name="Ур. 10 Текст как форма представления информации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Ур. 10 Текст как форма представления информации</Template>
  <TotalTime>1078</TotalTime>
  <Words>960</Words>
  <Application>Microsoft Office PowerPoint</Application>
  <PresentationFormat>Экран (4:3)</PresentationFormat>
  <Paragraphs>243</Paragraphs>
  <Slides>30</Slides>
  <Notes>10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2" baseType="lpstr">
      <vt:lpstr>Ур. 10 Текст как форма представления информации</vt:lpstr>
      <vt:lpstr>Image</vt:lpstr>
      <vt:lpstr>Слайд 1</vt:lpstr>
      <vt:lpstr>Слайд 2</vt:lpstr>
      <vt:lpstr>РАЗМИНКА</vt:lpstr>
      <vt:lpstr>Сравните (поставьте знак &lt;,&gt;,=)</vt:lpstr>
      <vt:lpstr>Проверим  домашнюю подготовку:</vt:lpstr>
      <vt:lpstr>Установи соответствие:</vt:lpstr>
      <vt:lpstr>Слайд 7</vt:lpstr>
      <vt:lpstr>Взаимопроверка.</vt:lpstr>
      <vt:lpstr>Ответы к проверочной работе:</vt:lpstr>
      <vt:lpstr>Слайд 10</vt:lpstr>
      <vt:lpstr>Отгадай загадку. Узнай тему урока.</vt:lpstr>
      <vt:lpstr>21.11.2021                         Тема урока:</vt:lpstr>
      <vt:lpstr>Цели урока:</vt:lpstr>
      <vt:lpstr>Настольные компьютеры (desktop)</vt:lpstr>
      <vt:lpstr>Слайд 15</vt:lpstr>
      <vt:lpstr>Системный блок: порты</vt:lpstr>
      <vt:lpstr>Слайд 17</vt:lpstr>
      <vt:lpstr>Правила работы за компьютером </vt:lpstr>
      <vt:lpstr>Проверка выполненных заданий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подведем итог. Самое главное</vt:lpstr>
      <vt:lpstr>Оценка за урок:</vt:lpstr>
      <vt:lpstr>Итог урока. Рефлексия</vt:lpstr>
      <vt:lpstr>Слайд 30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в 5 классе</dc:title>
  <dc:creator>Галина</dc:creator>
  <cp:lastModifiedBy>Галина</cp:lastModifiedBy>
  <cp:revision>102</cp:revision>
  <dcterms:created xsi:type="dcterms:W3CDTF">2018-11-09T16:39:24Z</dcterms:created>
  <dcterms:modified xsi:type="dcterms:W3CDTF">2021-11-21T15:56:27Z</dcterms:modified>
</cp:coreProperties>
</file>