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5"/>
      <p:bold r:id="rId16"/>
      <p:italic r:id="rId17"/>
      <p:boldItalic r:id="rId18"/>
    </p:embeddedFont>
    <p:embeddedFont>
      <p:font typeface="Helvetica Neue" panose="020B060402020202020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gAVpBb50RSFsORHDrXWhtnBdFOB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9" d="100"/>
          <a:sy n="89" d="100"/>
        </p:scale>
        <p:origin x="-1258" y="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994851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5" name="Google Shape;4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" name="Google Shape;5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" name="Google Shape;5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" name="Google Shape;6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5" name="Google Shape;8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93" name="Google Shape;9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4" name="Google Shape;94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ru-RU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22" name="Google Shape;12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3" name="Google Shape;123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ru-RU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29" name="Google Shape;12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0" name="Google Shape;130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ru-RU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36" name="Google Shape;13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7" name="Google Shape;137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ru-RU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4"/>
          <p:cNvSpPr txBox="1">
            <a:spLocks noGrp="1"/>
          </p:cNvSpPr>
          <p:nvPr>
            <p:ph type="ctrTitle"/>
          </p:nvPr>
        </p:nvSpPr>
        <p:spPr>
          <a:xfrm>
            <a:off x="609600" y="565150"/>
            <a:ext cx="7620000" cy="70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subTitle" idx="1"/>
          </p:nvPr>
        </p:nvSpPr>
        <p:spPr>
          <a:xfrm>
            <a:off x="609600" y="1311275"/>
            <a:ext cx="7620000" cy="44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–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•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–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8724900" cy="71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8724900" cy="71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1"/>
          </p:nvPr>
        </p:nvSpPr>
        <p:spPr>
          <a:xfrm>
            <a:off x="1219200" y="1447800"/>
            <a:ext cx="73152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Helvetica Neue"/>
              <a:buChar char="•"/>
              <a:defRPr sz="32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–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•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–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8724900" cy="71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3" name="Google Shape;23;p18"/>
          <p:cNvSpPr txBox="1">
            <a:spLocks noGrp="1"/>
          </p:cNvSpPr>
          <p:nvPr>
            <p:ph type="body" idx="1"/>
          </p:nvPr>
        </p:nvSpPr>
        <p:spPr>
          <a:xfrm>
            <a:off x="1219200" y="1447800"/>
            <a:ext cx="35814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•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–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•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–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4" name="Google Shape;24;p18"/>
          <p:cNvSpPr txBox="1">
            <a:spLocks noGrp="1"/>
          </p:cNvSpPr>
          <p:nvPr>
            <p:ph type="body" idx="2"/>
          </p:nvPr>
        </p:nvSpPr>
        <p:spPr>
          <a:xfrm>
            <a:off x="4953000" y="1447800"/>
            <a:ext cx="35814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•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–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•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–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Char char="»"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9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7" name="Google Shape;27;p1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None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Helvetica Neue"/>
              <a:buNone/>
              <a:defRPr sz="16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Helvetica Neue"/>
              <a:buChar char="•"/>
              <a:defRPr sz="32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–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•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–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31" name="Google Shape;31;p2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Helvetica Neue"/>
              <a:buNone/>
              <a:defRPr sz="12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Helvetica Neue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34" name="Google Shape;34;p2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5" name="Google Shape;35;p21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sz="1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Helvetica Neue"/>
              <a:buNone/>
              <a:defRPr sz="12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Helvetica Neue"/>
              <a:buNone/>
              <a:defRPr sz="1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Helvetica Neue"/>
              <a:buNone/>
              <a:defRPr sz="9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2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8724900" cy="71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 rot="5400000">
            <a:off x="2743200" y="-76200"/>
            <a:ext cx="4267200" cy="7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Helvetica Neue"/>
              <a:buChar char="•"/>
              <a:defRPr sz="32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–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•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–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3"/>
          <p:cNvSpPr txBox="1">
            <a:spLocks noGrp="1"/>
          </p:cNvSpPr>
          <p:nvPr>
            <p:ph type="title"/>
          </p:nvPr>
        </p:nvSpPr>
        <p:spPr>
          <a:xfrm rot="5400000">
            <a:off x="5124450" y="1876425"/>
            <a:ext cx="5495925" cy="2181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body" idx="1"/>
          </p:nvPr>
        </p:nvSpPr>
        <p:spPr>
          <a:xfrm rot="5400000">
            <a:off x="685800" y="-228600"/>
            <a:ext cx="5495925" cy="6391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Helvetica Neue"/>
              <a:buChar char="•"/>
              <a:defRPr sz="32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–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•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–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8724900" cy="71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11" name="Google Shape;11;p13"/>
          <p:cNvSpPr txBox="1">
            <a:spLocks noGrp="1"/>
          </p:cNvSpPr>
          <p:nvPr>
            <p:ph type="body" idx="1"/>
          </p:nvPr>
        </p:nvSpPr>
        <p:spPr>
          <a:xfrm>
            <a:off x="1219200" y="1447800"/>
            <a:ext cx="73152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Helvetica Neue"/>
              <a:buChar char="•"/>
              <a:defRPr sz="32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Char char="–"/>
              <a:defRPr sz="28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Char char="•"/>
              <a:defRPr sz="24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–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103008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"/>
          <p:cNvSpPr txBox="1">
            <a:spLocks noGrp="1"/>
          </p:cNvSpPr>
          <p:nvPr>
            <p:ph type="ctrTitle"/>
          </p:nvPr>
        </p:nvSpPr>
        <p:spPr>
          <a:xfrm>
            <a:off x="-324544" y="1412776"/>
            <a:ext cx="7620000" cy="70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40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Возможности применения «облачной технологии»</a:t>
            </a:r>
            <a:br>
              <a:rPr lang="ru-RU" sz="40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работе учителя</a:t>
            </a:r>
            <a:endParaRPr sz="40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subTitle" idx="1"/>
          </p:nvPr>
        </p:nvSpPr>
        <p:spPr>
          <a:xfrm>
            <a:off x="5896597" y="5025137"/>
            <a:ext cx="2948300" cy="10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None/>
            </a:pPr>
            <a:r>
              <a:rPr lang="ru-RU" sz="1200" dirty="0"/>
              <a:t>ГБОУ Лицей №101 </a:t>
            </a:r>
            <a:endParaRPr sz="12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None/>
            </a:pPr>
            <a:r>
              <a:rPr lang="ru-RU" sz="1200" dirty="0"/>
              <a:t>Выборгского района</a:t>
            </a:r>
            <a:endParaRPr sz="12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None/>
            </a:pPr>
            <a:r>
              <a:rPr lang="ru-RU" sz="1200" b="0" i="0" u="none" strike="noStrike" cap="none" dirty="0">
                <a:solidFill>
                  <a:schemeClr val="lt1"/>
                </a:solidFill>
                <a:sym typeface="Helvetica Neue"/>
              </a:rPr>
              <a:t>Учитель труд</a:t>
            </a:r>
            <a:r>
              <a:rPr lang="ru-RU" sz="1200" dirty="0"/>
              <a:t>/</a:t>
            </a:r>
            <a:r>
              <a:rPr lang="ru-RU" sz="1200" b="0" i="0" u="none" strike="noStrike" cap="none" dirty="0">
                <a:solidFill>
                  <a:schemeClr val="lt1"/>
                </a:solidFill>
                <a:sym typeface="Helvetica Neue"/>
              </a:rPr>
              <a:t>технологи</a:t>
            </a:r>
            <a:r>
              <a:rPr lang="ru-RU" sz="1200" dirty="0"/>
              <a:t>и</a:t>
            </a:r>
            <a:endParaRPr sz="1200" dirty="0"/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Helvetica Neue"/>
              <a:buNone/>
            </a:pPr>
            <a:r>
              <a:rPr lang="ru-RU" sz="1200" b="0" i="0" u="none" strike="noStrike" cap="none" dirty="0" err="1">
                <a:solidFill>
                  <a:schemeClr val="lt1"/>
                </a:solidFill>
                <a:sym typeface="Helvetica Neue"/>
              </a:rPr>
              <a:t>Кобликова</a:t>
            </a:r>
            <a:r>
              <a:rPr lang="ru-RU" sz="1200" b="0" i="0" u="none" strike="noStrike" cap="none" dirty="0">
                <a:solidFill>
                  <a:schemeClr val="lt1"/>
                </a:solidFill>
                <a:sym typeface="Helvetica Neue"/>
              </a:rPr>
              <a:t> Наталья Владимировна</a:t>
            </a:r>
            <a:endParaRPr sz="1200" b="0" i="0" u="none" strike="noStrike" cap="none" dirty="0">
              <a:solidFill>
                <a:schemeClr val="lt1"/>
              </a:solidFill>
              <a:sym typeface="Helvetica Neue"/>
            </a:endParaRPr>
          </a:p>
        </p:txBody>
      </p:sp>
      <p:pic>
        <p:nvPicPr>
          <p:cNvPr id="49" name="Google Shape;49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9728" y="2838737"/>
            <a:ext cx="3400200" cy="2736300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621" y="5892399"/>
            <a:ext cx="15176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4909939" cy="2201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40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Наши дети – активные жители интернета</a:t>
            </a:r>
            <a:endParaRPr sz="40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" name="Google Shape;55;p2" descr="http://www.avs-info.ru/wp-content/uploads/2014/07/1348120251-1228608-0204346_www.nevseoboi.com_.ua_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6096" y="193517"/>
            <a:ext cx="3456384" cy="259228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6" name="Google Shape;56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1520" y="2817352"/>
            <a:ext cx="6444208" cy="396469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"/>
          <p:cNvSpPr txBox="1">
            <a:spLocks noGrp="1"/>
          </p:cNvSpPr>
          <p:nvPr>
            <p:ph type="title"/>
          </p:nvPr>
        </p:nvSpPr>
        <p:spPr>
          <a:xfrm>
            <a:off x="2195736" y="4869160"/>
            <a:ext cx="3528392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44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2" name="Google Shape;62;p3"/>
          <p:cNvSpPr txBox="1">
            <a:spLocks noGrp="1"/>
          </p:cNvSpPr>
          <p:nvPr>
            <p:ph type="body" idx="1"/>
          </p:nvPr>
        </p:nvSpPr>
        <p:spPr>
          <a:xfrm>
            <a:off x="911" y="404664"/>
            <a:ext cx="8747553" cy="2463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None/>
            </a:pPr>
            <a:r>
              <a:rPr lang="ru-RU" sz="3600" b="1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Облачная технология </a:t>
            </a:r>
            <a:endParaRPr>
              <a:solidFill>
                <a:srgbClr val="002060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(англ. cloud computing)</a:t>
            </a:r>
            <a:endParaRPr>
              <a:solidFill>
                <a:srgbClr val="002060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технология обработки данных, </a:t>
            </a:r>
            <a:endParaRPr>
              <a:solidFill>
                <a:srgbClr val="002060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rPr lang="ru-RU" sz="28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которой компьютерные ресурсы и мощности предоставляются пользователю как Интернет-сервис.</a:t>
            </a:r>
            <a:endParaRPr sz="2800" b="0" i="0" u="none" strike="noStrike" cap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" name="Google Shape;63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527" y="2996952"/>
            <a:ext cx="7166287" cy="367448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"/>
          <p:cNvSpPr txBox="1">
            <a:spLocks noGrp="1"/>
          </p:cNvSpPr>
          <p:nvPr>
            <p:ph type="title"/>
          </p:nvPr>
        </p:nvSpPr>
        <p:spPr>
          <a:xfrm>
            <a:off x="94109" y="836712"/>
            <a:ext cx="2821707" cy="9056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3600" b="1" i="0" u="none" strike="noStrike" cap="none">
                <a:solidFill>
                  <a:schemeClr val="lt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«Облака»</a:t>
            </a:r>
            <a:endParaRPr sz="4400" b="0" i="0" u="none" strike="noStrike" cap="none">
              <a:solidFill>
                <a:schemeClr val="lt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69" name="Google Shape;6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920" y="332656"/>
            <a:ext cx="4392488" cy="2316422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0" name="Google Shape;70;p4"/>
          <p:cNvSpPr/>
          <p:nvPr/>
        </p:nvSpPr>
        <p:spPr>
          <a:xfrm>
            <a:off x="2915816" y="736814"/>
            <a:ext cx="5958408" cy="1508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rgbClr val="0E3E3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это модель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rgbClr val="0E3E3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обеспечения повсеместного и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rgbClr val="0E3E3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удобного сетевого доступа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>
                <a:solidFill>
                  <a:srgbClr val="0E3E3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требованию</a:t>
            </a:r>
            <a:endParaRPr sz="2000" b="1" i="0" u="none" strike="noStrike" cap="none">
              <a:solidFill>
                <a:srgbClr val="0E3E37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" name="Google Shape;7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5652" y="2852936"/>
            <a:ext cx="4840327" cy="7183094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4"/>
          <p:cNvSpPr/>
          <p:nvPr/>
        </p:nvSpPr>
        <p:spPr>
          <a:xfrm>
            <a:off x="683568" y="2811643"/>
            <a:ext cx="4848777" cy="20128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-RU" sz="2400" b="1" i="0" u="none" strike="noStrike" cap="none">
                <a:solidFill>
                  <a:srgbClr val="045B4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сеть компьютеров, предоставляющая потребителю услуги в виде пользования программным обеспечением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-RU" sz="2400" b="1" i="0" u="none" strike="noStrike" cap="none">
                <a:solidFill>
                  <a:srgbClr val="045B4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или хранения данных</a:t>
            </a:r>
            <a:endParaRPr sz="2400" b="1" i="0" u="none" strike="noStrike" cap="none">
              <a:solidFill>
                <a:srgbClr val="045B4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3" name="Google Shape;73;p4"/>
          <p:cNvSpPr/>
          <p:nvPr/>
        </p:nvSpPr>
        <p:spPr>
          <a:xfrm>
            <a:off x="2787892" y="1087240"/>
            <a:ext cx="978408" cy="48463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4"/>
          <p:cNvSpPr/>
          <p:nvPr/>
        </p:nvSpPr>
        <p:spPr>
          <a:xfrm>
            <a:off x="1619672" y="1755715"/>
            <a:ext cx="484632" cy="978408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" name="Google Shape;75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532343" y="2801098"/>
            <a:ext cx="3341879" cy="2858932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5"/>
          <p:cNvSpPr txBox="1">
            <a:spLocks noGrp="1"/>
          </p:cNvSpPr>
          <p:nvPr>
            <p:ph type="title"/>
          </p:nvPr>
        </p:nvSpPr>
        <p:spPr>
          <a:xfrm>
            <a:off x="551276" y="970637"/>
            <a:ext cx="8066631" cy="17850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4000" b="1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Квалификация </a:t>
            </a:r>
            <a:br>
              <a:rPr lang="ru-RU" sz="4000" b="1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облачных сервисов </a:t>
            </a:r>
            <a:br>
              <a:rPr lang="ru-RU" sz="4000" b="1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функциональным задачам:</a:t>
            </a:r>
            <a:r>
              <a:rPr lang="ru-RU" sz="40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40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400" b="0" i="0" u="none" strike="noStrike" cap="none">
              <a:solidFill>
                <a:srgbClr val="002060"/>
              </a:solidFill>
            </a:endParaRPr>
          </a:p>
        </p:txBody>
      </p:sp>
      <p:sp>
        <p:nvSpPr>
          <p:cNvPr id="81" name="Google Shape;81;p5"/>
          <p:cNvSpPr txBox="1">
            <a:spLocks noGrp="1"/>
          </p:cNvSpPr>
          <p:nvPr>
            <p:ph type="body" idx="1"/>
          </p:nvPr>
        </p:nvSpPr>
        <p:spPr>
          <a:xfrm>
            <a:off x="855946" y="3051132"/>
            <a:ext cx="7315200" cy="3575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ru-RU" sz="32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хранение и синхронизация файлов</a:t>
            </a:r>
            <a:endParaRPr sz="2400" b="0" i="0" u="none" strike="noStrike" cap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rPr lang="ru-RU" sz="32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хранение закладок и заметок</a:t>
            </a:r>
            <a:endParaRPr sz="2400" b="0" i="0" u="none" strike="noStrike" cap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rPr lang="ru-RU" sz="32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управление временем</a:t>
            </a:r>
            <a:endParaRPr sz="24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rPr lang="ru-RU" sz="3200" b="0" i="0" u="none" strike="noStrike" cap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программные приложения</a:t>
            </a:r>
            <a:endParaRPr sz="2400" b="0" i="0" u="none" strike="noStrike" cap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Helvetica Neue"/>
              <a:buNone/>
            </a:pPr>
            <a:endParaRPr sz="3200" b="0" i="0" u="none" strike="noStrike" cap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6"/>
          <p:cNvSpPr txBox="1">
            <a:spLocks noGrp="1"/>
          </p:cNvSpPr>
          <p:nvPr>
            <p:ph type="body" idx="1"/>
          </p:nvPr>
        </p:nvSpPr>
        <p:spPr>
          <a:xfrm>
            <a:off x="39750" y="2874550"/>
            <a:ext cx="8976900" cy="385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Char char="❖"/>
            </a:pPr>
            <a:r>
              <a:rPr lang="ru-RU"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электронные дневники;</a:t>
            </a:r>
            <a:endParaRPr sz="20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Char char="❖"/>
            </a:pPr>
            <a:r>
              <a:rPr lang="ru-RU"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электронные журналы;</a:t>
            </a:r>
            <a:endParaRPr sz="20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Char char="❖"/>
            </a:pPr>
            <a:r>
              <a:rPr lang="ru-RU"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личные кабинеты для учеников и преподавателей;</a:t>
            </a:r>
            <a:endParaRPr sz="20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Char char="❖"/>
            </a:pPr>
            <a:r>
              <a:rPr lang="ru-RU"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интерактивная приемная;</a:t>
            </a:r>
            <a:endParaRPr sz="20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Char char="❖"/>
            </a:pPr>
            <a:r>
              <a:rPr lang="ru-RU"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тематические форумы, где ученики могут осуществлять обмен информацией;</a:t>
            </a:r>
            <a:endParaRPr sz="20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Char char="❖"/>
            </a:pPr>
            <a:r>
              <a:rPr lang="ru-RU"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поиск информации, где ученики могут решать определенные учебные задачи даже в отсутствии учителя или под его руководством.</a:t>
            </a:r>
            <a:endParaRPr sz="20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6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4853700" cy="17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4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Применение </a:t>
            </a:r>
            <a:endParaRPr sz="44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4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облачных</a:t>
            </a:r>
            <a:r>
              <a:rPr lang="ru-RU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4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технологий</a:t>
            </a:r>
            <a:endParaRPr sz="40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89" name="Google Shape;8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84800" y="75850"/>
            <a:ext cx="5031900" cy="3722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0" name="Google Shape;90;p6"/>
          <p:cNvSpPr txBox="1"/>
          <p:nvPr/>
        </p:nvSpPr>
        <p:spPr>
          <a:xfrm>
            <a:off x="238125" y="183975"/>
            <a:ext cx="6285600" cy="18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7"/>
          <p:cNvSpPr txBox="1">
            <a:spLocks noGrp="1"/>
          </p:cNvSpPr>
          <p:nvPr>
            <p:ph type="title"/>
          </p:nvPr>
        </p:nvSpPr>
        <p:spPr>
          <a:xfrm>
            <a:off x="714114" y="194023"/>
            <a:ext cx="7315200" cy="14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Документы системы</a:t>
            </a:r>
            <a:br>
              <a:rPr lang="ru-RU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позволяют:</a:t>
            </a:r>
            <a:endParaRPr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7"/>
          <p:cNvSpPr txBox="1">
            <a:spLocks noGrp="1"/>
          </p:cNvSpPr>
          <p:nvPr>
            <p:ph type="body" idx="1"/>
          </p:nvPr>
        </p:nvSpPr>
        <p:spPr>
          <a:xfrm>
            <a:off x="662275" y="2036550"/>
            <a:ext cx="73152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Char char="❖"/>
            </a:pPr>
            <a:r>
              <a:rPr lang="ru-RU" sz="24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создавать конспекты уроков, выполнять их редактирование</a:t>
            </a:r>
            <a:endParaRPr sz="24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Char char="❖"/>
            </a:pPr>
            <a:r>
              <a:rPr lang="ru-RU" sz="24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работать с таблицами</a:t>
            </a:r>
            <a:endParaRPr sz="24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Char char="❖"/>
            </a:pPr>
            <a:r>
              <a:rPr lang="ru-RU" sz="24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делать яркие и красочные электронные презентации к урокам</a:t>
            </a:r>
            <a:endParaRPr sz="24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Char char="❖"/>
            </a:pPr>
            <a:r>
              <a:rPr lang="ru-RU" sz="24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редактировать фотографии</a:t>
            </a:r>
            <a:endParaRPr sz="24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8" name="Google Shape;98;p7" descr="a29038e3f7639887aea70b1818307af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06042" y="657987"/>
            <a:ext cx="885825" cy="154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oogle Shape;103;p8"/>
          <p:cNvGrpSpPr/>
          <p:nvPr/>
        </p:nvGrpSpPr>
        <p:grpSpPr>
          <a:xfrm>
            <a:off x="197763" y="3487132"/>
            <a:ext cx="9071497" cy="1669776"/>
            <a:chOff x="-2" y="3503228"/>
            <a:chExt cx="8958761" cy="1533368"/>
          </a:xfrm>
        </p:grpSpPr>
        <p:sp>
          <p:nvSpPr>
            <p:cNvPr id="104" name="Google Shape;104;p8"/>
            <p:cNvSpPr/>
            <p:nvPr/>
          </p:nvSpPr>
          <p:spPr>
            <a:xfrm>
              <a:off x="-2" y="3655141"/>
              <a:ext cx="8748464" cy="1323209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A8C1BC"/>
                </a:gs>
                <a:gs pos="100000">
                  <a:srgbClr val="CFECE5"/>
                </a:gs>
              </a:gsLst>
              <a:lin ang="16200000" scaled="0"/>
            </a:gradFill>
            <a:ln w="9525" cap="flat" cmpd="sng">
              <a:solidFill>
                <a:srgbClr val="A6BAB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2113325" y="3503228"/>
              <a:ext cx="6845434" cy="15333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Проектная деятельность</a:t>
              </a:r>
              <a:endParaRPr/>
            </a:p>
          </p:txBody>
        </p:sp>
      </p:grpSp>
      <p:grpSp>
        <p:nvGrpSpPr>
          <p:cNvPr id="106" name="Google Shape;106;p8"/>
          <p:cNvGrpSpPr/>
          <p:nvPr/>
        </p:nvGrpSpPr>
        <p:grpSpPr>
          <a:xfrm>
            <a:off x="197760" y="5232022"/>
            <a:ext cx="9101513" cy="1532031"/>
            <a:chOff x="0" y="5039675"/>
            <a:chExt cx="8988399" cy="1553810"/>
          </a:xfrm>
        </p:grpSpPr>
        <p:sp>
          <p:nvSpPr>
            <p:cNvPr id="107" name="Google Shape;107;p8"/>
            <p:cNvSpPr/>
            <p:nvPr/>
          </p:nvSpPr>
          <p:spPr>
            <a:xfrm>
              <a:off x="0" y="5060117"/>
              <a:ext cx="8748464" cy="1533368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 w="25400" cap="flat" cmpd="sng">
              <a:solidFill>
                <a:srgbClr val="7C8B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8"/>
            <p:cNvSpPr/>
            <p:nvPr/>
          </p:nvSpPr>
          <p:spPr>
            <a:xfrm>
              <a:off x="2142965" y="5039675"/>
              <a:ext cx="6845434" cy="15333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Работа в «Облаке»</a:t>
              </a:r>
              <a:endParaRPr/>
            </a:p>
          </p:txBody>
        </p:sp>
      </p:grpSp>
      <p:grpSp>
        <p:nvGrpSpPr>
          <p:cNvPr id="109" name="Google Shape;109;p8"/>
          <p:cNvGrpSpPr/>
          <p:nvPr/>
        </p:nvGrpSpPr>
        <p:grpSpPr>
          <a:xfrm>
            <a:off x="307848" y="2028682"/>
            <a:ext cx="8864551" cy="1565825"/>
            <a:chOff x="0" y="1686705"/>
            <a:chExt cx="8864545" cy="1583013"/>
          </a:xfrm>
        </p:grpSpPr>
        <p:sp>
          <p:nvSpPr>
            <p:cNvPr id="110" name="Google Shape;110;p8"/>
            <p:cNvSpPr/>
            <p:nvPr/>
          </p:nvSpPr>
          <p:spPr>
            <a:xfrm>
              <a:off x="0" y="1686705"/>
              <a:ext cx="8748464" cy="1533368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8"/>
            <p:cNvSpPr/>
            <p:nvPr/>
          </p:nvSpPr>
          <p:spPr>
            <a:xfrm>
              <a:off x="2019111" y="1736350"/>
              <a:ext cx="6845434" cy="15333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Индивидуальный  учебный проект</a:t>
              </a:r>
              <a:endParaRPr/>
            </a:p>
          </p:txBody>
        </p:sp>
      </p:grpSp>
      <p:grpSp>
        <p:nvGrpSpPr>
          <p:cNvPr id="112" name="Google Shape;112;p8"/>
          <p:cNvGrpSpPr/>
          <p:nvPr/>
        </p:nvGrpSpPr>
        <p:grpSpPr>
          <a:xfrm>
            <a:off x="307848" y="125260"/>
            <a:ext cx="8748470" cy="1708733"/>
            <a:chOff x="-7" y="267860"/>
            <a:chExt cx="8748464" cy="1643705"/>
          </a:xfrm>
        </p:grpSpPr>
        <p:sp>
          <p:nvSpPr>
            <p:cNvPr id="113" name="Google Shape;113;p8"/>
            <p:cNvSpPr/>
            <p:nvPr/>
          </p:nvSpPr>
          <p:spPr>
            <a:xfrm>
              <a:off x="-7" y="378197"/>
              <a:ext cx="8748464" cy="1533368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 w="25400" cap="flat" cmpd="sng">
              <a:solidFill>
                <a:srgbClr val="7C8B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8"/>
            <p:cNvSpPr/>
            <p:nvPr/>
          </p:nvSpPr>
          <p:spPr>
            <a:xfrm>
              <a:off x="1903022" y="267860"/>
              <a:ext cx="6845434" cy="15333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Научно-практические конференции</a:t>
              </a:r>
              <a:endParaRPr/>
            </a:p>
          </p:txBody>
        </p:sp>
      </p:grpSp>
      <p:pic>
        <p:nvPicPr>
          <p:cNvPr id="115" name="Google Shape;115;p8" descr="0d7bfbb42edcbbc148491e5164e3ef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7848" y="2077788"/>
            <a:ext cx="1771707" cy="1467611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8"/>
          <p:cNvSpPr/>
          <p:nvPr/>
        </p:nvSpPr>
        <p:spPr>
          <a:xfrm>
            <a:off x="7688166" y="513567"/>
            <a:ext cx="1368152" cy="5904656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4E6661"/>
          </a:solidFill>
          <a:ln w="25400" cap="flat" cmpd="sng">
            <a:solidFill>
              <a:srgbClr val="145A5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8" descr="04_zs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7848" y="276082"/>
            <a:ext cx="1771707" cy="1557911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8"/>
          <p:cNvSpPr/>
          <p:nvPr/>
        </p:nvSpPr>
        <p:spPr>
          <a:xfrm>
            <a:off x="197764" y="5252177"/>
            <a:ext cx="1881792" cy="1491721"/>
          </a:xfrm>
          <a:prstGeom prst="roundRect">
            <a:avLst>
              <a:gd name="adj" fmla="val 10000"/>
            </a:avLst>
          </a:prstGeom>
          <a:blipFill rotWithShape="1">
            <a:blip r:embed="rId5">
              <a:alphaModFix/>
            </a:blip>
            <a:stretch>
              <a:fillRect b="-9645"/>
            </a:stretch>
          </a:blipFill>
          <a:ln w="9525" cap="flat" cmpd="sng">
            <a:solidFill>
              <a:srgbClr val="F9F9F9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9" name="Google Shape;119;p8" descr="C:\Users\User1\Google Диск\Фото\hello_html_m3c6a0928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4872" y="3749422"/>
            <a:ext cx="1937658" cy="13440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5352" y="237244"/>
            <a:ext cx="3774222" cy="131663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64078" y="237244"/>
            <a:ext cx="3795767" cy="13241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8411" y="161104"/>
            <a:ext cx="3645074" cy="650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pic>
        <p:nvPicPr>
          <p:cNvPr id="133" name="Google Shape;133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59926" y="161104"/>
            <a:ext cx="3583242" cy="64173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5862" y="137784"/>
            <a:ext cx="3857625" cy="65699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pic>
        <p:nvPicPr>
          <p:cNvPr id="140" name="Google Shape;140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00888" y="137785"/>
            <a:ext cx="3754597" cy="65699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sp>
        <p:nvSpPr>
          <p:cNvPr id="141" name="Google Shape;141;p11"/>
          <p:cNvSpPr txBox="1">
            <a:spLocks noGrp="1"/>
          </p:cNvSpPr>
          <p:nvPr>
            <p:ph type="title"/>
          </p:nvPr>
        </p:nvSpPr>
        <p:spPr>
          <a:xfrm>
            <a:off x="238125" y="219075"/>
            <a:ext cx="8724900" cy="71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2" name="Google Shape;142;p11"/>
          <p:cNvSpPr txBox="1">
            <a:spLocks noGrp="1"/>
          </p:cNvSpPr>
          <p:nvPr>
            <p:ph type="body" idx="1"/>
          </p:nvPr>
        </p:nvSpPr>
        <p:spPr>
          <a:xfrm>
            <a:off x="1219200" y="1447800"/>
            <a:ext cx="35814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</a:pPr>
            <a:endParaRPr/>
          </a:p>
        </p:txBody>
      </p:sp>
      <p:sp>
        <p:nvSpPr>
          <p:cNvPr id="143" name="Google Shape;143;p11"/>
          <p:cNvSpPr txBox="1">
            <a:spLocks noGrp="1"/>
          </p:cNvSpPr>
          <p:nvPr>
            <p:ph type="body" idx="2"/>
          </p:nvPr>
        </p:nvSpPr>
        <p:spPr>
          <a:xfrm>
            <a:off x="4953000" y="1447800"/>
            <a:ext cx="35814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2"/>
          <p:cNvSpPr txBox="1">
            <a:spLocks noGrp="1"/>
          </p:cNvSpPr>
          <p:nvPr>
            <p:ph type="title" idx="4294967295"/>
          </p:nvPr>
        </p:nvSpPr>
        <p:spPr>
          <a:xfrm>
            <a:off x="162370" y="1827985"/>
            <a:ext cx="8724900" cy="3413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Спасибо за внимание!</a:t>
            </a:r>
            <a:br>
              <a:rPr lang="ru-RU" dirty="0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-template">
  <a:themeElements>
    <a:clrScheme name="powerpoint-template-24 13">
      <a:dk1>
        <a:srgbClr val="4D4D4D"/>
      </a:dk1>
      <a:lt1>
        <a:srgbClr val="FFFFFF"/>
      </a:lt1>
      <a:dk2>
        <a:srgbClr val="4D4D4D"/>
      </a:dk2>
      <a:lt2>
        <a:srgbClr val="045B4B"/>
      </a:lt2>
      <a:accent1>
        <a:srgbClr val="1C7C70"/>
      </a:accent1>
      <a:accent2>
        <a:srgbClr val="379690"/>
      </a:accent2>
      <a:accent3>
        <a:srgbClr val="FFFFFF"/>
      </a:accent3>
      <a:accent4>
        <a:srgbClr val="404040"/>
      </a:accent4>
      <a:accent5>
        <a:srgbClr val="ABBFBB"/>
      </a:accent5>
      <a:accent6>
        <a:srgbClr val="318782"/>
      </a:accent6>
      <a:hlink>
        <a:srgbClr val="54B2A4"/>
      </a:hlink>
      <a:folHlink>
        <a:srgbClr val="DDDDD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Microsoft Office PowerPoint</Application>
  <PresentationFormat>Экран (4:3)</PresentationFormat>
  <Paragraphs>48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Comic Sans MS</vt:lpstr>
      <vt:lpstr>Times New Roman</vt:lpstr>
      <vt:lpstr>Helvetica Neue</vt:lpstr>
      <vt:lpstr>Calibri</vt:lpstr>
      <vt:lpstr>powerpoint-template</vt:lpstr>
      <vt:lpstr>Возможности применения «облачной технологии»  в работе учителя</vt:lpstr>
      <vt:lpstr>Наши дети – активные жители интернета</vt:lpstr>
      <vt:lpstr>Презентация PowerPoint</vt:lpstr>
      <vt:lpstr>«Облака»</vt:lpstr>
      <vt:lpstr>Квалификация  облачных сервисов  по функциональным задачам: </vt:lpstr>
      <vt:lpstr> Применение  облачных  технологий</vt:lpstr>
      <vt:lpstr> Документы системы позволяют: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Возможности применения «облачной технологии»  в работе учителя</dc:title>
  <cp:lastModifiedBy>Кристина</cp:lastModifiedBy>
  <cp:revision>1</cp:revision>
  <dcterms:modified xsi:type="dcterms:W3CDTF">2025-05-22T15:36:04Z</dcterms:modified>
</cp:coreProperties>
</file>