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media/image18.jpg" ContentType="image/gif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8"/>
  </p:notesMasterIdLst>
  <p:sldIdLst>
    <p:sldId id="271" r:id="rId2"/>
    <p:sldId id="278" r:id="rId3"/>
    <p:sldId id="294" r:id="rId4"/>
    <p:sldId id="295" r:id="rId5"/>
    <p:sldId id="261" r:id="rId6"/>
    <p:sldId id="267" r:id="rId7"/>
    <p:sldId id="281" r:id="rId8"/>
    <p:sldId id="282" r:id="rId9"/>
    <p:sldId id="283" r:id="rId10"/>
    <p:sldId id="297" r:id="rId11"/>
    <p:sldId id="285" r:id="rId12"/>
    <p:sldId id="300" r:id="rId13"/>
    <p:sldId id="301" r:id="rId14"/>
    <p:sldId id="259" r:id="rId15"/>
    <p:sldId id="286" r:id="rId16"/>
    <p:sldId id="274" r:id="rId17"/>
    <p:sldId id="265" r:id="rId18"/>
    <p:sldId id="258" r:id="rId19"/>
    <p:sldId id="287" r:id="rId20"/>
    <p:sldId id="288" r:id="rId21"/>
    <p:sldId id="298" r:id="rId22"/>
    <p:sldId id="273" r:id="rId23"/>
    <p:sldId id="299" r:id="rId24"/>
    <p:sldId id="290" r:id="rId25"/>
    <p:sldId id="292" r:id="rId26"/>
    <p:sldId id="293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F02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53" d="100"/>
          <a:sy n="53" d="100"/>
        </p:scale>
        <p:origin x="-996" y="-4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29BE07-FB2D-413B-8B90-7288500422EC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D6E065-2A62-4891-9DBB-CBB11DC7F18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804449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16388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27B7050-75A7-4358-8181-0F280373E8A2}" type="slidenum">
              <a:rPr lang="ru-RU" smtClean="0"/>
              <a:pPr/>
              <a:t>1</a:t>
            </a:fld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73B190-C1CA-49AD-820D-CB455D0397AC}" type="slidenum">
              <a:rPr lang="ru-RU" smtClean="0"/>
              <a:pPr/>
              <a:t>5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73B190-C1CA-49AD-820D-CB455D0397AC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73B190-C1CA-49AD-820D-CB455D0397AC}" type="slidenum">
              <a:rPr lang="ru-RU" smtClean="0"/>
              <a:pPr/>
              <a:t>10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73B190-C1CA-49AD-820D-CB455D0397AC}" type="slidenum">
              <a:rPr lang="ru-RU" smtClean="0"/>
              <a:pPr/>
              <a:t>17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D6E065-2A62-4891-9DBB-CBB11DC7F183}" type="slidenum">
              <a:rPr lang="ru-RU" smtClean="0"/>
              <a:pPr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52781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A3998-20BA-4FEC-841B-BE238D5E6586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8D4C1-2BD5-466D-B85D-B646D6C8A5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A3998-20BA-4FEC-841B-BE238D5E6586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8D4C1-2BD5-466D-B85D-B646D6C8A5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A3998-20BA-4FEC-841B-BE238D5E6586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8D4C1-2BD5-466D-B85D-B646D6C8A5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A3998-20BA-4FEC-841B-BE238D5E6586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8D4C1-2BD5-466D-B85D-B646D6C8A5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A3998-20BA-4FEC-841B-BE238D5E6586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8D4C1-2BD5-466D-B85D-B646D6C8A5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A3998-20BA-4FEC-841B-BE238D5E6586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8D4C1-2BD5-466D-B85D-B646D6C8A5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A3998-20BA-4FEC-841B-BE238D5E6586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8D4C1-2BD5-466D-B85D-B646D6C8A5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A3998-20BA-4FEC-841B-BE238D5E6586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8D4C1-2BD5-466D-B85D-B646D6C8A5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A3998-20BA-4FEC-841B-BE238D5E6586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C068D4C1-2BD5-466D-B85D-B646D6C8A5D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A3998-20BA-4FEC-841B-BE238D5E6586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8D4C1-2BD5-466D-B85D-B646D6C8A5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BA3998-20BA-4FEC-841B-BE238D5E6586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68D4C1-2BD5-466D-B85D-B646D6C8A5D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75000"/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DBA3998-20BA-4FEC-841B-BE238D5E6586}" type="datetimeFigureOut">
              <a:rPr lang="ru-RU" smtClean="0"/>
              <a:pPr/>
              <a:t>15.10.2018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C068D4C1-2BD5-466D-B85D-B646D6C8A5D2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g"/><Relationship Id="rId4" Type="http://schemas.openxmlformats.org/officeDocument/2006/relationships/image" Target="../media/image11.gi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ctrTitle"/>
          </p:nvPr>
        </p:nvSpPr>
        <p:spPr>
          <a:xfrm>
            <a:off x="395536" y="2852936"/>
            <a:ext cx="8136904" cy="1711040"/>
          </a:xfrm>
        </p:spPr>
        <p:txBody>
          <a:bodyPr>
            <a:noAutofit/>
          </a:bodyPr>
          <a:lstStyle/>
          <a:p>
            <a:pPr algn="ctr" eaLnBrk="1" hangingPunct="1">
              <a:defRPr/>
            </a:pPr>
            <a:r>
              <a:rPr lang="ru-RU" sz="660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  <a:latin typeface="Times New Roman" pitchFamily="18" charset="0"/>
                <a:cs typeface="Times New Roman" pitchFamily="18" charset="0"/>
              </a:rPr>
              <a:t>Окружающий мир. </a:t>
            </a:r>
            <a:r>
              <a:rPr lang="ru-RU" sz="4400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400" dirty="0" smtClean="0">
                <a:solidFill>
                  <a:schemeClr val="accent3">
                    <a:lumMod val="40000"/>
                    <a:lumOff val="6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400" b="1" dirty="0" smtClean="0">
              <a:solidFill>
                <a:schemeClr val="accent3">
                  <a:lumMod val="40000"/>
                  <a:lumOff val="6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100000"/>
                    </a14:imgEffect>
                    <a14:imgEffect>
                      <a14:colorTemperature colorTemp="88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-1"/>
            <a:ext cx="7992888" cy="6480719"/>
          </a:xfrm>
        </p:spPr>
      </p:pic>
    </p:spTree>
    <p:extLst>
      <p:ext uri="{BB962C8B-B14F-4D97-AF65-F5344CB8AC3E}">
        <p14:creationId xmlns:p14="http://schemas.microsoft.com/office/powerpoint/2010/main" val="3692903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260648"/>
            <a:ext cx="4464496" cy="6408711"/>
          </a:xfrm>
        </p:spPr>
      </p:pic>
    </p:spTree>
    <p:extLst>
      <p:ext uri="{BB962C8B-B14F-4D97-AF65-F5344CB8AC3E}">
        <p14:creationId xmlns:p14="http://schemas.microsoft.com/office/powerpoint/2010/main" val="2828799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95394" y="2967335"/>
            <a:ext cx="75532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«Воздух и его охрана»</a:t>
            </a:r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28592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 37"/>
          <p:cNvSpPr/>
          <p:nvPr/>
        </p:nvSpPr>
        <p:spPr>
          <a:xfrm rot="10800000">
            <a:off x="0" y="0"/>
            <a:ext cx="9144000" cy="7857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6512" y="5949280"/>
            <a:ext cx="9144000" cy="9087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</a:rPr>
              <a:t>«Газ» в переводе с греческого означает </a:t>
            </a:r>
            <a:r>
              <a:rPr lang="ru-RU" sz="3200" b="1" u="sng" dirty="0" smtClean="0">
                <a:solidFill>
                  <a:schemeClr val="accent4">
                    <a:lumMod val="50000"/>
                  </a:schemeClr>
                </a:solidFill>
              </a:rPr>
              <a:t>хаос</a:t>
            </a:r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</a:rPr>
              <a:t>.</a:t>
            </a:r>
            <a:endParaRPr lang="ru-RU" sz="32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7" name="Заголовок 54"/>
          <p:cNvSpPr>
            <a:spLocks noGrp="1"/>
          </p:cNvSpPr>
          <p:nvPr>
            <p:ph type="title" idx="4294967295"/>
          </p:nvPr>
        </p:nvSpPr>
        <p:spPr>
          <a:xfrm>
            <a:off x="898351" y="686718"/>
            <a:ext cx="7058025" cy="654050"/>
          </a:xfrm>
        </p:spPr>
        <p:txBody>
          <a:bodyPr>
            <a:noAutofit/>
          </a:bodyPr>
          <a:lstStyle/>
          <a:p>
            <a:pPr algn="ctr"/>
            <a:r>
              <a:rPr lang="ru-RU" sz="4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ru-RU" sz="4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Воздух – смесь газов</a:t>
            </a:r>
            <a:endParaRPr lang="ru-RU" sz="4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accent2">
                  <a:lumMod val="75000"/>
                </a:schemeClr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type="pic" idx="4294967295"/>
          </p:nvPr>
        </p:nvPicPr>
        <p:blipFill>
          <a:blip r:embed="rId3" cstate="print">
            <a:lum/>
          </a:blip>
          <a:srcRect l="3487" t="3512" r="2376" b="9711"/>
          <a:stretch>
            <a:fillRect/>
          </a:stretch>
        </p:blipFill>
        <p:spPr bwMode="auto">
          <a:xfrm>
            <a:off x="1331640" y="1378421"/>
            <a:ext cx="6408712" cy="471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" name="Рисунок 50"/>
          <p:cNvPicPr>
            <a:picLocks noGrp="1"/>
          </p:cNvPicPr>
          <p:nvPr>
            <p:ph type="pic" idx="4294967295"/>
          </p:nvPr>
        </p:nvPicPr>
        <p:blipFill>
          <a:blip r:embed="rId3" cstate="print"/>
          <a:srcRect t="1730" b="1730"/>
          <a:stretch>
            <a:fillRect/>
          </a:stretch>
        </p:blipFill>
        <p:spPr bwMode="auto">
          <a:xfrm>
            <a:off x="0" y="1484015"/>
            <a:ext cx="4176713" cy="5113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3995936" y="1556792"/>
            <a:ext cx="4968552" cy="504056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7" name="Заголовок 54"/>
          <p:cNvSpPr>
            <a:spLocks noGrp="1"/>
          </p:cNvSpPr>
          <p:nvPr>
            <p:ph type="title" idx="4294967295"/>
          </p:nvPr>
        </p:nvSpPr>
        <p:spPr>
          <a:xfrm>
            <a:off x="374848" y="686718"/>
            <a:ext cx="8229600" cy="654050"/>
          </a:xfrm>
        </p:spPr>
        <p:txBody>
          <a:bodyPr>
            <a:noAutofit/>
          </a:bodyPr>
          <a:lstStyle/>
          <a:p>
            <a:pPr algn="ctr"/>
            <a:r>
              <a:rPr lang="ru-RU" sz="4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Воздух – смесь газов</a:t>
            </a:r>
            <a:endParaRPr lang="ru-RU" sz="48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accent2">
                  <a:lumMod val="75000"/>
                </a:schemeClr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52" name="Прямоугольник 51"/>
          <p:cNvSpPr/>
          <p:nvPr/>
        </p:nvSpPr>
        <p:spPr>
          <a:xfrm>
            <a:off x="3995936" y="1268760"/>
            <a:ext cx="5148064" cy="52014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2400" b="1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</a:rPr>
              <a:t>А история простая</a:t>
            </a:r>
          </a:p>
          <a:p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</a:rPr>
              <a:t>Джозеф Пристли как-то раз</a:t>
            </a:r>
          </a:p>
          <a:p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</a:rPr>
              <a:t>Окись ртути нагревая</a:t>
            </a:r>
          </a:p>
          <a:p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</a:rPr>
              <a:t>Обнаружил странный газ</a:t>
            </a:r>
          </a:p>
          <a:p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</a:rPr>
              <a:t>Газ без цвета, без названья</a:t>
            </a:r>
          </a:p>
          <a:p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</a:rPr>
              <a:t>Ярче в нем горит свеча</a:t>
            </a:r>
          </a:p>
          <a:p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</a:rPr>
              <a:t>Новый газ из колбы вышел</a:t>
            </a:r>
          </a:p>
          <a:p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</a:rPr>
              <a:t>Никому он не знаком</a:t>
            </a:r>
          </a:p>
          <a:p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</a:rPr>
              <a:t>Этим газом дышат мыши</a:t>
            </a:r>
          </a:p>
          <a:p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</a:rPr>
              <a:t>Под стеклянным колпаком</a:t>
            </a:r>
          </a:p>
          <a:p>
            <a:r>
              <a:rPr lang="ru-RU" sz="2800" b="1" dirty="0" smtClean="0">
                <a:solidFill>
                  <a:schemeClr val="accent1">
                    <a:lumMod val="75000"/>
                  </a:schemeClr>
                </a:solidFill>
              </a:rPr>
              <a:t>Человек им тоже дышит?</a:t>
            </a:r>
            <a:r>
              <a:rPr lang="ru-RU" sz="2400" b="1" dirty="0" smtClean="0">
                <a:solidFill>
                  <a:srgbClr val="FFFF00"/>
                </a:solidFill>
              </a:rPr>
              <a:t>	</a:t>
            </a:r>
            <a:endParaRPr lang="ru-RU" sz="24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804242" y="2967335"/>
            <a:ext cx="353552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Опыт №1</a:t>
            </a:r>
            <a:endParaRPr lang="ru-RU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565129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58663" y="4784326"/>
            <a:ext cx="8372420" cy="190821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marL="685800" indent="-685800" algn="ctr">
              <a:buFont typeface="Arial" panose="020B0604020202020204" pitchFamily="34" charset="0"/>
              <a:buChar char="•"/>
            </a:pPr>
            <a:r>
              <a:rPr lang="ru-RU" sz="32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в шарике есть воздух</a:t>
            </a:r>
            <a:r>
              <a:rPr lang="ru-RU" sz="32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.</a:t>
            </a:r>
          </a:p>
          <a:p>
            <a:pPr marL="685800" indent="-685800" algn="ctr">
              <a:buFont typeface="Arial" panose="020B0604020202020204" pitchFamily="34" charset="0"/>
              <a:buChar char="•"/>
            </a:pPr>
            <a:r>
              <a:rPr lang="ru-RU" sz="3200" b="1" cap="all" dirty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движение воздуха из шарика. </a:t>
            </a:r>
            <a:endParaRPr lang="ru-RU" sz="5400" b="1" cap="all" dirty="0" smtClean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  <a:p>
            <a:pPr marL="685800" indent="-685800" algn="ctr">
              <a:buFont typeface="Arial" panose="020B0604020202020204" pitchFamily="34" charset="0"/>
              <a:buChar char="•"/>
            </a:pPr>
            <a:endParaRPr lang="ru-RU" sz="5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3861048"/>
            <a:ext cx="28160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Вывод:</a:t>
            </a:r>
            <a:endParaRPr lang="ru-RU" sz="5400" b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-171400"/>
            <a:ext cx="3848100" cy="5270500"/>
          </a:xfrm>
          <a:prstGeom prst="rect">
            <a:avLst/>
          </a:prstGeom>
          <a:effectLst>
            <a:softEdge rad="381000"/>
          </a:effectLst>
        </p:spPr>
      </p:pic>
    </p:spTree>
    <p:extLst>
      <p:ext uri="{BB962C8B-B14F-4D97-AF65-F5344CB8AC3E}">
        <p14:creationId xmlns:p14="http://schemas.microsoft.com/office/powerpoint/2010/main" val="3430343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88640"/>
            <a:ext cx="9147190" cy="666936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31620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Прямоугольник 37"/>
          <p:cNvSpPr/>
          <p:nvPr/>
        </p:nvSpPr>
        <p:spPr>
          <a:xfrm rot="10800000">
            <a:off x="0" y="0"/>
            <a:ext cx="9144000" cy="78579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36512" y="5949280"/>
            <a:ext cx="9144000" cy="9087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</a:rPr>
              <a:t>«Газ» в переводе с греческого означает </a:t>
            </a:r>
            <a:r>
              <a:rPr lang="ru-RU" sz="3200" b="1" u="sng" dirty="0" smtClean="0">
                <a:solidFill>
                  <a:schemeClr val="accent4">
                    <a:lumMod val="50000"/>
                  </a:schemeClr>
                </a:solidFill>
              </a:rPr>
              <a:t>хаос</a:t>
            </a:r>
            <a:r>
              <a:rPr lang="ru-RU" sz="3200" b="1" dirty="0" smtClean="0">
                <a:solidFill>
                  <a:schemeClr val="accent1">
                    <a:lumMod val="50000"/>
                  </a:schemeClr>
                </a:solidFill>
              </a:rPr>
              <a:t>.</a:t>
            </a:r>
            <a:endParaRPr lang="ru-RU" sz="32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57" name="Заголовок 54"/>
          <p:cNvSpPr>
            <a:spLocks noGrp="1"/>
          </p:cNvSpPr>
          <p:nvPr>
            <p:ph type="title" idx="4294967295"/>
          </p:nvPr>
        </p:nvSpPr>
        <p:spPr>
          <a:xfrm>
            <a:off x="898351" y="686718"/>
            <a:ext cx="7058025" cy="654050"/>
          </a:xfrm>
        </p:spPr>
        <p:txBody>
          <a:bodyPr>
            <a:noAutofit/>
          </a:bodyPr>
          <a:lstStyle/>
          <a:p>
            <a:pPr algn="ctr"/>
            <a:r>
              <a:rPr lang="ru-RU" sz="44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 </a:t>
            </a:r>
            <a:r>
              <a:rPr lang="ru-RU" sz="48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Воздух – смесь газов</a:t>
            </a:r>
            <a:endParaRPr lang="ru-RU" sz="44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accent2">
                  <a:lumMod val="75000"/>
                </a:schemeClr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type="pic" idx="4294967295"/>
          </p:nvPr>
        </p:nvPicPr>
        <p:blipFill>
          <a:blip r:embed="rId3" cstate="print">
            <a:lum/>
          </a:blip>
          <a:srcRect l="3487" t="3512" r="2376" b="9711"/>
          <a:stretch>
            <a:fillRect/>
          </a:stretch>
        </p:blipFill>
        <p:spPr bwMode="auto">
          <a:xfrm>
            <a:off x="1331640" y="1378421"/>
            <a:ext cx="6408712" cy="4714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246053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763365" y="2967335"/>
            <a:ext cx="361727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Опыт №2</a:t>
            </a:r>
            <a:endParaRPr lang="ru-RU" sz="5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89857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260648"/>
            <a:ext cx="9324528" cy="604867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spcBef>
                <a:spcPts val="480"/>
              </a:spcBef>
              <a:spcAft>
                <a:spcPts val="600"/>
              </a:spcAft>
            </a:pPr>
            <a:r>
              <a:rPr lang="ru-RU" sz="3200" dirty="0" smtClean="0">
                <a:solidFill>
                  <a:schemeClr val="tx2">
                    <a:lumMod val="75000"/>
                  </a:schemeClr>
                </a:solidFill>
              </a:rPr>
              <a:t>а</a:t>
            </a:r>
            <a:r>
              <a:rPr lang="ru-RU" sz="4000" dirty="0">
                <a:solidFill>
                  <a:schemeClr val="tx2">
                    <a:lumMod val="75000"/>
                  </a:schemeClr>
                </a:solidFill>
              </a:rPr>
              <a:t>) Посмотрите через воздух на окружающие предметы. Видны ли они? Посмотрите через книгу на какой-нибудь предмет. Виден ли он?</a:t>
            </a:r>
          </a:p>
          <a:p>
            <a:pPr>
              <a:spcBef>
                <a:spcPts val="480"/>
              </a:spcBef>
              <a:spcAft>
                <a:spcPts val="600"/>
              </a:spcAft>
            </a:pPr>
            <a:r>
              <a:rPr lang="ru-RU" sz="4000" dirty="0">
                <a:solidFill>
                  <a:schemeClr val="tx2">
                    <a:lumMod val="75000"/>
                  </a:schemeClr>
                </a:solidFill>
              </a:rPr>
              <a:t>б) Посмотрите на шкаф, классную доску, комнатные растения. Какого они цвета? Обратите внимание, воздух имеет цвет?</a:t>
            </a:r>
          </a:p>
          <a:p>
            <a:endParaRPr lang="ru-RU" sz="3200" b="1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1062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260648"/>
            <a:ext cx="9036496" cy="58585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Bef>
                <a:spcPts val="480"/>
              </a:spcBef>
              <a:spcAft>
                <a:spcPts val="600"/>
              </a:spcAft>
            </a:pP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в) Попробуйте почувствовать запах чистого воздуха. Есть ли он?</a:t>
            </a:r>
          </a:p>
          <a:p>
            <a:pPr>
              <a:spcBef>
                <a:spcPts val="480"/>
              </a:spcBef>
              <a:spcAft>
                <a:spcPts val="600"/>
              </a:spcAft>
            </a:pP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вы бывали в парикмахерской, столовой?</a:t>
            </a:r>
          </a:p>
          <a:p>
            <a:pPr>
              <a:spcBef>
                <a:spcPts val="480"/>
              </a:spcBef>
              <a:spcAft>
                <a:spcPts val="600"/>
              </a:spcAft>
            </a:pP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там воздух без запаха?</a:t>
            </a:r>
          </a:p>
          <a:p>
            <a:pPr>
              <a:spcBef>
                <a:spcPts val="480"/>
              </a:spcBef>
              <a:spcAft>
                <a:spcPts val="600"/>
              </a:spcAft>
            </a:pP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г) Обратите внимание, что находится между телом человека и одеждой, кожей животных и шерстью? Что же помогает согреться в холодное время года?</a:t>
            </a:r>
          </a:p>
          <a:p>
            <a:pPr>
              <a:spcBef>
                <a:spcPts val="480"/>
              </a:spcBef>
              <a:spcAft>
                <a:spcPts val="600"/>
              </a:spcAft>
            </a:pPr>
            <a:r>
              <a:rPr lang="ru-RU" sz="3600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д) Пронаблюдайте за действиями учителя.</a:t>
            </a:r>
            <a:endParaRPr lang="ru-RU" sz="360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62333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4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43702" y="214290"/>
            <a:ext cx="2286000" cy="1962150"/>
          </a:xfrm>
          <a:prstGeom prst="rect">
            <a:avLst/>
          </a:prstGeom>
          <a:noFill/>
        </p:spPr>
      </p:pic>
      <p:pic>
        <p:nvPicPr>
          <p:cNvPr id="17413" name="Picture 5" descr="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15616" y="620688"/>
            <a:ext cx="5826540" cy="3240360"/>
          </a:xfrm>
          <a:prstGeom prst="rect">
            <a:avLst/>
          </a:prstGeom>
          <a:noFill/>
          <a:ln w="38100">
            <a:solidFill>
              <a:schemeClr val="bg2"/>
            </a:solidFill>
            <a:miter lim="800000"/>
            <a:headEnd/>
            <a:tailEnd/>
          </a:ln>
        </p:spPr>
      </p:pic>
      <p:sp>
        <p:nvSpPr>
          <p:cNvPr id="3" name="Прямоугольник 2"/>
          <p:cNvSpPr/>
          <p:nvPr/>
        </p:nvSpPr>
        <p:spPr>
          <a:xfrm>
            <a:off x="-48976" y="4021574"/>
            <a:ext cx="8978677" cy="286232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ru-RU" sz="36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Вывод: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ru-RU" sz="36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Воздух прозрачен.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ru-RU" sz="36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Не имеет запаха.</a:t>
            </a:r>
          </a:p>
          <a:p>
            <a:pPr marL="685800" indent="-685800">
              <a:buFont typeface="Arial" panose="020B0604020202020204" pitchFamily="34" charset="0"/>
              <a:buChar char="•"/>
            </a:pPr>
            <a:r>
              <a:rPr lang="ru-RU" sz="36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Воздух плохо проводит тепло</a:t>
            </a:r>
            <a:endParaRPr lang="ru-RU" sz="36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4125" y="92980"/>
            <a:ext cx="4095750" cy="429577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650115"/>
            <a:ext cx="5508104" cy="340400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4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772983" y="2967335"/>
            <a:ext cx="359803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Опыт №3</a:t>
            </a:r>
            <a:endParaRPr lang="ru-RU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20427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428736"/>
            <a:ext cx="8229600" cy="2071702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</a:t>
            </a:r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6" name="Picture 4" descr="4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236296" y="4365104"/>
            <a:ext cx="2286000" cy="196215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323528" y="2505670"/>
            <a:ext cx="30165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all" spc="0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Вывод:</a:t>
            </a:r>
            <a:endParaRPr lang="ru-RU" sz="5400" b="1" cap="all" spc="0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3788" y="3483183"/>
            <a:ext cx="8936421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685800" indent="-685800" algn="ctr">
              <a:buFont typeface="Arial" panose="020B0604020202020204" pitchFamily="34" charset="0"/>
              <a:buChar char="•"/>
            </a:pPr>
            <a:r>
              <a:rPr lang="ru-RU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при нагревании воздух </a:t>
            </a:r>
            <a:endParaRPr lang="ru-RU" sz="54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расширяется,</a:t>
            </a:r>
          </a:p>
          <a:p>
            <a:pPr algn="ctr"/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а при охлаждении </a:t>
            </a:r>
            <a:endParaRPr lang="ru-RU" sz="5400" b="1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ru-RU" sz="5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воздух </a:t>
            </a:r>
            <a:r>
              <a:rPr lang="ru-RU" sz="54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сжимается.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16919"/>
            <a:ext cx="5034831" cy="37761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Заголовок 54"/>
          <p:cNvSpPr>
            <a:spLocks noGrp="1"/>
          </p:cNvSpPr>
          <p:nvPr>
            <p:ph type="title" idx="4294967295"/>
          </p:nvPr>
        </p:nvSpPr>
        <p:spPr>
          <a:xfrm>
            <a:off x="12122" y="332656"/>
            <a:ext cx="6643687" cy="654050"/>
          </a:xfrm>
        </p:spPr>
        <p:txBody>
          <a:bodyPr>
            <a:noAutofit/>
          </a:bodyPr>
          <a:lstStyle/>
          <a:p>
            <a:r>
              <a:rPr lang="ru-RU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accent2">
                    <a:lumMod val="75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СВОЙСТВА  ВОЗДУХА</a:t>
            </a:r>
            <a:endParaRPr lang="ru-RU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solidFill>
                <a:schemeClr val="accent2">
                  <a:lumMod val="75000"/>
                </a:schemeClr>
              </a:soli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-8130" y="1571655"/>
            <a:ext cx="720080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358775">
              <a:buFont typeface="Arial" pitchFamily="34" charset="0"/>
              <a:buChar char="•"/>
            </a:pPr>
            <a:r>
              <a:rPr lang="ru-RU" sz="3200" b="1" dirty="0" smtClean="0">
                <a:ln w="3175">
                  <a:noFill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Не имеет цвета.</a:t>
            </a:r>
          </a:p>
          <a:p>
            <a:pPr indent="358775">
              <a:buFont typeface="Arial" pitchFamily="34" charset="0"/>
              <a:buChar char="•"/>
            </a:pPr>
            <a:r>
              <a:rPr lang="ru-RU" sz="3200" b="1" dirty="0" smtClean="0">
                <a:ln w="3175">
                  <a:noFill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Прозрачный.</a:t>
            </a:r>
          </a:p>
          <a:p>
            <a:pPr indent="358775">
              <a:buFont typeface="Arial" pitchFamily="34" charset="0"/>
              <a:buChar char="•"/>
            </a:pPr>
            <a:r>
              <a:rPr lang="ru-RU" sz="3200" b="1" dirty="0" smtClean="0">
                <a:ln w="3175">
                  <a:noFill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Не имеет запаха.</a:t>
            </a:r>
          </a:p>
          <a:p>
            <a:pPr indent="358775">
              <a:buFont typeface="Arial" pitchFamily="34" charset="0"/>
              <a:buChar char="•"/>
            </a:pPr>
            <a:r>
              <a:rPr lang="ru-RU" sz="3200" b="1" dirty="0" smtClean="0">
                <a:ln w="3175">
                  <a:noFill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Не имеет вкуса.</a:t>
            </a:r>
          </a:p>
          <a:p>
            <a:pPr indent="358775">
              <a:buFont typeface="Arial" pitchFamily="34" charset="0"/>
              <a:buChar char="•"/>
            </a:pPr>
            <a:r>
              <a:rPr lang="ru-RU" sz="3200" b="1" dirty="0" smtClean="0">
                <a:ln w="3175">
                  <a:noFill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Расширяется при нагревании.</a:t>
            </a:r>
          </a:p>
          <a:p>
            <a:pPr indent="358775">
              <a:buFont typeface="Arial" pitchFamily="34" charset="0"/>
              <a:buChar char="•"/>
            </a:pPr>
            <a:r>
              <a:rPr lang="ru-RU" sz="3200" b="1" dirty="0" smtClean="0">
                <a:ln w="3175">
                  <a:noFill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Сжимается при охлаждении.</a:t>
            </a:r>
          </a:p>
          <a:p>
            <a:pPr indent="358775">
              <a:buFont typeface="Arial" pitchFamily="34" charset="0"/>
              <a:buChar char="•"/>
            </a:pPr>
            <a:r>
              <a:rPr lang="ru-RU" sz="3200" b="1" dirty="0" smtClean="0">
                <a:ln w="3175">
                  <a:noFill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rPr>
              <a:t>Легче воды.</a:t>
            </a:r>
            <a:endParaRPr lang="ru-RU" sz="32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3288573"/>
            <a:ext cx="2039918" cy="364502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4214810" y="3571876"/>
            <a:ext cx="4711674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Летом он бывает тёплым,</a:t>
            </a:r>
          </a:p>
          <a:p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Веет холодом зимой,</a:t>
            </a:r>
          </a:p>
          <a:p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Когда иней красит стекла</a:t>
            </a:r>
          </a:p>
          <a:p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И лежит на них каймой,</a:t>
            </a:r>
          </a:p>
          <a:p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Мы о нём не говорим.</a:t>
            </a:r>
          </a:p>
          <a:p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Просто мы его вдыхаем –</a:t>
            </a:r>
          </a:p>
          <a:p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Он ведь нам необходим</a:t>
            </a:r>
            <a:r>
              <a:rPr lang="ru-RU" sz="2800" b="1" dirty="0" smtClean="0">
                <a:solidFill>
                  <a:schemeClr val="accent1">
                    <a:lumMod val="50000"/>
                  </a:schemeClr>
                </a:solidFill>
              </a:rPr>
              <a:t>!</a:t>
            </a:r>
            <a:endParaRPr lang="ru-RU" sz="2800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9223" name="Text Box 7"/>
          <p:cNvSpPr txBox="1">
            <a:spLocks noChangeArrowheads="1"/>
          </p:cNvSpPr>
          <p:nvPr/>
        </p:nvSpPr>
        <p:spPr bwMode="auto">
          <a:xfrm>
            <a:off x="285720" y="571480"/>
            <a:ext cx="5504264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Он – прозрачный невидимка,</a:t>
            </a:r>
          </a:p>
          <a:p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Легкий и бесцветный газ.</a:t>
            </a:r>
          </a:p>
          <a:p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Невесомою косынкой</a:t>
            </a:r>
          </a:p>
          <a:p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Он окутывает нас.</a:t>
            </a:r>
          </a:p>
          <a:p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Он в лесу – густой, душистый,</a:t>
            </a:r>
          </a:p>
          <a:p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Пахнет свежестью смолистой,</a:t>
            </a:r>
          </a:p>
          <a:p>
            <a:r>
              <a:rPr lang="ru-RU" sz="2800" b="1" dirty="0">
                <a:solidFill>
                  <a:schemeClr val="accent1">
                    <a:lumMod val="50000"/>
                  </a:schemeClr>
                </a:solidFill>
              </a:rPr>
              <a:t>Пахнет дубом и сосной.</a:t>
            </a:r>
          </a:p>
          <a:p>
            <a:endParaRPr lang="ru-RU" sz="2800" dirty="0"/>
          </a:p>
        </p:txBody>
      </p:sp>
      <p:pic>
        <p:nvPicPr>
          <p:cNvPr id="9225" name="Picture 9" descr="274211_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86446" y="928670"/>
            <a:ext cx="3089275" cy="2428322"/>
          </a:xfrm>
          <a:prstGeom prst="rect">
            <a:avLst/>
          </a:prstGeom>
          <a:noFill/>
          <a:ln w="38100">
            <a:solidFill>
              <a:srgbClr val="000099"/>
            </a:solidFill>
            <a:miter lim="800000"/>
            <a:headEnd/>
            <a:tailEnd/>
          </a:ln>
        </p:spPr>
      </p:pic>
      <p:pic>
        <p:nvPicPr>
          <p:cNvPr id="9226" name="Picture 10" descr="0_2f6d_cc2cba91_XL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3861048"/>
            <a:ext cx="3312368" cy="2735017"/>
          </a:xfrm>
          <a:prstGeom prst="rect">
            <a:avLst/>
          </a:prstGeom>
          <a:noFill/>
          <a:ln w="38100">
            <a:solidFill>
              <a:srgbClr val="000099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3358" y="2276872"/>
            <a:ext cx="2456525" cy="4389437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190"/>
            <a:ext cx="9144000" cy="6885384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611560" y="332656"/>
            <a:ext cx="8136904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all" dirty="0" err="1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Физминутка</a:t>
            </a:r>
            <a:endParaRPr lang="ru-RU" sz="5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09038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826" y="1"/>
            <a:ext cx="9177826" cy="6917129"/>
          </a:xfrm>
        </p:spPr>
      </p:pic>
    </p:spTree>
    <p:extLst>
      <p:ext uri="{BB962C8B-B14F-4D97-AF65-F5344CB8AC3E}">
        <p14:creationId xmlns:p14="http://schemas.microsoft.com/office/powerpoint/2010/main" val="2466230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09369" cy="6858000"/>
          </a:xfrm>
        </p:spPr>
      </p:pic>
      <p:sp>
        <p:nvSpPr>
          <p:cNvPr id="6" name="Блок-схема: память с посл. доступом 5"/>
          <p:cNvSpPr/>
          <p:nvPr/>
        </p:nvSpPr>
        <p:spPr>
          <a:xfrm>
            <a:off x="1558914" y="4869160"/>
            <a:ext cx="3456384" cy="1008112"/>
          </a:xfrm>
          <a:prstGeom prst="flowChartMagneticTape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dirty="0" smtClean="0">
                <a:solidFill>
                  <a:schemeClr val="bg1"/>
                </a:solidFill>
              </a:rPr>
              <a:t>Помогите!</a:t>
            </a:r>
            <a:endParaRPr lang="ru-RU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1919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Заголовок 4"/>
          <p:cNvSpPr>
            <a:spLocks noGrp="1"/>
          </p:cNvSpPr>
          <p:nvPr>
            <p:ph type="title"/>
          </p:nvPr>
        </p:nvSpPr>
        <p:spPr>
          <a:xfrm>
            <a:off x="785786" y="571480"/>
            <a:ext cx="7572428" cy="758825"/>
          </a:xfrm>
        </p:spPr>
        <p:txBody>
          <a:bodyPr>
            <a:normAutofit/>
          </a:bodyPr>
          <a:lstStyle/>
          <a:p>
            <a:pPr eaLnBrk="1" hangingPunct="1"/>
            <a:r>
              <a:rPr lang="ru-RU" sz="4400" b="1" dirty="0" smtClean="0">
                <a:solidFill>
                  <a:schemeClr val="accent2">
                    <a:lumMod val="75000"/>
                  </a:schemeClr>
                </a:solidFill>
              </a:rPr>
              <a:t>Загрязнение воздуха</a:t>
            </a:r>
          </a:p>
        </p:txBody>
      </p:sp>
      <p:pic>
        <p:nvPicPr>
          <p:cNvPr id="8" name="Содержимое 7" descr="air[1]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28596" y="1357298"/>
            <a:ext cx="2865438" cy="3797300"/>
          </a:xfrm>
        </p:spPr>
      </p:pic>
      <p:pic>
        <p:nvPicPr>
          <p:cNvPr id="9" name="Содержимое 8" descr="1210741165[1]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3428992" y="1142984"/>
            <a:ext cx="4632325" cy="3328987"/>
          </a:xfrm>
        </p:spPr>
      </p:pic>
      <p:pic>
        <p:nvPicPr>
          <p:cNvPr id="10" name="Рисунок 9" descr="files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388" y="3286124"/>
            <a:ext cx="2286000" cy="2798763"/>
          </a:xfrm>
          <a:prstGeom prst="rect">
            <a:avLst/>
          </a:prstGeom>
          <a:noFill/>
        </p:spPr>
      </p:pic>
      <p:pic>
        <p:nvPicPr>
          <p:cNvPr id="11" name="Рисунок 10" descr="gor_2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14480" y="3481388"/>
            <a:ext cx="4267200" cy="337661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69" y="0"/>
            <a:ext cx="9120934" cy="6858000"/>
          </a:xfrm>
        </p:spPr>
      </p:pic>
    </p:spTree>
    <p:extLst>
      <p:ext uri="{BB962C8B-B14F-4D97-AF65-F5344CB8AC3E}">
        <p14:creationId xmlns:p14="http://schemas.microsoft.com/office/powerpoint/2010/main" val="29277536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pic>
        <p:nvPicPr>
          <p:cNvPr id="8" name="Объект 7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3641240"/>
            <a:ext cx="4038600" cy="3208830"/>
          </a:xfrm>
        </p:spPr>
      </p:pic>
      <p:sp>
        <p:nvSpPr>
          <p:cNvPr id="10" name="Прямоугольник 9"/>
          <p:cNvSpPr/>
          <p:nvPr/>
        </p:nvSpPr>
        <p:spPr>
          <a:xfrm>
            <a:off x="1619672" y="908720"/>
            <a:ext cx="2092817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pPr algn="ctr"/>
            <a:r>
              <a:rPr lang="ru-RU" sz="7200" b="1" dirty="0" smtClean="0">
                <a:ln w="50800"/>
                <a:solidFill>
                  <a:schemeClr val="bg1">
                    <a:shade val="50000"/>
                  </a:schemeClr>
                </a:solidFill>
              </a:rPr>
              <a:t>Тест</a:t>
            </a:r>
            <a:endParaRPr lang="ru-RU" sz="7200" b="1" dirty="0">
              <a:ln w="50800"/>
              <a:solidFill>
                <a:schemeClr val="bg1">
                  <a:shade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30407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553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5278" y="332656"/>
            <a:ext cx="9144000" cy="5904656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536722" y="836712"/>
            <a:ext cx="4367029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МОЛОДЦЫ!</a:t>
            </a:r>
            <a:endParaRPr lang="ru-RU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70973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957</TotalTime>
  <Words>353</Words>
  <Application>Microsoft Office PowerPoint</Application>
  <PresentationFormat>Экран (4:3)</PresentationFormat>
  <Paragraphs>75</Paragraphs>
  <Slides>26</Slides>
  <Notes>6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Поток</vt:lpstr>
      <vt:lpstr>Окружающий мир.  </vt:lpstr>
      <vt:lpstr>Презентация PowerPoint</vt:lpstr>
      <vt:lpstr>Презентация PowerPoint</vt:lpstr>
      <vt:lpstr>Презентация PowerPoint</vt:lpstr>
      <vt:lpstr> Воздух – смесь газов</vt:lpstr>
      <vt:lpstr>Воздух – смесь газов</vt:lpstr>
      <vt:lpstr>Презентация PowerPoint</vt:lpstr>
      <vt:lpstr>Презентация PowerPoint</vt:lpstr>
      <vt:lpstr>Презентация PowerPoint</vt:lpstr>
      <vt:lpstr> Воздух – смесь газов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</vt:lpstr>
      <vt:lpstr>СВОЙСТВА  ВОЗДУХА</vt:lpstr>
      <vt:lpstr>Презентация PowerPoint</vt:lpstr>
      <vt:lpstr>Презентация PowerPoint</vt:lpstr>
      <vt:lpstr>Презентация PowerPoint</vt:lpstr>
      <vt:lpstr>Презентация PowerPoint</vt:lpstr>
      <vt:lpstr>Загрязнение воздуха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Света</dc:creator>
  <cp:lastModifiedBy>user</cp:lastModifiedBy>
  <cp:revision>53</cp:revision>
  <dcterms:created xsi:type="dcterms:W3CDTF">2011-10-02T14:00:39Z</dcterms:created>
  <dcterms:modified xsi:type="dcterms:W3CDTF">2018-10-15T14:39:15Z</dcterms:modified>
</cp:coreProperties>
</file>