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8"/>
  </p:notesMasterIdLst>
  <p:sldIdLst>
    <p:sldId id="256" r:id="rId2"/>
    <p:sldId id="257" r:id="rId3"/>
    <p:sldId id="258" r:id="rId4"/>
    <p:sldId id="259" r:id="rId5"/>
    <p:sldId id="260" r:id="rId6"/>
    <p:sldId id="261" r:id="rId7"/>
    <p:sldId id="283" r:id="rId8"/>
    <p:sldId id="262" r:id="rId9"/>
    <p:sldId id="263" r:id="rId10"/>
    <p:sldId id="264" r:id="rId11"/>
    <p:sldId id="265" r:id="rId12"/>
    <p:sldId id="266" r:id="rId13"/>
    <p:sldId id="276" r:id="rId14"/>
    <p:sldId id="279" r:id="rId15"/>
    <p:sldId id="278" r:id="rId16"/>
    <p:sldId id="280" r:id="rId17"/>
    <p:sldId id="281" r:id="rId18"/>
    <p:sldId id="282" r:id="rId19"/>
    <p:sldId id="267" r:id="rId20"/>
    <p:sldId id="268" r:id="rId21"/>
    <p:sldId id="270" r:id="rId22"/>
    <p:sldId id="271" r:id="rId23"/>
    <p:sldId id="272" r:id="rId24"/>
    <p:sldId id="274" r:id="rId25"/>
    <p:sldId id="275" r:id="rId26"/>
    <p:sldId id="269" r:id="rId27"/>
  </p:sldIdLst>
  <p:sldSz cx="9144000" cy="6858000" type="screen4x3"/>
  <p:notesSz cx="6735763" cy="98663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56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18830" cy="493316"/>
          </a:xfrm>
          <a:prstGeom prst="rect">
            <a:avLst/>
          </a:prstGeom>
        </p:spPr>
        <p:txBody>
          <a:bodyPr vert="horz" lIns="90763" tIns="45382" rIns="90763" bIns="45382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5375" y="0"/>
            <a:ext cx="2918830" cy="493316"/>
          </a:xfrm>
          <a:prstGeom prst="rect">
            <a:avLst/>
          </a:prstGeom>
        </p:spPr>
        <p:txBody>
          <a:bodyPr vert="horz" lIns="90763" tIns="45382" rIns="90763" bIns="45382" rtlCol="0"/>
          <a:lstStyle>
            <a:lvl1pPr algn="r">
              <a:defRPr sz="1200"/>
            </a:lvl1pPr>
          </a:lstStyle>
          <a:p>
            <a:fld id="{CA46C3D2-B432-4093-9413-9A35840B3078}" type="datetimeFigureOut">
              <a:rPr lang="ru-RU" smtClean="0"/>
              <a:pPr/>
              <a:t>04.02.2021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763" tIns="45382" rIns="90763" bIns="45382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vert="horz" lIns="90763" tIns="45382" rIns="90763" bIns="45382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371285"/>
            <a:ext cx="2918830" cy="493316"/>
          </a:xfrm>
          <a:prstGeom prst="rect">
            <a:avLst/>
          </a:prstGeom>
        </p:spPr>
        <p:txBody>
          <a:bodyPr vert="horz" lIns="90763" tIns="45382" rIns="90763" bIns="45382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5375" y="9371285"/>
            <a:ext cx="2918830" cy="493316"/>
          </a:xfrm>
          <a:prstGeom prst="rect">
            <a:avLst/>
          </a:prstGeom>
        </p:spPr>
        <p:txBody>
          <a:bodyPr vert="horz" lIns="90763" tIns="45382" rIns="90763" bIns="45382" rtlCol="0" anchor="b"/>
          <a:lstStyle>
            <a:lvl1pPr algn="r">
              <a:defRPr sz="1200"/>
            </a:lvl1pPr>
          </a:lstStyle>
          <a:p>
            <a:fld id="{3E4FE3BB-CC60-4B81-807A-68B5A4EC433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876590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4FE3BB-CC60-4B81-807A-68B5A4EC4339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724852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4FE3BB-CC60-4B81-807A-68B5A4EC4339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922146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4FE3BB-CC60-4B81-807A-68B5A4EC4339}" type="slidenum">
              <a:rPr lang="ru-RU" smtClean="0"/>
              <a:pPr/>
              <a:t>17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4FE3BB-CC60-4B81-807A-68B5A4EC4339}" type="slidenum">
              <a:rPr lang="ru-RU" smtClean="0"/>
              <a:pPr/>
              <a:t>19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135510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 Рекламные сувениры</a:t>
            </a:r>
            <a:r>
              <a:rPr lang="ru-RU" baseline="0" dirty="0" smtClean="0"/>
              <a:t>  помогают туризму  выделиться на рынке. 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4FE3BB-CC60-4B81-807A-68B5A4EC4339}" type="slidenum">
              <a:rPr lang="ru-RU" smtClean="0"/>
              <a:pPr/>
              <a:t>20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504028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04.02.2021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04.02.2021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04.02.2021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04.02.2021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188640"/>
            <a:ext cx="7772400" cy="1470025"/>
          </a:xfrm>
        </p:spPr>
        <p:txBody>
          <a:bodyPr>
            <a:normAutofit/>
          </a:bodyPr>
          <a:lstStyle/>
          <a:p>
            <a: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Министерство образования и науки РБ</a:t>
            </a:r>
            <a:b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МКУ Управление образования АМО «Тункинский район» </a:t>
            </a:r>
            <a:endParaRPr lang="ru-RU" sz="1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55576" y="1628800"/>
            <a:ext cx="8064896" cy="4608512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1800" b="1" dirty="0" smtClean="0">
                <a:solidFill>
                  <a:schemeClr val="tx1"/>
                </a:solidFill>
                <a:latin typeface="Times New Roman"/>
                <a:ea typeface="Times New Roman"/>
              </a:rPr>
              <a:t>  </a:t>
            </a:r>
            <a:r>
              <a:rPr lang="ru-RU" sz="1800" b="1" dirty="0" smtClean="0">
                <a:solidFill>
                  <a:schemeClr val="tx1"/>
                </a:solidFill>
                <a:latin typeface="Times New Roman"/>
                <a:ea typeface="Times New Roman"/>
              </a:rPr>
              <a:t>МБОУ«</a:t>
            </a:r>
            <a:r>
              <a:rPr lang="ru-RU" sz="1800" b="1" dirty="0" err="1" smtClean="0">
                <a:solidFill>
                  <a:schemeClr val="tx1"/>
                </a:solidFill>
                <a:latin typeface="Times New Roman"/>
                <a:ea typeface="Times New Roman"/>
              </a:rPr>
              <a:t>Кыренская</a:t>
            </a:r>
            <a:r>
              <a:rPr lang="ru-RU" sz="1800" b="1" dirty="0" smtClean="0">
                <a:solidFill>
                  <a:schemeClr val="tx1"/>
                </a:solidFill>
                <a:latin typeface="Times New Roman"/>
                <a:ea typeface="Times New Roman"/>
              </a:rPr>
              <a:t> открытая (сменная) общеобразовательная школа»</a:t>
            </a:r>
          </a:p>
          <a:p>
            <a:pPr>
              <a:lnSpc>
                <a:spcPct val="150000"/>
              </a:lnSpc>
            </a:pPr>
            <a:r>
              <a:rPr lang="ru-RU" sz="2400" b="1" dirty="0" smtClean="0">
                <a:solidFill>
                  <a:schemeClr val="tx1"/>
                </a:solidFill>
                <a:latin typeface="Times New Roman"/>
                <a:ea typeface="Times New Roman"/>
              </a:rPr>
              <a:t>П Р О Е К Т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ClrTx/>
              <a:buSzTx/>
            </a:pP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 У В Е Н И РЫ  С  Л О Г О Т И П О М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ClrTx/>
              <a:buSzTx/>
            </a:pP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«Т У Н К И Н СК И Й    Б Р Е Н Д»» </a:t>
            </a:r>
            <a:endPara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ClrTx/>
              <a:buSzTx/>
              <a:buFont typeface="Arial" panose="020B0604020202020204" pitchFamily="34" charset="0"/>
              <a:buChar char="•"/>
            </a:pPr>
            <a:endParaRPr lang="ru-RU" sz="1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ClrTx/>
              <a:buSzTx/>
            </a:pPr>
            <a: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МАРКЕНТИНГОВАЯ КОММУНИКАЦИЯ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ClrTx/>
              <a:buSzTx/>
              <a:buFont typeface="Arial" panose="020B0604020202020204" pitchFamily="34" charset="0"/>
              <a:buChar char="•"/>
            </a:pPr>
            <a:endParaRPr lang="ru-RU" sz="1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ClrTx/>
              <a:buSzTx/>
            </a:pPr>
            <a: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с.Кырен,20</a:t>
            </a:r>
            <a:r>
              <a:rPr lang="en-US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год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ru-RU" sz="1800" dirty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endParaRPr lang="ru-RU" sz="2000" dirty="0"/>
          </a:p>
        </p:txBody>
      </p:sp>
    </p:spTree>
    <p:extLst>
      <p:ext uri="{BB962C8B-B14F-4D97-AF65-F5344CB8AC3E}">
        <p14:creationId xmlns="" xmlns:p14="http://schemas.microsoft.com/office/powerpoint/2010/main" val="795018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28662" y="2708920"/>
            <a:ext cx="7091231" cy="343472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 проект имеет название «Сувениры с логотипом</a:t>
            </a:r>
            <a:br>
              <a:rPr lang="ru-RU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«Тункинский бренд</a:t>
            </a:r>
            <a: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»»  </a:t>
            </a:r>
            <a:r>
              <a:rPr lang="ru-RU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маркетинговая  </a:t>
            </a:r>
            <a: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коммуникация.</a:t>
            </a:r>
          </a:p>
          <a:p>
            <a:pPr marL="0" lvl="0" indent="0" algn="just">
              <a:lnSpc>
                <a:spcPct val="90000"/>
              </a:lnSpc>
              <a:spcBef>
                <a:spcPts val="1000"/>
              </a:spcBef>
              <a:buClrTx/>
              <a:buSzTx/>
              <a:buNone/>
            </a:pPr>
            <a:r>
              <a:rPr lang="ru-RU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Этот </a:t>
            </a:r>
            <a: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проект, </a:t>
            </a:r>
            <a:r>
              <a:rPr lang="ru-RU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направленный на определение и развитие ниши сувениров на общем рынке  сувенирной </a:t>
            </a:r>
            <a: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продукции. Наши рекламные сувениры с логотипом помогут выделиться на туристическом рынке. Бизнес-сувениры позволят </a:t>
            </a:r>
            <a:r>
              <a:rPr lang="ru-RU" sz="1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тункинскому</a:t>
            </a:r>
            <a: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бренду выглядеть оригинальным  и привлекательным в глазах клиентов. Сувениры с логотипом – одно из важнейших средств маркетинговой коммуникации. Сувенирная продукция  будет способствовать  формированию лояльности. Использование промосувениров с  логотипом </a:t>
            </a:r>
            <a:r>
              <a:rPr lang="ru-RU" sz="1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Тунки</a:t>
            </a:r>
            <a: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будет свидетельствовать  о надежности бизнеса.</a:t>
            </a:r>
            <a:endParaRPr lang="ru-RU" sz="1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28670"/>
            <a:ext cx="8229600" cy="285752"/>
          </a:xfrm>
        </p:spPr>
        <p:txBody>
          <a:bodyPr>
            <a:normAutofit fontScale="90000"/>
          </a:bodyPr>
          <a:lstStyle/>
          <a:p>
            <a:pPr indent="457200">
              <a:lnSpc>
                <a:spcPct val="150000"/>
              </a:lnSpc>
            </a:pPr>
            <a:r>
              <a:rPr lang="en-US" b="1" dirty="0" smtClean="0">
                <a:latin typeface="Times New Roman"/>
                <a:ea typeface="Times New Roman"/>
              </a:rPr>
              <a:t/>
            </a:r>
            <a:br>
              <a:rPr lang="en-US" b="1" dirty="0" smtClean="0">
                <a:latin typeface="Times New Roman"/>
                <a:ea typeface="Times New Roman"/>
              </a:rPr>
            </a:br>
            <a:r>
              <a:rPr lang="ru-RU" b="1" dirty="0" smtClean="0">
                <a:latin typeface="Times New Roman"/>
                <a:ea typeface="Times New Roman"/>
              </a:rPr>
              <a:t>Актуальность</a:t>
            </a:r>
            <a:r>
              <a:rPr lang="ru-RU" sz="4000" dirty="0">
                <a:latin typeface="Times New Roman"/>
                <a:ea typeface="Times New Roman"/>
              </a:rPr>
              <a:t/>
            </a:r>
            <a:br>
              <a:rPr lang="ru-RU" sz="4000" dirty="0">
                <a:latin typeface="Times New Roman"/>
                <a:ea typeface="Times New Roman"/>
              </a:rPr>
            </a:b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90264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000100" y="2675467"/>
            <a:ext cx="7280300" cy="32538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История сувенира уходят корнями в далекое прошлое. С древних времен существовал обычай  оставлять какую-нибудь вещь, способную  пробуждать  воспоминания. Этот обычай у каждого народа и в каждой стране получил свою неповторимую окраску. С оформлением и дальнейшим развитием массового туризма все больше и больше людей, отправлявшихся в путешествие в другие страны, приобретали понравившиеся  сувениры  не только  для того, чтобы  подарить близким, но и для себя на память о посещенных местах, интересных событиях, участниками  которых они стали. Привозить с собой сувениры из дальних поездок стало традицией. Таким образом, понимание сувенира  лишь как подарка на память перестало  соответствовать  действительности.         </a:t>
            </a:r>
            <a:endParaRPr lang="ru-RU" sz="1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071546"/>
            <a:ext cx="8229600" cy="51951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История сувенира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365310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настоящее время сувенир –это художественное или художественно оформленное  изделие, отображающее местные особенности, достопримечательности, выдающиеся события и достижения, которое приобретается туристом   на память о путешествии или для подарка другому лицу. В теории туризма сувениры относят к товарам  туристского назначения, которые являются составляющей туристского продукта. Таким образом, с точки зрения теории туризма, сувенир –это один из специфических  товаров необходимый для удовлетворения  потребностей туриста, возникающих в период его путешествия и вызванных именно этим путешествием.   </a:t>
            </a:r>
            <a:endParaRPr lang="ru-RU" sz="1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714356"/>
            <a:ext cx="8229600" cy="876700"/>
          </a:xfrm>
        </p:spPr>
        <p:txBody>
          <a:bodyPr>
            <a:normAutofit/>
          </a:bodyPr>
          <a:lstStyle/>
          <a:p>
            <a:r>
              <a:rPr lang="ru-RU" dirty="0"/>
              <a:t>История сувенира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18564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Сувенир – частица  культуры народа. Совершенно  справедливо  их называют визитными карточками  страны, ее культуры и искусства. Сувениры выполняют  познавательную  роль, способствуют  духовному обогащению людей, отражая жизнь и культуру страны, местности,  которую они представляют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714356"/>
            <a:ext cx="8229600" cy="876700"/>
          </a:xfrm>
        </p:spPr>
        <p:txBody>
          <a:bodyPr/>
          <a:lstStyle/>
          <a:p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Сувенир-частица культуры народа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81618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Наши логотипы на предметах будут визитной карточкой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Тункинского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района- это, в некотором роде, реклама. Они могут создавать ему благоприятный  имидж. Человек  же, побывавший в туристической поездке, демонстрируя привезенные  сувениры, невольно становится бесплатным рекламным агентом, чем  активно способствует привлечению в него новых туристов. Итак, сувенир, являясь составляющей туристского продукта и удовлетворяя разнообразные потребности  туристов, приносит ощутимую пользу району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928670"/>
            <a:ext cx="8229600" cy="928694"/>
          </a:xfrm>
        </p:spPr>
        <p:txBody>
          <a:bodyPr>
            <a:normAutofit fontScale="90000"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Логотипы на предметах – визитная карточка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Тункинского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района.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71179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/>
              <a:t>Цель</a:t>
            </a:r>
            <a:r>
              <a:rPr lang="ru-RU" dirty="0" smtClean="0"/>
              <a:t> </a:t>
            </a:r>
            <a:r>
              <a:rPr lang="ru-RU" b="1" dirty="0" smtClean="0"/>
              <a:t>проекта</a:t>
            </a:r>
            <a:r>
              <a:rPr lang="ru-RU" dirty="0" smtClean="0"/>
              <a:t>: Практическое обучение учащихся основам предпринимательской деятельности. </a:t>
            </a:r>
          </a:p>
          <a:p>
            <a:pPr>
              <a:buNone/>
            </a:pPr>
            <a:r>
              <a:rPr lang="ru-RU" b="1" dirty="0" smtClean="0"/>
              <a:t>Проект</a:t>
            </a:r>
            <a:r>
              <a:rPr lang="ru-RU" dirty="0" smtClean="0"/>
              <a:t> содержит следующие пункты.</a:t>
            </a:r>
          </a:p>
          <a:p>
            <a:pPr>
              <a:buNone/>
            </a:pPr>
            <a:r>
              <a:rPr lang="ru-RU" dirty="0" smtClean="0"/>
              <a:t>1Изготовление </a:t>
            </a:r>
            <a:r>
              <a:rPr lang="ru-RU" b="1" dirty="0" smtClean="0"/>
              <a:t>сувениров</a:t>
            </a:r>
            <a:r>
              <a:rPr lang="ru-RU" dirty="0" smtClean="0"/>
              <a:t> в данный момент актуально.</a:t>
            </a:r>
          </a:p>
          <a:p>
            <a:pPr>
              <a:buNone/>
            </a:pPr>
            <a:r>
              <a:rPr lang="ru-RU" dirty="0" smtClean="0"/>
              <a:t>2.Распределение денежных средств на расходы для  изготовления </a:t>
            </a:r>
            <a:r>
              <a:rPr lang="ru-RU" b="1" dirty="0" smtClean="0"/>
              <a:t>сувенира</a:t>
            </a:r>
            <a:r>
              <a:rPr lang="ru-RU" dirty="0" smtClean="0"/>
              <a:t>.</a:t>
            </a:r>
          </a:p>
          <a:p>
            <a:pPr>
              <a:buNone/>
            </a:pPr>
            <a:r>
              <a:rPr lang="ru-RU" dirty="0" smtClean="0"/>
              <a:t>3.Реализация </a:t>
            </a:r>
            <a:r>
              <a:rPr lang="ru-RU" b="1" dirty="0" smtClean="0"/>
              <a:t>сувенирной</a:t>
            </a:r>
            <a:r>
              <a:rPr lang="ru-RU" dirty="0" smtClean="0"/>
              <a:t> </a:t>
            </a:r>
            <a:r>
              <a:rPr lang="ru-RU" b="1" dirty="0" smtClean="0"/>
              <a:t>продукции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 проекта:</a:t>
            </a: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2357431"/>
            <a:ext cx="7408333" cy="3357586"/>
          </a:xfrm>
        </p:spPr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Согласно новой концепции развития  туризма в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Тункинском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районе, увеличение внутреннего и въездного туристического потоков будет осуществляться за счет создания новых туристских объектов, маршрутов и брендов. Формирования  современных востребованных  туристских продуктов и расширения перечня туристских услуг. В этом процессе разработка сувенирной продукции, продвигающей бренды района ее исторические и культурные символы. Приобретает наибольшую актуальность. В связи с развитием туристического бизнеса и самостоятельности   образовательных учреждений успешная  коммерческая деятельность становится все более актуальной.  </a:t>
            </a:r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1214446"/>
          </a:xfrm>
        </p:spPr>
        <p:txBody>
          <a:bodyPr>
            <a:normAutofit fontScale="90000"/>
          </a:bodyPr>
          <a:lstStyle/>
          <a:p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ru-RU" sz="3200" dirty="0" smtClean="0"/>
              <a:t>О новой концепции развития </a:t>
            </a: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ru-RU" sz="3200" dirty="0" smtClean="0"/>
              <a:t>туризма в </a:t>
            </a:r>
            <a:r>
              <a:rPr lang="ru-RU" sz="3200" dirty="0" err="1" smtClean="0"/>
              <a:t>Тункинском</a:t>
            </a:r>
            <a:r>
              <a:rPr lang="ru-RU" sz="3200" dirty="0" smtClean="0"/>
              <a:t> районе. </a:t>
            </a:r>
            <a:endParaRPr lang="ru-RU" sz="3200" dirty="0"/>
          </a:p>
        </p:txBody>
      </p:sp>
    </p:spTree>
    <p:extLst>
      <p:ext uri="{BB962C8B-B14F-4D97-AF65-F5344CB8AC3E}">
        <p14:creationId xmlns="" xmlns:p14="http://schemas.microsoft.com/office/powerpoint/2010/main" val="4252625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2143117"/>
            <a:ext cx="7408333" cy="35719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Образовательное учреждение  будучи полноправным участником  на рынках свободного времени и туризма, должен поставить перед собой задачу: каждому туристу-по сувениру. </a:t>
            </a:r>
          </a:p>
          <a:p>
            <a:pPr marL="0" indent="0" algn="just">
              <a:buNone/>
            </a:pPr>
            <a: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 проекта – коллектив учителей и учащихся МБОУ «КОСОШ», заинтересованные  в создании  инновационных линеек сувенирной продукции. Адаптированной как к вызовам массовой культуры, так и отвечающие требованиям культуры элитарной. Основная идея  проекта – это создание модели сувенира- национальная культура + современный дизайн. Эта модель предполагает интерпретацию этнических культур  средствами современного дизайна. Т.е. разработка современных брендов с </a:t>
            </a:r>
            <a:r>
              <a:rPr lang="ru-RU" sz="18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Тункинским</a:t>
            </a:r>
            <a: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национальным колоритом, совмещенных с модой. </a:t>
            </a:r>
            <a:endParaRPr lang="ru-RU" sz="1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ru-RU" dirty="0" smtClean="0"/>
              <a:t>Участники проекта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264453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971600" y="2143116"/>
            <a:ext cx="7408333" cy="32861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Перед разработчиками  проекта стоит задача: организовать работу по нанесению логотипов на различные предметы и привлечения клиентов для дальнейшего сотрудничества. Кроме того, необходимо организовать процесс постоянного производства и продажу сувениров в Центре дополнительного образования детей, Центре туризма и краеведения района, в базовых школах  по изготовлению сувениров. Здесь важное решение имеет сетевое взаимодействие    всех заинтересованных учреждений. Бизнес-сувениры могут использоваться на различных конференциях, акциях, презентациях, которые будут способствовать  беспрерывному производству. </a:t>
            </a:r>
            <a:endParaRPr lang="ru-RU" sz="1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ru-RU" dirty="0" smtClean="0"/>
              <a:t>ЗАДАЧИ </a:t>
            </a:r>
            <a:r>
              <a:rPr lang="ru-RU" dirty="0"/>
              <a:t>ПРОЕКТА </a:t>
            </a:r>
          </a:p>
        </p:txBody>
      </p:sp>
    </p:spTree>
    <p:extLst>
      <p:ext uri="{BB962C8B-B14F-4D97-AF65-F5344CB8AC3E}">
        <p14:creationId xmlns="" xmlns:p14="http://schemas.microsoft.com/office/powerpoint/2010/main" val="2297297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187625" y="2780928"/>
            <a:ext cx="7027714" cy="236258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Кадровый потенциал, прошедшие курсы повышения квалификации.</a:t>
            </a:r>
          </a:p>
          <a:p>
            <a:endParaRPr lang="ru-RU" sz="20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Помещение для установки оборудования -18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кв.м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000108"/>
            <a:ext cx="8229600" cy="857256"/>
          </a:xfrm>
        </p:spPr>
        <p:txBody>
          <a:bodyPr>
            <a:normAutofit/>
          </a:bodyPr>
          <a:lstStyle/>
          <a:p>
            <a:r>
              <a:rPr lang="ru-RU" sz="3600" dirty="0" smtClean="0"/>
              <a:t>Для реализации проекта имеются:</a:t>
            </a:r>
            <a:endParaRPr lang="ru-RU" sz="3600" dirty="0"/>
          </a:p>
        </p:txBody>
      </p:sp>
    </p:spTree>
    <p:extLst>
      <p:ext uri="{BB962C8B-B14F-4D97-AF65-F5344CB8AC3E}">
        <p14:creationId xmlns="" xmlns:p14="http://schemas.microsoft.com/office/powerpoint/2010/main" val="1366910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142976" y="2780928"/>
            <a:ext cx="7133190" cy="307696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Закупить  следующие оборудования:</a:t>
            </a:r>
          </a:p>
          <a:p>
            <a:pPr marL="0" indent="0">
              <a:buNone/>
            </a:pP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Оборудование  для нанесения информации (логотипа) – стоимость 3</a:t>
            </a:r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90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000 рублей</a:t>
            </a:r>
          </a:p>
          <a:p>
            <a:pPr marL="0" indent="0">
              <a:buNone/>
            </a:pP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Цветные краски принтерные -12498рубх40шт=499920рублей.</a:t>
            </a:r>
          </a:p>
          <a:p>
            <a:pPr marL="0" indent="0">
              <a:buNone/>
            </a:pP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Шелковые нитки –золотого тиснения – </a:t>
            </a:r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бобин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00</a:t>
            </a:r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=5000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рублей, серебряного тиснения -</a:t>
            </a:r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бобин</a:t>
            </a:r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00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рублей=</a:t>
            </a:r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00 рублей и  7 других цветов радуги х1</a:t>
            </a:r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бобина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00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рублей=</a:t>
            </a:r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350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00 рублей.</a:t>
            </a:r>
          </a:p>
          <a:p>
            <a:pPr marL="0" indent="0">
              <a:buNone/>
            </a:pP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Т О ГО: 934492рублей(Девятьсот тридцать четыре тысячи четыреста девятьсот два  рубля)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948138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467995" algn="l"/>
                <a:tab pos="1511935" algn="l"/>
                <a:tab pos="2664460" algn="l"/>
                <a:tab pos="3060700" algn="l"/>
                <a:tab pos="3780790" algn="l"/>
                <a:tab pos="4536440" algn="l"/>
              </a:tabLst>
            </a:pPr>
            <a:r>
              <a:rPr lang="en-US" sz="3200" dirty="0" smtClean="0"/>
              <a:t>      </a:t>
            </a:r>
            <a:r>
              <a:rPr lang="ru-RU" sz="3200" dirty="0" smtClean="0"/>
              <a:t>Для </a:t>
            </a:r>
            <a:r>
              <a:rPr lang="ru-RU" sz="3200" dirty="0"/>
              <a:t>реализации проекта </a:t>
            </a:r>
            <a:r>
              <a:rPr lang="ru-RU" sz="3200" dirty="0" smtClean="0"/>
              <a:t>необходимо:</a:t>
            </a:r>
            <a:endParaRPr lang="ru-RU" sz="3200" dirty="0"/>
          </a:p>
        </p:txBody>
      </p:sp>
    </p:spTree>
    <p:extLst>
      <p:ext uri="{BB962C8B-B14F-4D97-AF65-F5344CB8AC3E}">
        <p14:creationId xmlns="" xmlns:p14="http://schemas.microsoft.com/office/powerpoint/2010/main" val="3488310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071538" y="2675467"/>
            <a:ext cx="7208862" cy="28966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Термопресс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- устройство незаменимое при производстве сувенирной и полиграфической продукции. </a:t>
            </a:r>
            <a:r>
              <a:rPr lang="ru-RU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Термопрессы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позволяют переносить изображения на различные предметы. С помощью 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плоского </a:t>
            </a:r>
            <a:r>
              <a:rPr lang="ru-RU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термопресса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можно нанести фотографию или логотип на футболки, спецодежду, изделия из дерева, керамики, металла. 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ru-RU" dirty="0" smtClean="0"/>
              <a:t>Оборудования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129934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99592" y="2708920"/>
            <a:ext cx="7408333" cy="34506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4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Кружечный </a:t>
            </a:r>
            <a:r>
              <a:rPr lang="ru-RU" sz="1400" b="1" dirty="0" err="1">
                <a:solidFill>
                  <a:srgbClr val="000000"/>
                </a:solidFill>
                <a:latin typeface="Arial" panose="020B0604020202020204" pitchFamily="34" charset="0"/>
              </a:rPr>
              <a:t>термопресс</a:t>
            </a:r>
            <a:r>
              <a:rPr lang="ru-RU" sz="1400" b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sz="1400" b="1" dirty="0" err="1">
                <a:solidFill>
                  <a:srgbClr val="000000"/>
                </a:solidFill>
                <a:latin typeface="Arial" panose="020B0604020202020204" pitchFamily="34" charset="0"/>
              </a:rPr>
              <a:t>Bulros</a:t>
            </a:r>
            <a:r>
              <a:rPr lang="ru-RU" sz="1400" b="1" dirty="0">
                <a:solidFill>
                  <a:srgbClr val="000000"/>
                </a:solidFill>
                <a:latin typeface="Arial" panose="020B0604020202020204" pitchFamily="34" charset="0"/>
              </a:rPr>
              <a:t> T-10 </a:t>
            </a:r>
            <a:r>
              <a:rPr lang="ru-RU" sz="1400" b="1" dirty="0" err="1" smtClean="0">
                <a:solidFill>
                  <a:srgbClr val="000000"/>
                </a:solidFill>
                <a:latin typeface="Arial" panose="020B0604020202020204" pitchFamily="34" charset="0"/>
              </a:rPr>
              <a:t>New</a:t>
            </a:r>
            <a:r>
              <a:rPr lang="ru-RU" sz="1400" b="1" dirty="0">
                <a:solidFill>
                  <a:srgbClr val="000000"/>
                </a:solidFill>
                <a:latin typeface="Arial" panose="020B0604020202020204" pitchFamily="34" charset="0"/>
              </a:rPr>
              <a:t>, </a:t>
            </a:r>
            <a:r>
              <a:rPr lang="ru-RU" sz="14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 Цена</a:t>
            </a:r>
            <a:r>
              <a:rPr lang="ru-RU" sz="1400" b="1" dirty="0">
                <a:solidFill>
                  <a:srgbClr val="000000"/>
                </a:solidFill>
                <a:latin typeface="Arial" panose="020B0604020202020204" pitchFamily="34" charset="0"/>
              </a:rPr>
              <a:t>:	9973 руб. </a:t>
            </a:r>
            <a:endParaRPr lang="ru-RU" sz="1400" b="1" dirty="0" smtClean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buNone/>
            </a:pPr>
            <a:endParaRPr lang="ru-RU" sz="1400" dirty="0"/>
          </a:p>
          <a:p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ru-RU" dirty="0" smtClean="0"/>
              <a:t>Оборудования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4612" y="3143248"/>
            <a:ext cx="3600400" cy="284992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575229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                       </a:t>
            </a:r>
            <a:r>
              <a:rPr lang="ru-RU" b="1" dirty="0" err="1" smtClean="0">
                <a:solidFill>
                  <a:srgbClr val="000000"/>
                </a:solidFill>
                <a:latin typeface="Arial" panose="020B0604020202020204" pitchFamily="34" charset="0"/>
              </a:rPr>
              <a:t>Термопресс</a:t>
            </a:r>
            <a:r>
              <a:rPr lang="ru-RU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ru-RU" b="1" dirty="0">
                <a:solidFill>
                  <a:srgbClr val="000000"/>
                </a:solidFill>
                <a:latin typeface="Arial" panose="020B0604020202020204" pitchFamily="34" charset="0"/>
              </a:rPr>
              <a:t>для бейсболок </a:t>
            </a:r>
            <a:r>
              <a:rPr lang="en-US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SM0</a:t>
            </a:r>
            <a:r>
              <a:rPr lang="ru-RU" b="1" dirty="0">
                <a:solidFill>
                  <a:srgbClr val="000000"/>
                </a:solidFill>
                <a:latin typeface="Arial" panose="020B0604020202020204" pitchFamily="34" charset="0"/>
              </a:rPr>
              <a:t>, </a:t>
            </a:r>
            <a:r>
              <a:rPr lang="en-US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                      </a:t>
            </a:r>
            <a:r>
              <a:rPr lang="ru-RU" sz="11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Цена:</a:t>
            </a:r>
            <a:r>
              <a:rPr lang="ru-RU" sz="1600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22728 </a:t>
            </a:r>
            <a:r>
              <a:rPr lang="ru-RU" sz="1600" b="1" dirty="0">
                <a:solidFill>
                  <a:srgbClr val="000000"/>
                </a:solidFill>
                <a:latin typeface="Arial" panose="020B0604020202020204" pitchFamily="34" charset="0"/>
              </a:rPr>
              <a:t>руб.	</a:t>
            </a:r>
            <a:r>
              <a:rPr lang="ru-RU" b="1" dirty="0">
                <a:solidFill>
                  <a:srgbClr val="000000"/>
                </a:solidFill>
                <a:latin typeface="Arial" panose="020B0604020202020204" pitchFamily="34" charset="0"/>
              </a:rPr>
              <a:t>	 </a:t>
            </a:r>
            <a:endParaRPr lang="ru-RU" b="1" dirty="0" smtClean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0" indent="0">
              <a:buNone/>
            </a:pPr>
            <a:endParaRPr lang="en-US" b="1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857232"/>
            <a:ext cx="8229600" cy="73382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Оборудование</a:t>
            </a:r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4612" y="3645025"/>
            <a:ext cx="3456384" cy="235574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10991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ru-RU" sz="20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SP02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Термопресс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для тарелок, </a:t>
            </a:r>
            <a:r>
              <a:rPr lang="ru-RU" sz="16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Цена:	18486 руб.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sz="2000" b="1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000" b="1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ru-RU" dirty="0" smtClean="0"/>
              <a:t>Оборудование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6116" y="3000372"/>
            <a:ext cx="2219325" cy="295232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004488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 err="1">
                <a:solidFill>
                  <a:srgbClr val="000000"/>
                </a:solidFill>
                <a:latin typeface="Trebush MS"/>
              </a:rPr>
              <a:t>Bulros</a:t>
            </a:r>
            <a:r>
              <a:rPr lang="en-US" b="1" dirty="0">
                <a:solidFill>
                  <a:srgbClr val="000000"/>
                </a:solidFill>
                <a:latin typeface="Trebush MS"/>
              </a:rPr>
              <a:t> T-10 </a:t>
            </a:r>
            <a:r>
              <a:rPr lang="ru-RU" b="1" dirty="0" err="1" smtClean="0">
                <a:solidFill>
                  <a:srgbClr val="000000"/>
                </a:solidFill>
                <a:latin typeface="Trebush MS"/>
              </a:rPr>
              <a:t>Буклетмейкер</a:t>
            </a:r>
            <a:r>
              <a:rPr lang="ru-RU" b="1" dirty="0">
                <a:solidFill>
                  <a:srgbClr val="000000"/>
                </a:solidFill>
                <a:latin typeface="Trebush MS"/>
              </a:rPr>
              <a:t>,</a:t>
            </a:r>
            <a:endParaRPr lang="ru-RU" b="1" dirty="0" smtClean="0">
              <a:solidFill>
                <a:srgbClr val="000000"/>
              </a:solidFill>
              <a:latin typeface="Trebush MS"/>
            </a:endParaRPr>
          </a:p>
          <a:p>
            <a:pPr marL="0" indent="0">
              <a:buNone/>
            </a:pPr>
            <a:r>
              <a:rPr lang="ru-RU" dirty="0">
                <a:solidFill>
                  <a:srgbClr val="000000"/>
                </a:solidFill>
                <a:latin typeface="Arial" panose="020B0604020202020204" pitchFamily="34" charset="0"/>
              </a:rPr>
              <a:t>предназначен для изготовления брошюр.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ru-RU" dirty="0" smtClean="0"/>
              <a:t>Оборудование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3108" y="3571876"/>
            <a:ext cx="3276600" cy="28575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5076056" y="2780928"/>
            <a:ext cx="22525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Цена:	124943 руб.</a:t>
            </a:r>
          </a:p>
        </p:txBody>
      </p:sp>
    </p:spTree>
    <p:extLst>
      <p:ext uri="{BB962C8B-B14F-4D97-AF65-F5344CB8AC3E}">
        <p14:creationId xmlns="" xmlns:p14="http://schemas.microsoft.com/office/powerpoint/2010/main" val="973594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ИТОГО: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286000" y="2967335"/>
            <a:ext cx="617443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934492рублей(Девятьсот тридцать четыре тысячи четыреста девятьсот два  рубля)</a:t>
            </a:r>
            <a:endParaRPr lang="ru-RU" sz="28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7113" y="2674938"/>
            <a:ext cx="4157711" cy="3451225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ru-RU" dirty="0" smtClean="0"/>
              <a:t>Типы логотипов: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928793" y="2492896"/>
            <a:ext cx="464347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dirty="0">
                <a:latin typeface="Calibri" panose="020F0502020204030204" pitchFamily="34" charset="0"/>
              </a:rPr>
              <a:t>Сувениры с логотипом – одно из важнейших средств </a:t>
            </a:r>
            <a:r>
              <a:rPr lang="ru-RU" altLang="ru-RU" dirty="0" smtClean="0">
                <a:latin typeface="Calibri" panose="020F0502020204030204" pitchFamily="34" charset="0"/>
              </a:rPr>
              <a:t>маркетинговой коммуникации. </a:t>
            </a:r>
            <a:endParaRPr lang="ru-RU" altLang="ru-RU" sz="2800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274308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2636912"/>
            <a:ext cx="4157711" cy="3451225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>
                <a:latin typeface="Times New Roman"/>
                <a:ea typeface="Times New Roman"/>
              </a:rPr>
              <a:t> 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600" y="1404937"/>
            <a:ext cx="4876800" cy="404812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615" y="1404937"/>
            <a:ext cx="4876800" cy="404812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600" y="1404937"/>
            <a:ext cx="4876800" cy="404812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278801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124744"/>
            <a:ext cx="7128792" cy="5616624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Типы логотипов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316196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7113" y="2674938"/>
            <a:ext cx="4157711" cy="3451225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Типы логотипов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567388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7113" y="2674938"/>
            <a:ext cx="4157711" cy="3451225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Типы логотипов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029486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700808"/>
            <a:ext cx="7056783" cy="4752528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Типы логотипов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252700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1591056"/>
            <a:ext cx="6696744" cy="4934288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Типы логотипов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811030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5400" dirty="0" smtClean="0"/>
              <a:t>Спасибо за внимание!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886161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960</TotalTime>
  <Words>845</Words>
  <Application>Microsoft Office PowerPoint</Application>
  <PresentationFormat>Экран (4:3)</PresentationFormat>
  <Paragraphs>73</Paragraphs>
  <Slides>26</Slides>
  <Notes>5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Волна</vt:lpstr>
      <vt:lpstr>Министерство образования и науки РБ МКУ Управление образования АМО «Тункинский район» </vt:lpstr>
      <vt:lpstr> Актуальность </vt:lpstr>
      <vt:lpstr>История сувенира</vt:lpstr>
      <vt:lpstr>История сувенира</vt:lpstr>
      <vt:lpstr>Сувенир-частица культуры народа</vt:lpstr>
      <vt:lpstr>Логотипы на предметах – визитная карточка  Тункинского района.</vt:lpstr>
      <vt:lpstr>ЦЕЛЬ проекта:</vt:lpstr>
      <vt:lpstr> О новой концепции развития  туризма в Тункинском районе. </vt:lpstr>
      <vt:lpstr> Участники проекта</vt:lpstr>
      <vt:lpstr> ЗАДАЧИ ПРОЕКТА </vt:lpstr>
      <vt:lpstr>Для реализации проекта имеются:</vt:lpstr>
      <vt:lpstr>      Для реализации проекта необходимо:</vt:lpstr>
      <vt:lpstr> Оборудования</vt:lpstr>
      <vt:lpstr> Оборудования</vt:lpstr>
      <vt:lpstr>Оборудование</vt:lpstr>
      <vt:lpstr> Оборудование</vt:lpstr>
      <vt:lpstr> Оборудование</vt:lpstr>
      <vt:lpstr>Слайд 18</vt:lpstr>
      <vt:lpstr> Типы логотипов:</vt:lpstr>
      <vt:lpstr> </vt:lpstr>
      <vt:lpstr>Типы логотипов</vt:lpstr>
      <vt:lpstr>Типы логотипов</vt:lpstr>
      <vt:lpstr>Типы логотипов</vt:lpstr>
      <vt:lpstr>Типы логотипов</vt:lpstr>
      <vt:lpstr>Типы логотипов</vt:lpstr>
      <vt:lpstr>Слайд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Министерство образования и науки РБ АОУ ДПО РБ «БРИОП» кафедра экономики и управления</dc:title>
  <dc:creator>Endon</dc:creator>
  <cp:lastModifiedBy>школа</cp:lastModifiedBy>
  <cp:revision>70</cp:revision>
  <cp:lastPrinted>2015-01-28T15:49:33Z</cp:lastPrinted>
  <dcterms:created xsi:type="dcterms:W3CDTF">2013-11-14T13:06:14Z</dcterms:created>
  <dcterms:modified xsi:type="dcterms:W3CDTF">2021-02-04T05:27:18Z</dcterms:modified>
</cp:coreProperties>
</file>