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5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6" r:id="rId17"/>
    <p:sldId id="274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5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133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674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854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981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895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884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824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109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4145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68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992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0CF186-133F-423F-A3DD-7CD80DAE4454}" type="datetimeFigureOut">
              <a:rPr lang="ru-RU" smtClean="0"/>
              <a:t>29.03.2022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F39AD2-324A-4934-8F03-168DE4BA92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0034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dmin\Desktop\1613462461_43-p-fon-dlya-prezentatsii-pro-maslenitsu-46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4248471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«Здравствуй, Масленица!»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332656"/>
            <a:ext cx="8856984" cy="1152128"/>
          </a:xfrm>
        </p:spPr>
        <p:txBody>
          <a:bodyPr>
            <a:normAutofit fontScale="62500" lnSpcReduction="20000"/>
          </a:bodyPr>
          <a:lstStyle/>
          <a:p>
            <a:pPr>
              <a:spcBef>
                <a:spcPts val="0"/>
              </a:spcBef>
              <a:defRPr/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казенное общеобразовательное учреждение  средняя общеобразовательная школа № 6 </a:t>
            </a:r>
          </a:p>
          <a:p>
            <a:pPr>
              <a:spcBef>
                <a:spcPts val="0"/>
              </a:spcBef>
              <a:defRPr/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имени Героя России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Шерстянникова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Андрея  Николаевича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Усть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Кутского</a:t>
            </a:r>
            <a:r>
              <a:rPr lang="ru-RU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образования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ct val="0"/>
              </a:spcAft>
            </a:pPr>
            <a:r>
              <a:rPr lang="ru-RU" altLang="ru-RU" dirty="0">
                <a:solidFill>
                  <a:srgbClr val="C00000"/>
                </a:solidFill>
                <a:latin typeface="Arial Black" pitchFamily="34" charset="0"/>
              </a:rPr>
              <a:t>(отчет </a:t>
            </a:r>
            <a:r>
              <a:rPr lang="ru-RU" altLang="ru-RU">
                <a:solidFill>
                  <a:srgbClr val="C00000"/>
                </a:solidFill>
                <a:latin typeface="Arial Black" pitchFamily="34" charset="0"/>
              </a:rPr>
              <a:t>о  </a:t>
            </a:r>
            <a:r>
              <a:rPr lang="ru-RU" altLang="ru-RU" smtClean="0">
                <a:solidFill>
                  <a:srgbClr val="C00000"/>
                </a:solidFill>
                <a:latin typeface="Arial Black" pitchFamily="34" charset="0"/>
              </a:rPr>
              <a:t>проведенной </a:t>
            </a:r>
            <a:r>
              <a:rPr lang="ru-RU" altLang="ru-RU" dirty="0">
                <a:solidFill>
                  <a:srgbClr val="C00000"/>
                </a:solidFill>
                <a:latin typeface="Arial Black" pitchFamily="34" charset="0"/>
              </a:rPr>
              <a:t>неделе для  детей с ограниченными возможностями здоровья)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444208" y="3244334"/>
            <a:ext cx="22322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Учитель</a:t>
            </a: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Шехуцкая</a:t>
            </a: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Т.А</a:t>
            </a: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2022 г.</a:t>
            </a:r>
            <a:endParaRPr lang="ru-RU" alt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3131840" y="3890665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spcAft>
                <a:spcPct val="0"/>
              </a:spcAft>
            </a:pPr>
            <a:endParaRPr lang="ru-RU" alt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28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8570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243408"/>
            <a:ext cx="8507288" cy="6048672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Цель: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2400" b="1" i="1" dirty="0" smtClean="0"/>
              <a:t>познакомить обучающихся с ОВЗ с историей празднования Масленицы, приобщить детей к духовным ценностям наших предков.</a:t>
            </a:r>
            <a:br>
              <a:rPr lang="ru-RU" sz="2400" b="1" i="1" dirty="0" smtClean="0"/>
            </a:br>
            <a:r>
              <a:rPr lang="ru-RU" sz="3600" b="1" i="1" dirty="0" smtClean="0">
                <a:solidFill>
                  <a:srgbClr val="C00000"/>
                </a:solidFill>
              </a:rPr>
              <a:t>Задачи: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2400" b="1" i="1" dirty="0" smtClean="0"/>
              <a:t>-</a:t>
            </a:r>
            <a:r>
              <a:rPr lang="ru-RU" sz="2400" b="1" i="1" dirty="0" smtClean="0">
                <a:solidFill>
                  <a:srgbClr val="C00000"/>
                </a:solidFill>
              </a:rPr>
              <a:t> </a:t>
            </a:r>
            <a:r>
              <a:rPr lang="ru-RU" sz="2400" b="1" i="1" dirty="0" smtClean="0"/>
              <a:t>учить понимать традиции русского народа,</a:t>
            </a:r>
            <a:br>
              <a:rPr lang="ru-RU" sz="2400" b="1" i="1" dirty="0" smtClean="0"/>
            </a:br>
            <a:r>
              <a:rPr lang="ru-RU" sz="2400" b="1" i="1" dirty="0" smtClean="0"/>
              <a:t>обобщить  знания о праздновании Масленицы;</a:t>
            </a:r>
            <a:br>
              <a:rPr lang="ru-RU" sz="2400" b="1" i="1" dirty="0" smtClean="0"/>
            </a:br>
            <a:r>
              <a:rPr lang="ru-RU" sz="2400" b="1" i="1" dirty="0" smtClean="0"/>
              <a:t>               - расширять словарный запас обучающихся, тренировать умение разгадывать загадки;</a:t>
            </a:r>
            <a:br>
              <a:rPr lang="ru-RU" sz="2400" b="1" i="1" dirty="0" smtClean="0"/>
            </a:br>
            <a:r>
              <a:rPr lang="ru-RU" sz="2400" b="1" i="1" dirty="0" smtClean="0"/>
              <a:t>   - развивать память, внимание, ловкость, смекалку;</a:t>
            </a:r>
            <a:br>
              <a:rPr lang="ru-RU" sz="2400" b="1" i="1" dirty="0" smtClean="0"/>
            </a:br>
            <a:r>
              <a:rPr lang="ru-RU" sz="2400" b="1" i="1" dirty="0"/>
              <a:t> </a:t>
            </a:r>
            <a:r>
              <a:rPr lang="ru-RU" sz="2400" b="1" i="1" dirty="0" smtClean="0"/>
              <a:t>           - воспитывать патриотизм, основанный на уважении к нашим обычаям и традициям.</a:t>
            </a: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/>
              <a:t/>
            </a:r>
            <a:br>
              <a:rPr lang="ru-RU" sz="3200" b="1" i="1" dirty="0" smtClean="0"/>
            </a:br>
            <a:r>
              <a:rPr lang="ru-RU" sz="2700" b="1" i="1" dirty="0" smtClean="0"/>
              <a:t/>
            </a:r>
            <a:br>
              <a:rPr lang="ru-RU" sz="2700" b="1" i="1" dirty="0" smtClean="0"/>
            </a:br>
            <a:r>
              <a:rPr lang="ru-RU" sz="2700" b="1" i="1" dirty="0" smtClean="0"/>
              <a:t/>
            </a:r>
            <a:br>
              <a:rPr lang="ru-RU" sz="2700" b="1" i="1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 flipV="1">
            <a:off x="1763688" y="428179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22434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016" y="0"/>
            <a:ext cx="9288016" cy="808213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2400" b="1" i="1" dirty="0"/>
              <a:t/>
            </a:r>
            <a:br>
              <a:rPr lang="ru-RU" sz="2400" b="1" i="1" dirty="0"/>
            </a:br>
            <a:r>
              <a:rPr lang="ru-RU" sz="3600" b="1" i="1" dirty="0" smtClean="0">
                <a:solidFill>
                  <a:srgbClr val="C00000"/>
                </a:solidFill>
              </a:rPr>
              <a:t>План проведения недели</a:t>
            </a: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2400" dirty="0" smtClean="0"/>
              <a:t>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-218152"/>
            <a:ext cx="64807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5" name="Рисунок 4" descr="C:\Users\Admin\Desktop\IMG_20220304_102610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3" r="1602"/>
          <a:stretch/>
        </p:blipFill>
        <p:spPr bwMode="auto">
          <a:xfrm>
            <a:off x="251520" y="1340768"/>
            <a:ext cx="4032448" cy="64807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Admin\Desktop\IMG_20220304_102626_BURST001_COVER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3" b="1283"/>
          <a:stretch/>
        </p:blipFill>
        <p:spPr bwMode="auto">
          <a:xfrm rot="5400000">
            <a:off x="3474489" y="2474049"/>
            <a:ext cx="6336702" cy="41044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2930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1503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Изготовление чучела Масленицы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2400" dirty="0" smtClean="0"/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5" name="Рисунок 4" descr="C:\Users\Admin\Desktop\IMG_20220225_131347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42" t="5049" r="31570" b="27403"/>
          <a:stretch/>
        </p:blipFill>
        <p:spPr bwMode="auto">
          <a:xfrm>
            <a:off x="395536" y="1089422"/>
            <a:ext cx="2519032" cy="271227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Admin\Desktop\IMG_20220225_131417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8" t="9254" b="20304"/>
          <a:stretch/>
        </p:blipFill>
        <p:spPr bwMode="auto">
          <a:xfrm>
            <a:off x="6228184" y="1844824"/>
            <a:ext cx="2700808" cy="259228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Admin\Desktop\IMG_20220225_13144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5" r="9295" b="15264"/>
          <a:stretch/>
        </p:blipFill>
        <p:spPr bwMode="auto">
          <a:xfrm>
            <a:off x="3203848" y="1119123"/>
            <a:ext cx="2736304" cy="244516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IMG_20220304_111648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14" t="28606" r="14102"/>
          <a:stretch/>
        </p:blipFill>
        <p:spPr bwMode="auto">
          <a:xfrm>
            <a:off x="2987824" y="3801692"/>
            <a:ext cx="3168352" cy="281859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689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6464"/>
            <a:ext cx="9252520" cy="702446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2400" b="1" i="1" dirty="0"/>
              <a:t/>
            </a:r>
            <a:br>
              <a:rPr lang="ru-RU" sz="2400" b="1" i="1" dirty="0"/>
            </a:br>
            <a:r>
              <a:rPr lang="ru-RU" sz="3600" b="1" i="1" dirty="0" smtClean="0">
                <a:solidFill>
                  <a:srgbClr val="C00000"/>
                </a:solidFill>
              </a:rPr>
              <a:t>Предварительная работа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2400" b="1" i="1" dirty="0"/>
              <a:t/>
            </a:r>
            <a:br>
              <a:rPr lang="ru-RU" sz="2400" b="1" i="1" dirty="0"/>
            </a:br>
            <a:r>
              <a:rPr lang="ru-RU" sz="2400" dirty="0" smtClean="0"/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7" name="Рисунок 6" descr="C:\Users\Admin\Desktop\IMG_20220225_103032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" t="7480" b="30341"/>
          <a:stretch/>
        </p:blipFill>
        <p:spPr bwMode="auto">
          <a:xfrm>
            <a:off x="2123728" y="1556792"/>
            <a:ext cx="5904656" cy="333714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9484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08"/>
            <a:ext cx="9143999" cy="710140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3600" b="1" i="1" dirty="0" smtClean="0">
                <a:solidFill>
                  <a:srgbClr val="C00000"/>
                </a:solidFill>
              </a:rPr>
              <a:t>Оформление стенда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 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2400" b="1" i="1" dirty="0"/>
              <a:t/>
            </a:r>
            <a:br>
              <a:rPr lang="ru-RU" sz="2400" b="1" i="1" dirty="0"/>
            </a:br>
            <a:r>
              <a:rPr lang="ru-RU" sz="2400" dirty="0" smtClean="0"/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6" name="Рисунок 5" descr="C:\Users\Admin\Desktop\IMG_20220301_11524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2" t="7691" r="9775" b="44592"/>
          <a:stretch/>
        </p:blipFill>
        <p:spPr bwMode="auto">
          <a:xfrm>
            <a:off x="395536" y="764704"/>
            <a:ext cx="4104456" cy="568863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IMG_20220301_115200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1" b="30912"/>
          <a:stretch/>
        </p:blipFill>
        <p:spPr bwMode="auto">
          <a:xfrm>
            <a:off x="4716016" y="764704"/>
            <a:ext cx="4032448" cy="568863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8087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1503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2400" b="1" i="1" dirty="0"/>
              <a:t/>
            </a:r>
            <a:br>
              <a:rPr lang="ru-RU" sz="2400" b="1" i="1" dirty="0"/>
            </a:br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3600" b="1" i="1" dirty="0" smtClean="0">
                <a:solidFill>
                  <a:srgbClr val="C00000"/>
                </a:solidFill>
              </a:rPr>
              <a:t>Понедельник – «Встреча»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История возникновения праздника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2400" dirty="0" smtClean="0"/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7" name="Рисунок 6" descr="C:\Users\Admin\Desktop\IMG_20220228_10432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5" t="15024" r="11424" b="25962"/>
          <a:stretch/>
        </p:blipFill>
        <p:spPr bwMode="auto">
          <a:xfrm>
            <a:off x="5364088" y="1343664"/>
            <a:ext cx="3096344" cy="251738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IMG_20220228_10433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20" t="7933" r="4007" b="38461"/>
          <a:stretch/>
        </p:blipFill>
        <p:spPr bwMode="auto">
          <a:xfrm>
            <a:off x="1531698" y="1235652"/>
            <a:ext cx="3384376" cy="262539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Admin\Desktop\IMG_20220228_104409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5" r="20833" b="21635"/>
          <a:stretch/>
        </p:blipFill>
        <p:spPr bwMode="auto">
          <a:xfrm>
            <a:off x="350105" y="4033161"/>
            <a:ext cx="2873781" cy="244827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Admin\Desktop\IMG_20220228_105000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83" r="24519" b="22836"/>
          <a:stretch/>
        </p:blipFill>
        <p:spPr bwMode="auto">
          <a:xfrm>
            <a:off x="4282900" y="4005064"/>
            <a:ext cx="3385444" cy="245537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2746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9392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Раскрашивание блина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2400" b="1" i="1" dirty="0"/>
              <a:t/>
            </a:r>
            <a:br>
              <a:rPr lang="ru-RU" sz="2400" b="1" i="1" dirty="0"/>
            </a:br>
            <a:r>
              <a:rPr lang="ru-RU" sz="2400" dirty="0" smtClean="0"/>
              <a:t>.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8" name="Рисунок 7" descr="C:\Users\Admin\Desktop\IMG_20220228_11481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08" b="18750"/>
          <a:stretch/>
        </p:blipFill>
        <p:spPr bwMode="auto">
          <a:xfrm>
            <a:off x="4644008" y="872060"/>
            <a:ext cx="3308384" cy="262894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Admin\Desktop\IMG_20220228_11463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9" b="40144"/>
          <a:stretch/>
        </p:blipFill>
        <p:spPr bwMode="auto">
          <a:xfrm>
            <a:off x="1187624" y="820372"/>
            <a:ext cx="3308742" cy="282465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Admin\Desktop\IMG_20220228_11475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81" b="21274"/>
          <a:stretch/>
        </p:blipFill>
        <p:spPr bwMode="auto">
          <a:xfrm>
            <a:off x="395536" y="3861048"/>
            <a:ext cx="3744416" cy="273630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IMG-5c01173bf198107235d7421bc7254be3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2" t="-3704" r="6250" b="3704"/>
          <a:stretch/>
        </p:blipFill>
        <p:spPr bwMode="auto">
          <a:xfrm>
            <a:off x="5004048" y="3645024"/>
            <a:ext cx="3816424" cy="273630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5828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086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/>
              <a:t/>
            </a:r>
            <a:br>
              <a:rPr lang="ru-RU" sz="2400" b="1" i="1" dirty="0" smtClean="0"/>
            </a:br>
            <a:r>
              <a:rPr lang="ru-RU" sz="3600" b="1" i="1" dirty="0" smtClean="0">
                <a:solidFill>
                  <a:srgbClr val="C00000"/>
                </a:solidFill>
              </a:rPr>
              <a:t>Вторник – «</a:t>
            </a:r>
            <a:r>
              <a:rPr lang="ru-RU" sz="3600" b="1" i="1" dirty="0" err="1" smtClean="0">
                <a:solidFill>
                  <a:srgbClr val="C00000"/>
                </a:solidFill>
              </a:rPr>
              <a:t>Заигрыш</a:t>
            </a:r>
            <a:r>
              <a:rPr lang="ru-RU" sz="3600" b="1" i="1" dirty="0" smtClean="0">
                <a:solidFill>
                  <a:srgbClr val="C00000"/>
                </a:solidFill>
              </a:rPr>
              <a:t>»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Мастер – класс по изготовлению куклы – оберега.</a:t>
            </a:r>
            <a:r>
              <a:rPr lang="ru-RU" sz="3600" dirty="0">
                <a:solidFill>
                  <a:srgbClr val="C00000"/>
                </a:solidFill>
              </a:rPr>
              <a:t> </a:t>
            </a:r>
            <a:br>
              <a:rPr lang="ru-RU" sz="3600" dirty="0">
                <a:solidFill>
                  <a:srgbClr val="C00000"/>
                </a:solidFill>
              </a:rPr>
            </a:b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0" name="Рисунок 9" descr="C:\Users\Admin\Desktop\IMG-991fc327cd0bed320b94f72cd60e6d6d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0" t="14371" r="16298" b="42688"/>
          <a:stretch/>
        </p:blipFill>
        <p:spPr bwMode="auto">
          <a:xfrm>
            <a:off x="323528" y="3573017"/>
            <a:ext cx="2664296" cy="302433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Admin\Desktop\IMG-621eeddce55b78357e267906fbeb267b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55" r="10082" b="42116"/>
          <a:stretch/>
        </p:blipFill>
        <p:spPr bwMode="auto">
          <a:xfrm>
            <a:off x="899592" y="1350722"/>
            <a:ext cx="2782788" cy="2942373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Admin\Desktop\IMG-591b944ce203d3dba5844cc6d647dbea-V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9" t="16593" r="5378" b="49529"/>
          <a:stretch/>
        </p:blipFill>
        <p:spPr bwMode="auto">
          <a:xfrm>
            <a:off x="3599068" y="3573017"/>
            <a:ext cx="3051702" cy="309634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Admin\Desktop\IMG-1be8972811ccc598981a7b8fadd41a3a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4" t="12963" r="10112" b="45229"/>
          <a:stretch/>
        </p:blipFill>
        <p:spPr bwMode="auto">
          <a:xfrm>
            <a:off x="5354626" y="1335589"/>
            <a:ext cx="2592288" cy="315839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9712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086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Изготовление куклы - оберега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8" name="Рисунок 7" descr="C:\Users\Admin\Desktop\IMG-1d187f67b8334ec7e5f181df6de35daf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r="14682"/>
          <a:stretch/>
        </p:blipFill>
        <p:spPr bwMode="auto">
          <a:xfrm>
            <a:off x="611560" y="1267371"/>
            <a:ext cx="2592288" cy="255560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IMG-7229b3a959a2dca1980a88fa68b79a67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00" b="32538"/>
          <a:stretch/>
        </p:blipFill>
        <p:spPr bwMode="auto">
          <a:xfrm>
            <a:off x="3563888" y="1230688"/>
            <a:ext cx="2484276" cy="259228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Admin\Desktop\IMG-af227e5d561ddc02177b293f3fda93ef-V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30" r="26228"/>
          <a:stretch/>
        </p:blipFill>
        <p:spPr bwMode="auto">
          <a:xfrm>
            <a:off x="6410524" y="1178834"/>
            <a:ext cx="2049907" cy="259228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Admin\Desktop\IMG-b965a038256ad4fd7ab2665e7e3ec417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30" b="30893"/>
          <a:stretch/>
        </p:blipFill>
        <p:spPr bwMode="auto">
          <a:xfrm>
            <a:off x="2987824" y="3978665"/>
            <a:ext cx="2330197" cy="248909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Admin\Desktop\IMG-7aa3c5654462ad591c1b0616a539d796-V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92" b="29750"/>
          <a:stretch/>
        </p:blipFill>
        <p:spPr bwMode="auto">
          <a:xfrm>
            <a:off x="5868144" y="3978665"/>
            <a:ext cx="2376264" cy="248909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3473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086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Итоги работы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0" name="Рисунок 9" descr="C:\Users\Admin\Desktop\IMG-67557af8a89ec51d326a1fb490920d57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0" r="23182"/>
          <a:stretch/>
        </p:blipFill>
        <p:spPr bwMode="auto">
          <a:xfrm>
            <a:off x="2915816" y="1180923"/>
            <a:ext cx="3024335" cy="2896145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Admin\Desktop\IMG_20220301_184632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6" r="6722" b="29667"/>
          <a:stretch/>
        </p:blipFill>
        <p:spPr bwMode="auto">
          <a:xfrm>
            <a:off x="268936" y="1180927"/>
            <a:ext cx="2494134" cy="229991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IMG-711e447187f34edb7b9b54d5e6d0c1df-V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" t="8681" r="7785"/>
          <a:stretch/>
        </p:blipFill>
        <p:spPr bwMode="auto">
          <a:xfrm>
            <a:off x="268935" y="3861049"/>
            <a:ext cx="2790897" cy="2540773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IMG-3aa6ee3987f32b17dd15ba2d70194735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54" b="23826"/>
          <a:stretch/>
        </p:blipFill>
        <p:spPr bwMode="auto">
          <a:xfrm>
            <a:off x="6117108" y="1180927"/>
            <a:ext cx="2631356" cy="229991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Admin\Desktop\IMG-a408144e6381d4871623b826b8b2d625-V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4" t="18056" r="17087"/>
          <a:stretch/>
        </p:blipFill>
        <p:spPr bwMode="auto">
          <a:xfrm>
            <a:off x="5940151" y="3861049"/>
            <a:ext cx="2695571" cy="254077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Admin\Desktop\IMG-3fa538fc1e86183db46c9911995a1156-V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65" t="1736" r="19492"/>
          <a:stretch/>
        </p:blipFill>
        <p:spPr bwMode="auto">
          <a:xfrm>
            <a:off x="3220301" y="4371698"/>
            <a:ext cx="2381250" cy="210502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252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777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Среда – «Лакомка»</a:t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Игра «Кто дальше метнет блин»</a:t>
            </a:r>
            <a:r>
              <a:rPr lang="ru-RU" sz="3200" dirty="0">
                <a:solidFill>
                  <a:srgbClr val="C00000"/>
                </a:solidFill>
              </a:rPr>
              <a:t/>
            </a:r>
            <a:br>
              <a:rPr lang="ru-RU" sz="3200" dirty="0">
                <a:solidFill>
                  <a:srgbClr val="C00000"/>
                </a:solidFill>
              </a:rPr>
            </a:br>
            <a:r>
              <a:rPr lang="ru-RU" sz="3200" dirty="0">
                <a:solidFill>
                  <a:srgbClr val="C00000"/>
                </a:solidFill>
              </a:rPr>
              <a:t> </a:t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2" name="Рисунок 11" descr="C:\Users\Admin\Desktop\IMG_20220302_10283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22716" r="17789" b="28365"/>
          <a:stretch/>
        </p:blipFill>
        <p:spPr bwMode="auto">
          <a:xfrm>
            <a:off x="3491880" y="1349593"/>
            <a:ext cx="2520280" cy="257115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Admin\Desktop\IMG_20220302_10292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95" t="21033" r="6250" b="28365"/>
          <a:stretch/>
        </p:blipFill>
        <p:spPr bwMode="auto">
          <a:xfrm>
            <a:off x="510355" y="1371088"/>
            <a:ext cx="2376264" cy="257115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Admin\Desktop\IMG_20220302_102945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4" r="18910" b="31009"/>
          <a:stretch/>
        </p:blipFill>
        <p:spPr bwMode="auto">
          <a:xfrm>
            <a:off x="6453902" y="2056834"/>
            <a:ext cx="2232248" cy="274031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Admin\Desktop\IMG-ed0aee9ea3c28d17ea2e57a43a51b697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0" t="16239" r="12981"/>
          <a:stretch/>
        </p:blipFill>
        <p:spPr bwMode="auto">
          <a:xfrm>
            <a:off x="2771800" y="4135317"/>
            <a:ext cx="3403401" cy="246203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2633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777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/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Соревнование «Достань конфету из тарелки с мукой, не применяя рук»</a:t>
            </a:r>
            <a:r>
              <a:rPr lang="ru-RU" sz="3200" dirty="0">
                <a:solidFill>
                  <a:srgbClr val="C00000"/>
                </a:solidFill>
              </a:rPr>
              <a:t/>
            </a:r>
            <a:br>
              <a:rPr lang="ru-RU" sz="3200" dirty="0">
                <a:solidFill>
                  <a:srgbClr val="C00000"/>
                </a:solidFill>
              </a:rPr>
            </a:br>
            <a:r>
              <a:rPr lang="ru-RU" sz="3200" dirty="0">
                <a:solidFill>
                  <a:srgbClr val="C00000"/>
                </a:solidFill>
              </a:rPr>
              <a:t> </a:t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9" name="Рисунок 8" descr="C:\Users\Admin\Desktop\IMG-8f97d8269cca03d4d4e2381d4e56dec4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6" r="29487" b="9188"/>
          <a:stretch/>
        </p:blipFill>
        <p:spPr bwMode="auto">
          <a:xfrm>
            <a:off x="1187624" y="1384323"/>
            <a:ext cx="2952328" cy="2451079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Admin\Desktop\IMG-6c9276a10f935b27d58b4af1869a557d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2" t="28205" r="7051"/>
          <a:stretch/>
        </p:blipFill>
        <p:spPr bwMode="auto">
          <a:xfrm>
            <a:off x="4932040" y="1521180"/>
            <a:ext cx="3014177" cy="250621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C:\Users\Admin\Desktop\IMG_20220302_10402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0" t="16827" b="6490"/>
          <a:stretch/>
        </p:blipFill>
        <p:spPr bwMode="auto">
          <a:xfrm>
            <a:off x="395536" y="4063008"/>
            <a:ext cx="2520280" cy="260635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Admin\Desktop\IMG-d8ff5ef7430a9edd5c2cb20e2e2e827a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31" r="17468"/>
          <a:stretch/>
        </p:blipFill>
        <p:spPr bwMode="auto">
          <a:xfrm>
            <a:off x="4139952" y="4221088"/>
            <a:ext cx="2664296" cy="244827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30631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777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Четверг- «Разгуляй»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Спортивные эстафеты «Кто быстрее?» с клюшками,</a:t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>катание на плюшках 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4" name="Рисунок 13" descr="C:\Users\Admin\Desktop\IMG_20220303_13445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46" b="22596"/>
          <a:stretch/>
        </p:blipFill>
        <p:spPr bwMode="auto">
          <a:xfrm>
            <a:off x="3188592" y="2482440"/>
            <a:ext cx="2463527" cy="273365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Admin\Desktop\IMG_20220303_13501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91" t="16947" r="8654" b="30408"/>
          <a:stretch/>
        </p:blipFill>
        <p:spPr bwMode="auto">
          <a:xfrm>
            <a:off x="6228184" y="1772816"/>
            <a:ext cx="2448272" cy="229247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Admin\Desktop\IMG_20220303_134524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2" t="16466" r="16827" b="35457"/>
          <a:stretch/>
        </p:blipFill>
        <p:spPr bwMode="auto">
          <a:xfrm>
            <a:off x="360090" y="1340768"/>
            <a:ext cx="2339702" cy="2508499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C:\Users\Admin\Desktop\IMG_20220303_134905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04" t="20073" r="15866" b="25841"/>
          <a:stretch/>
        </p:blipFill>
        <p:spPr bwMode="auto">
          <a:xfrm>
            <a:off x="312782" y="4100269"/>
            <a:ext cx="2747050" cy="256909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C:\Users\Admin\Desktop\IMG_20220303_135442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9" t="15986" r="11539" b="41466"/>
          <a:stretch/>
        </p:blipFill>
        <p:spPr bwMode="auto">
          <a:xfrm>
            <a:off x="6155208" y="4293096"/>
            <a:ext cx="2521248" cy="237626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4076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52520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Спортивные эстафеты «Бег в мешках», «Перетягивание каната»</a:t>
            </a:r>
            <a:r>
              <a:rPr lang="ru-RU" sz="3200" dirty="0">
                <a:solidFill>
                  <a:srgbClr val="C00000"/>
                </a:solidFill>
              </a:rPr>
              <a:t/>
            </a:r>
            <a:br>
              <a:rPr lang="ru-RU" sz="3200" dirty="0">
                <a:solidFill>
                  <a:srgbClr val="C00000"/>
                </a:solidFill>
              </a:rPr>
            </a:br>
            <a:r>
              <a:rPr lang="ru-RU" sz="3200" dirty="0">
                <a:solidFill>
                  <a:srgbClr val="C00000"/>
                </a:solidFill>
              </a:rPr>
              <a:t> </a:t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1" name="Рисунок 10" descr="C:\Users\Admin\Desktop\IMG_20220303_13522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86" r="26442" b="40385"/>
          <a:stretch/>
        </p:blipFill>
        <p:spPr bwMode="auto">
          <a:xfrm>
            <a:off x="4932041" y="1196752"/>
            <a:ext cx="2729298" cy="260999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Admin\Desktop\IMG_20220303_13520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37" t="12139" r="13141" b="44592"/>
          <a:stretch/>
        </p:blipFill>
        <p:spPr bwMode="auto">
          <a:xfrm>
            <a:off x="899592" y="1196752"/>
            <a:ext cx="3096343" cy="260999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C:\Users\Admin\Desktop\IMG_20220303_140151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64" r="3365" b="21274"/>
          <a:stretch/>
        </p:blipFill>
        <p:spPr bwMode="auto">
          <a:xfrm>
            <a:off x="251520" y="4005541"/>
            <a:ext cx="2448272" cy="252028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 descr="C:\Users\Admin\Desktop\IMG_20220303_140538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7" t="14664" r="8494" b="17909"/>
          <a:stretch/>
        </p:blipFill>
        <p:spPr bwMode="auto">
          <a:xfrm>
            <a:off x="3059832" y="4005064"/>
            <a:ext cx="2520280" cy="252028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1" name="Рисунок 20" descr="C:\Users\Admin\Desktop\IMG_20220303_140529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7" t="15023" b="30770"/>
          <a:stretch/>
        </p:blipFill>
        <p:spPr bwMode="auto">
          <a:xfrm>
            <a:off x="5940152" y="4005064"/>
            <a:ext cx="2808312" cy="252028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14636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52520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</a:rPr>
              <a:t>Пятница – «Тещины вечерки»</a:t>
            </a:r>
            <a:br>
              <a:rPr lang="ru-RU" sz="3200" b="1" i="1" dirty="0" smtClean="0">
                <a:solidFill>
                  <a:srgbClr val="C00000"/>
                </a:solidFill>
              </a:rPr>
            </a:br>
            <a:r>
              <a:rPr lang="ru-RU" sz="3200" b="1" i="1" dirty="0" smtClean="0">
                <a:solidFill>
                  <a:srgbClr val="C00000"/>
                </a:solidFill>
              </a:rPr>
              <a:t>Суббота - «</a:t>
            </a:r>
            <a:r>
              <a:rPr lang="ru-RU" sz="3200" b="1" i="1" dirty="0" err="1" smtClean="0">
                <a:solidFill>
                  <a:srgbClr val="C00000"/>
                </a:solidFill>
              </a:rPr>
              <a:t>Золовкины</a:t>
            </a:r>
            <a:r>
              <a:rPr lang="ru-RU" sz="3200" b="1" i="1" dirty="0" smtClean="0">
                <a:solidFill>
                  <a:srgbClr val="C00000"/>
                </a:solidFill>
              </a:rPr>
              <a:t> посиделки»</a:t>
            </a:r>
            <a:r>
              <a:rPr lang="ru-RU" sz="3200" dirty="0">
                <a:solidFill>
                  <a:srgbClr val="C00000"/>
                </a:solidFill>
              </a:rPr>
              <a:t/>
            </a:r>
            <a:br>
              <a:rPr lang="ru-RU" sz="3200" dirty="0">
                <a:solidFill>
                  <a:srgbClr val="C00000"/>
                </a:solidFill>
              </a:rPr>
            </a:br>
            <a:r>
              <a:rPr lang="ru-RU" sz="3200" dirty="0">
                <a:solidFill>
                  <a:srgbClr val="C00000"/>
                </a:solidFill>
              </a:rPr>
              <a:t> </a:t>
            </a:r>
            <a:br>
              <a:rPr lang="ru-RU" sz="3200" dirty="0">
                <a:solidFill>
                  <a:srgbClr val="C00000"/>
                </a:solidFill>
              </a:rPr>
            </a:b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0" name="Рисунок 9" descr="C:\Users\Admin\Desktop\IMG_20220304_113440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59" t="19711" r="22756" b="28846"/>
          <a:stretch/>
        </p:blipFill>
        <p:spPr bwMode="auto">
          <a:xfrm>
            <a:off x="3203848" y="1268760"/>
            <a:ext cx="2664295" cy="2396999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Admin\Desktop\IMG_20220304_11363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77" t="10697" b="31491"/>
          <a:stretch/>
        </p:blipFill>
        <p:spPr bwMode="auto">
          <a:xfrm>
            <a:off x="323528" y="1124744"/>
            <a:ext cx="2409056" cy="254101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Admin\Desktop\IMG_20220304_120315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4" t="10817" b="24160"/>
          <a:stretch/>
        </p:blipFill>
        <p:spPr bwMode="auto">
          <a:xfrm>
            <a:off x="6300192" y="1124744"/>
            <a:ext cx="2162175" cy="255270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Admin\Desktop\IMG_20220304_114937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476" b="16707"/>
          <a:stretch/>
        </p:blipFill>
        <p:spPr bwMode="auto">
          <a:xfrm>
            <a:off x="239968" y="3933056"/>
            <a:ext cx="2454396" cy="244827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Admin\Desktop\IMG_20220304_114905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01" t="12259" r="-1" b="22356"/>
          <a:stretch/>
        </p:blipFill>
        <p:spPr bwMode="auto">
          <a:xfrm>
            <a:off x="2874384" y="3933056"/>
            <a:ext cx="2777736" cy="232111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C:\Users\Admin\Desktop\IMG_20220304_113641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7" b="23077"/>
          <a:stretch/>
        </p:blipFill>
        <p:spPr bwMode="auto">
          <a:xfrm>
            <a:off x="6012160" y="3933056"/>
            <a:ext cx="2664296" cy="232111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9129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777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Воскресенье – «Прощенное воскресенье»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6" name="Рисунок 5" descr="C:\Users\Admin\Desktop\IMG_20220304_12034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98" b="21875"/>
          <a:stretch/>
        </p:blipFill>
        <p:spPr bwMode="auto">
          <a:xfrm>
            <a:off x="708695" y="1081723"/>
            <a:ext cx="2232248" cy="2349469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Admin\Desktop\IMG_20220304_11284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9" b="20193"/>
          <a:stretch/>
        </p:blipFill>
        <p:spPr bwMode="auto">
          <a:xfrm>
            <a:off x="3335389" y="1081723"/>
            <a:ext cx="2532755" cy="256330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IMG_20220304_120049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4" t="4808" r="6250" b="27284"/>
          <a:stretch/>
        </p:blipFill>
        <p:spPr bwMode="auto">
          <a:xfrm>
            <a:off x="6300192" y="1081723"/>
            <a:ext cx="2095500" cy="223837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IMG_20220304_120022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6" t="20914" r="8974" b="33413"/>
          <a:stretch/>
        </p:blipFill>
        <p:spPr bwMode="auto">
          <a:xfrm>
            <a:off x="323528" y="3748210"/>
            <a:ext cx="2520279" cy="277713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Admin\Desktop\IMG_20220304_115458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70" b="29327"/>
          <a:stretch/>
        </p:blipFill>
        <p:spPr bwMode="auto">
          <a:xfrm>
            <a:off x="3108399" y="3949360"/>
            <a:ext cx="2927201" cy="247650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Admin\Desktop\IMG_20220304_114404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37" r="13782" b="18750"/>
          <a:stretch/>
        </p:blipFill>
        <p:spPr bwMode="auto">
          <a:xfrm>
            <a:off x="6300192" y="3573016"/>
            <a:ext cx="2520279" cy="283654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4288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777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Подведение итогов за лучший рецепт блинов и лучший рисунок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1" name="Рисунок 10" descr="C:\Users\Admin\Desktop\IMG_20220304_09164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1124744"/>
            <a:ext cx="3168352" cy="28587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Admin\Desktop\IMG_20220304_09331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56020"/>
            <a:ext cx="2305050" cy="2338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Admin\Desktop\IMG_20220304_091423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12"/>
          <a:stretch/>
        </p:blipFill>
        <p:spPr bwMode="auto">
          <a:xfrm>
            <a:off x="6698867" y="1124744"/>
            <a:ext cx="2038350" cy="24778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Admin\Desktop\IMG_20220304_091636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1"/>
          <a:stretch/>
        </p:blipFill>
        <p:spPr bwMode="auto">
          <a:xfrm>
            <a:off x="322040" y="3928532"/>
            <a:ext cx="2556520" cy="26377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C:\Users\Admin\Desktop\IMG-39c102f463e807f6d2036b803c327235-V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58" r="9589" b="8927"/>
          <a:stretch/>
        </p:blipFill>
        <p:spPr bwMode="auto">
          <a:xfrm>
            <a:off x="3635897" y="4290638"/>
            <a:ext cx="2448272" cy="250849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C:\Users\Admin\Desktop\IMG-5b196c3dbd106027208bf49c84234ad5-V.jpg"/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64" t="19747" r="22092"/>
          <a:stretch/>
        </p:blipFill>
        <p:spPr bwMode="auto">
          <a:xfrm>
            <a:off x="6593725" y="3068960"/>
            <a:ext cx="1866707" cy="378904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2569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777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Подведение итогов недели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0" name="Рисунок 9" descr="C:\Users\Admin\Desktop\IMG-617b7d655a2c475386524c74ea5316e0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4" r="11993" b="12894"/>
          <a:stretch/>
        </p:blipFill>
        <p:spPr bwMode="auto">
          <a:xfrm>
            <a:off x="3563888" y="1052736"/>
            <a:ext cx="2470199" cy="2461444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Admin\Desktop\IMG-881b0eb1a9a259dafcf3fe36cd309fae-V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8" t="17403" r="7505" b="21100"/>
          <a:stretch/>
        </p:blipFill>
        <p:spPr bwMode="auto">
          <a:xfrm>
            <a:off x="467544" y="1052736"/>
            <a:ext cx="2520280" cy="252028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7" name="Рисунок 16" descr="C:\Users\Admin\Desktop\IMG-890a2f16c9edab1d72ebd1c9a748ffeb-V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31" r="30909" b="26600"/>
          <a:stretch/>
        </p:blipFill>
        <p:spPr bwMode="auto">
          <a:xfrm>
            <a:off x="323528" y="3903632"/>
            <a:ext cx="2517388" cy="2663317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8" name="Рисунок 17" descr="C:\Users\Admin\Desktop\IMG-29c3c9334ba81723575d886220fb3d34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04"/>
          <a:stretch/>
        </p:blipFill>
        <p:spPr bwMode="auto">
          <a:xfrm>
            <a:off x="6500891" y="1052736"/>
            <a:ext cx="2314575" cy="2505075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C:\Users\Admin\Desktop\IMG_20220304_121648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16" r="7051" b="32932"/>
          <a:stretch/>
        </p:blipFill>
        <p:spPr bwMode="auto">
          <a:xfrm>
            <a:off x="3635896" y="3933058"/>
            <a:ext cx="4680520" cy="271727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9638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4777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>
                <a:solidFill>
                  <a:srgbClr val="C00000"/>
                </a:solidFill>
              </a:rPr>
              <a:t>С</a:t>
            </a:r>
            <a:r>
              <a:rPr lang="ru-RU" sz="3600" b="1" i="1" dirty="0" smtClean="0">
                <a:solidFill>
                  <a:srgbClr val="C00000"/>
                </a:solidFill>
              </a:rPr>
              <a:t>жигание чучела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1" name="Рисунок 10" descr="C:\Users\Admin\Desktop\IMG_20220304_12290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2" t="7452" r="9615" b="9855"/>
          <a:stretch/>
        </p:blipFill>
        <p:spPr bwMode="auto">
          <a:xfrm>
            <a:off x="6048189" y="2312005"/>
            <a:ext cx="2844291" cy="429476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Admin\Desktop\IMG_20220304_12284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02" b="9615"/>
          <a:stretch/>
        </p:blipFill>
        <p:spPr bwMode="auto">
          <a:xfrm>
            <a:off x="3117085" y="1540682"/>
            <a:ext cx="2723528" cy="399731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Admin\Desktop\i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005064"/>
            <a:ext cx="2600696" cy="2852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Admin\Desktop\IMG-753b98d7a5cd6c4098633f1316905fb1-V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37"/>
          <a:stretch/>
        </p:blipFill>
        <p:spPr bwMode="auto">
          <a:xfrm>
            <a:off x="632871" y="836711"/>
            <a:ext cx="2304255" cy="3168353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03574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8347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Чай с блинами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8" name="Рисунок 7" descr="C:\Users\Admin\Desktop\IMG_20220304_12390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99"/>
          <a:stretch/>
        </p:blipFill>
        <p:spPr bwMode="auto">
          <a:xfrm>
            <a:off x="3563888" y="1165475"/>
            <a:ext cx="2359576" cy="277603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IMG_20220304_12391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5" r="13943" b="8654"/>
          <a:stretch/>
        </p:blipFill>
        <p:spPr bwMode="auto">
          <a:xfrm>
            <a:off x="611560" y="836712"/>
            <a:ext cx="2379340" cy="2808312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Admin\Desktop\IMG_20220304_123800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3" b="15603"/>
          <a:stretch/>
        </p:blipFill>
        <p:spPr bwMode="auto">
          <a:xfrm>
            <a:off x="3923928" y="4149080"/>
            <a:ext cx="2165760" cy="230425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C:\Users\Admin\Desktop\IMG-856cc38bd5bf8bd1eb6e6ba092725a8d-V.jpg"/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7" t="13477" r="15027"/>
          <a:stretch/>
        </p:blipFill>
        <p:spPr bwMode="auto">
          <a:xfrm>
            <a:off x="6300192" y="1988840"/>
            <a:ext cx="2376264" cy="3026676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C:\Users\Admin\Desktop\IMG-6092c367ccf37006c79fe0482f00fb61-V.jpg"/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28" t="16967" b="33574"/>
          <a:stretch/>
        </p:blipFill>
        <p:spPr bwMode="auto">
          <a:xfrm>
            <a:off x="397318" y="3972790"/>
            <a:ext cx="2808312" cy="269657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1391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2197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Угощение блинами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11" name="Рисунок 10" descr="C:\Users\Admin\Desktop\IMG_20220301_113423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8" b="6610"/>
          <a:stretch/>
        </p:blipFill>
        <p:spPr bwMode="auto">
          <a:xfrm>
            <a:off x="971600" y="836712"/>
            <a:ext cx="3096344" cy="3312368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Admin\Desktop\IMG_20220301_113334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39"/>
          <a:stretch/>
        </p:blipFill>
        <p:spPr bwMode="auto">
          <a:xfrm>
            <a:off x="2987824" y="3670743"/>
            <a:ext cx="3096344" cy="3238500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Admin\Desktop\IMG_20220302_114427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86" r="4647" b="20192"/>
          <a:stretch/>
        </p:blipFill>
        <p:spPr bwMode="auto">
          <a:xfrm>
            <a:off x="5436096" y="836712"/>
            <a:ext cx="3024336" cy="3168351"/>
          </a:xfrm>
          <a:prstGeom prst="round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48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2197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Повышение профессионального мастерства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7" name="Рисунок 6" descr="C:\Users\Admin\Desktop\IMG-e0fca4d64ff0eeadba0c177754e2f02e-V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9" t="3726" r="8975" b="4567"/>
          <a:stretch/>
        </p:blipFill>
        <p:spPr bwMode="auto">
          <a:xfrm>
            <a:off x="5004048" y="1196752"/>
            <a:ext cx="3600400" cy="532859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IMG_20220304_085750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8" t="3726" r="9134"/>
          <a:stretch/>
        </p:blipFill>
        <p:spPr bwMode="auto">
          <a:xfrm>
            <a:off x="415930" y="1208792"/>
            <a:ext cx="3672408" cy="53165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2877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2197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 «Талантливые дети России 2022»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5" name="Рисунок 4" descr="C:\Users\Admin\Desktop\IMG_20220309_12223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" r="3846"/>
          <a:stretch/>
        </p:blipFill>
        <p:spPr bwMode="auto">
          <a:xfrm>
            <a:off x="414862" y="1052736"/>
            <a:ext cx="3856321" cy="55570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Admin\Desktop\IMG_20220309_122226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5" r="1762"/>
          <a:stretch/>
        </p:blipFill>
        <p:spPr bwMode="auto">
          <a:xfrm>
            <a:off x="5220072" y="1124744"/>
            <a:ext cx="3672408" cy="557411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8816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2197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 «Талантливые дети России 2022»</a:t>
            </a:r>
            <a:r>
              <a:rPr lang="ru-RU" sz="3600" dirty="0">
                <a:solidFill>
                  <a:srgbClr val="C00000"/>
                </a:solidFill>
              </a:rPr>
              <a:t/>
            </a:r>
            <a:br>
              <a:rPr lang="ru-RU" sz="36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  <p:pic>
        <p:nvPicPr>
          <p:cNvPr id="7" name="Рисунок 6" descr="C:\Users\Admin\Desktop\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836712"/>
            <a:ext cx="4536504" cy="6021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997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Admin\Desktop\1613642836_17-p-fon-dlya-prezentatsii-maslenitsa-2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2197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3600" b="1" i="1" dirty="0">
                <a:solidFill>
                  <a:srgbClr val="C00000"/>
                </a:solidFill>
              </a:rPr>
              <a:t/>
            </a:r>
            <a:br>
              <a:rPr lang="ru-RU" sz="3600" b="1" i="1" dirty="0">
                <a:solidFill>
                  <a:srgbClr val="C00000"/>
                </a:solidFill>
              </a:rPr>
            </a:br>
            <a:r>
              <a:rPr lang="ru-RU" sz="3600" b="1" i="1" dirty="0" smtClean="0">
                <a:solidFill>
                  <a:srgbClr val="C00000"/>
                </a:solidFill>
              </a:rPr>
              <a:t/>
            </a:r>
            <a:br>
              <a:rPr lang="ru-RU" sz="3600" b="1" i="1" dirty="0" smtClean="0">
                <a:solidFill>
                  <a:srgbClr val="C00000"/>
                </a:solidFill>
              </a:rPr>
            </a:br>
            <a:r>
              <a:rPr lang="ru-RU" sz="4900" b="1" i="1" dirty="0" smtClean="0">
                <a:solidFill>
                  <a:srgbClr val="C00000"/>
                </a:solidFill>
              </a:rPr>
              <a:t>Спасибо за внимание.</a:t>
            </a:r>
            <a:br>
              <a:rPr lang="ru-RU" sz="4900" b="1" i="1" dirty="0" smtClean="0">
                <a:solidFill>
                  <a:srgbClr val="C00000"/>
                </a:solidFill>
              </a:rPr>
            </a:br>
            <a:r>
              <a:rPr lang="ru-RU" sz="4900" b="1" i="1" dirty="0" smtClean="0">
                <a:solidFill>
                  <a:srgbClr val="C00000"/>
                </a:solidFill>
              </a:rPr>
              <a:t>Всем творческих успехов </a:t>
            </a:r>
            <a:r>
              <a:rPr lang="ru-RU" sz="4900" b="1" i="1" smtClean="0">
                <a:solidFill>
                  <a:srgbClr val="C00000"/>
                </a:solidFill>
              </a:rPr>
              <a:t>в работе!</a:t>
            </a:r>
            <a:r>
              <a:rPr lang="ru-RU" sz="4900" dirty="0">
                <a:solidFill>
                  <a:srgbClr val="C00000"/>
                </a:solidFill>
              </a:rPr>
              <a:t/>
            </a:r>
            <a:br>
              <a:rPr lang="ru-RU" sz="4900" dirty="0">
                <a:solidFill>
                  <a:srgbClr val="C00000"/>
                </a:solidFill>
              </a:rPr>
            </a:br>
            <a:r>
              <a:rPr lang="ru-RU" sz="2400" dirty="0"/>
              <a:t> 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1988840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 smtClean="0"/>
          </a:p>
          <a:p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288993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111</Words>
  <Application>Microsoft Office PowerPoint</Application>
  <PresentationFormat>Экран (4:3)</PresentationFormat>
  <Paragraphs>41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Arial Black</vt:lpstr>
      <vt:lpstr>Calibri</vt:lpstr>
      <vt:lpstr>Times New Roman</vt:lpstr>
      <vt:lpstr>Тема Office</vt:lpstr>
      <vt:lpstr>«Здравствуй, Масленица!»</vt:lpstr>
      <vt:lpstr>    Цель: познакомить обучающихся с ОВЗ с историей празднования Масленицы, приобщить детей к духовным ценностям наших предков. Задачи: - учить понимать традиции русского народа, обобщить  знания о праздновании Масленицы;                - расширять словарный запас обучающихся, тренировать умение разгадывать загадки;    - развивать память, внимание, ловкость, смекалку;             - воспитывать патриотизм, основанный на уважении к нашим обычаям и традициям.     .   </vt:lpstr>
      <vt:lpstr>  План проведения недели . </vt:lpstr>
      <vt:lpstr>  Изготовление чучела Масленицы   .   </vt:lpstr>
      <vt:lpstr>   Предварительная работа   .   </vt:lpstr>
      <vt:lpstr>  Оформление стенда     .   </vt:lpstr>
      <vt:lpstr>   Понедельник – «Встреча» История возникновения праздника   .   </vt:lpstr>
      <vt:lpstr> Раскрашивание блина   .   </vt:lpstr>
      <vt:lpstr> Вторник – «Заигрыш» Мастер – класс по изготовлению куклы – оберега.  </vt:lpstr>
      <vt:lpstr>Изготовление куклы - оберега   </vt:lpstr>
      <vt:lpstr>Итоги работы   </vt:lpstr>
      <vt:lpstr> Среда – «Лакомка» Игра «Кто дальше метнет блин»   </vt:lpstr>
      <vt:lpstr> Соревнование «Достань конфету из тарелки с мукой, не применяя рук»   </vt:lpstr>
      <vt:lpstr> Четверг- «Разгуляй» Спортивные эстафеты «Кто быстрее?» с клюшками, катание на плюшках    </vt:lpstr>
      <vt:lpstr>Спортивные эстафеты «Бег в мешках», «Перетягивание каната»   </vt:lpstr>
      <vt:lpstr>Пятница – «Тещины вечерки» Суббота - «Золовкины посиделки»   </vt:lpstr>
      <vt:lpstr>Воскресенье – «Прощенное воскресенье»   </vt:lpstr>
      <vt:lpstr>Подведение итогов за лучший рецепт блинов и лучший рисунок   </vt:lpstr>
      <vt:lpstr>Подведение итогов недели   </vt:lpstr>
      <vt:lpstr>Сжигание чучела   </vt:lpstr>
      <vt:lpstr>Чай с блинами   </vt:lpstr>
      <vt:lpstr>Угощение блинами   </vt:lpstr>
      <vt:lpstr>Повышение профессионального мастерства   </vt:lpstr>
      <vt:lpstr> «Талантливые дети России 2022»   </vt:lpstr>
      <vt:lpstr> «Талантливые дети России 2022»   </vt:lpstr>
      <vt:lpstr>       Спасибо за внимание. Всем творческих успехов в работе!  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казенное общеобразовательное учреждение  средняя общеобразовательная школа № 6  имени Героя России Шерстянникова Андрея  Николаевича Усть- Кутского муниципального образования</dc:title>
  <dc:creator>Admin</dc:creator>
  <cp:lastModifiedBy>Пользователь</cp:lastModifiedBy>
  <cp:revision>152</cp:revision>
  <dcterms:created xsi:type="dcterms:W3CDTF">2022-02-22T10:34:16Z</dcterms:created>
  <dcterms:modified xsi:type="dcterms:W3CDTF">2022-03-29T03:42:05Z</dcterms:modified>
</cp:coreProperties>
</file>