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056" r:id="rId1"/>
  </p:sldMasterIdLst>
  <p:notesMasterIdLst>
    <p:notesMasterId r:id="rId22"/>
  </p:notesMasterIdLst>
  <p:sldIdLst>
    <p:sldId id="380" r:id="rId2"/>
    <p:sldId id="391" r:id="rId3"/>
    <p:sldId id="337" r:id="rId4"/>
    <p:sldId id="392" r:id="rId5"/>
    <p:sldId id="393" r:id="rId6"/>
    <p:sldId id="394" r:id="rId7"/>
    <p:sldId id="395" r:id="rId8"/>
    <p:sldId id="396" r:id="rId9"/>
    <p:sldId id="398" r:id="rId10"/>
    <p:sldId id="397" r:id="rId11"/>
    <p:sldId id="407" r:id="rId12"/>
    <p:sldId id="399" r:id="rId13"/>
    <p:sldId id="400" r:id="rId14"/>
    <p:sldId id="401" r:id="rId15"/>
    <p:sldId id="402" r:id="rId16"/>
    <p:sldId id="403" r:id="rId17"/>
    <p:sldId id="404" r:id="rId18"/>
    <p:sldId id="405" r:id="rId19"/>
    <p:sldId id="406" r:id="rId20"/>
    <p:sldId id="408" r:id="rId21"/>
  </p:sldIdLst>
  <p:sldSz cx="9144000" cy="6858000" type="screen4x3"/>
  <p:notesSz cx="7104063" cy="102346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94ABBE"/>
    <a:srgbClr val="F6BA98"/>
    <a:srgbClr val="E27646"/>
    <a:srgbClr val="EC9290"/>
    <a:srgbClr val="F0CC84"/>
    <a:srgbClr val="F5AFA1"/>
    <a:srgbClr val="D3D32D"/>
    <a:srgbClr val="41C7A7"/>
    <a:srgbClr val="21DF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06" autoAdjust="0"/>
    <p:restoredTop sz="99113" autoAdjust="0"/>
  </p:normalViewPr>
  <p:slideViewPr>
    <p:cSldViewPr>
      <p:cViewPr>
        <p:scale>
          <a:sx n="100" d="100"/>
          <a:sy n="100" d="100"/>
        </p:scale>
        <p:origin x="-1404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45FAC76F-C292-4525-BDAE-FA200F79A3B8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2DB5F9C-E5E0-4E9D-B185-E1C5DACD53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1306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8320" y="3463020"/>
            <a:ext cx="5514509" cy="752539"/>
          </a:xfrm>
        </p:spPr>
        <p:txBody>
          <a:bodyPr/>
          <a:lstStyle>
            <a:lvl1pPr marL="0" marR="0" indent="0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8320" y="4583175"/>
            <a:ext cx="5514509" cy="1131641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902400" y="6028267"/>
            <a:ext cx="4193157" cy="508528"/>
          </a:xfrm>
        </p:spPr>
        <p:txBody>
          <a:bodyPr anchor="b">
            <a:normAutofit/>
          </a:bodyPr>
          <a:lstStyle>
            <a:lvl1pPr>
              <a:buNone/>
              <a:defRPr sz="1000" baseline="0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3" y="1806448"/>
            <a:ext cx="8529889" cy="4394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24" y="1806448"/>
            <a:ext cx="7094790" cy="4394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0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878479"/>
            <a:ext cx="1316459" cy="432214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accent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794218"/>
            <a:ext cx="4206713" cy="438115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0" indent="0">
              <a:buNone/>
              <a:defRPr sz="1600"/>
            </a:lvl2pPr>
            <a:lvl3pPr marL="0" indent="0">
              <a:buNone/>
              <a:defRPr sz="1600"/>
            </a:lvl3pPr>
            <a:lvl4pPr marL="0" indent="0">
              <a:buNone/>
              <a:defRPr sz="1600"/>
            </a:lvl4pPr>
            <a:lvl5pPr marL="0" indent="0"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794218"/>
            <a:ext cx="4196473" cy="4381157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0" indent="0">
              <a:buFont typeface="Arial"/>
              <a:buNone/>
              <a:defRPr sz="1600"/>
            </a:lvl2pPr>
            <a:lvl3pPr marL="0" indent="0">
              <a:buFont typeface="Arial"/>
              <a:buNone/>
              <a:defRPr sz="1600"/>
            </a:lvl3pPr>
            <a:lvl4pPr marL="0" indent="0">
              <a:buFont typeface="Arial"/>
              <a:buNone/>
              <a:defRPr sz="1600"/>
            </a:lvl4pPr>
            <a:lvl5pPr marL="0" indent="0">
              <a:buFont typeface="Arial"/>
              <a:buNone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6699" y="1803038"/>
            <a:ext cx="420671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7639" y="1803038"/>
            <a:ext cx="4196473" cy="437233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3"/>
            <a:ext cx="7013575" cy="446404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57654" y="1719737"/>
            <a:ext cx="1316459" cy="4457226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25" y="1712914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300" y="5657136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1" name="Picture Placeholder 2"/>
          <p:cNvSpPr>
            <a:spLocks noGrp="1"/>
          </p:cNvSpPr>
          <p:nvPr>
            <p:ph type="pic" idx="10"/>
          </p:nvPr>
        </p:nvSpPr>
        <p:spPr>
          <a:xfrm>
            <a:off x="4667249" y="1714500"/>
            <a:ext cx="4125913" cy="37782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32" name="Text Placeholder 3"/>
          <p:cNvSpPr>
            <a:spLocks noGrp="1"/>
          </p:cNvSpPr>
          <p:nvPr>
            <p:ph type="body" sz="half" idx="11"/>
          </p:nvPr>
        </p:nvSpPr>
        <p:spPr>
          <a:xfrm>
            <a:off x="4569524" y="5649903"/>
            <a:ext cx="4214113" cy="687388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30731" y="345190"/>
            <a:ext cx="8543382" cy="1023235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1"/>
          <p:cNvSpPr/>
          <p:nvPr/>
        </p:nvSpPr>
        <p:spPr>
          <a:xfrm>
            <a:off x="0" y="0"/>
            <a:ext cx="9144000" cy="6488113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22"/>
          <p:cNvSpPr/>
          <p:nvPr/>
        </p:nvSpPr>
        <p:spPr>
          <a:xfrm>
            <a:off x="0" y="6499225"/>
            <a:ext cx="9144000" cy="358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17" descr="rzd_log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573" y="2412849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3D8C935-9FE7-4CED-BA66-7373B7802954}" type="datetimeFigureOut">
              <a:rPr lang="ru-RU"/>
              <a:pPr>
                <a:defRPr/>
              </a:pPr>
              <a:t>29.01.2025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033A8C5D-4998-40FB-ACC8-FDE317856D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1374775"/>
          </a:xfrm>
          <a:prstGeom prst="rect">
            <a:avLst/>
          </a:prstGeom>
          <a:solidFill>
            <a:srgbClr val="BFC5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230188" y="274638"/>
            <a:ext cx="8543925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30188" y="1790700"/>
            <a:ext cx="8543925" cy="438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Нажмите для редактирования</a:t>
            </a:r>
          </a:p>
          <a:p>
            <a:pPr lvl="0"/>
            <a:r>
              <a:rPr lang="ru-RU" smtClean="0"/>
              <a:t>Нажмите для ввода текста</a:t>
            </a:r>
            <a:endParaRPr lang="en-US" smtClean="0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350" y="133350"/>
            <a:ext cx="1857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6507163"/>
            <a:ext cx="9144000" cy="350837"/>
          </a:xfrm>
          <a:prstGeom prst="rect">
            <a:avLst/>
          </a:prstGeom>
          <a:solidFill>
            <a:srgbClr val="BFC5CE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lt1"/>
              </a:solidFill>
              <a:latin typeface="+mn-lt"/>
              <a:cs typeface="Arial" pitchFamily="34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201613" y="6597650"/>
            <a:ext cx="230187" cy="15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r">
              <a:spcBef>
                <a:spcPct val="50000"/>
              </a:spcBef>
              <a:defRPr/>
            </a:pPr>
            <a:fld id="{631FA1CD-80B2-4FB3-AC1C-B68331EF2767}" type="slidenum">
              <a:rPr lang="en-US" sz="1000">
                <a:latin typeface="Verdana" charset="0"/>
                <a:ea typeface="ＭＳ Ｐゴシック" charset="-128"/>
                <a:cs typeface="Arial" pitchFamily="34" charset="0"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000">
              <a:latin typeface="Verdana" charset="0"/>
              <a:ea typeface="ＭＳ Ｐゴシック" charset="-128"/>
              <a:cs typeface="Arial" pitchFamily="34" charset="0"/>
            </a:endParaRPr>
          </a:p>
        </p:txBody>
      </p:sp>
      <p:pic>
        <p:nvPicPr>
          <p:cNvPr id="1032" name="Picture 17" descr="rzd_logo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80400" y="6510338"/>
            <a:ext cx="5730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3" name="Group 12"/>
          <p:cNvGrpSpPr>
            <a:grpSpLocks/>
          </p:cNvGrpSpPr>
          <p:nvPr/>
        </p:nvGrpSpPr>
        <p:grpSpPr bwMode="auto">
          <a:xfrm>
            <a:off x="-374650" y="-17463"/>
            <a:ext cx="366712" cy="2930526"/>
            <a:chOff x="-374650" y="-17463"/>
            <a:chExt cx="366712" cy="2930526"/>
          </a:xfrm>
        </p:grpSpPr>
        <p:sp>
          <p:nvSpPr>
            <p:cNvPr id="14" name="Rectangle 13"/>
            <p:cNvSpPr>
              <a:spLocks noChangeArrowheads="1"/>
            </p:cNvSpPr>
            <p:nvPr userDrawn="1"/>
          </p:nvSpPr>
          <p:spPr bwMode="auto">
            <a:xfrm>
              <a:off x="-374650" y="-17463"/>
              <a:ext cx="366712" cy="366713"/>
            </a:xfrm>
            <a:prstGeom prst="rect">
              <a:avLst/>
            </a:prstGeom>
            <a:solidFill>
              <a:srgbClr val="CD202C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 userDrawn="1"/>
          </p:nvSpPr>
          <p:spPr bwMode="auto">
            <a:xfrm>
              <a:off x="-374650" y="349250"/>
              <a:ext cx="366712" cy="366713"/>
            </a:xfrm>
            <a:prstGeom prst="rect">
              <a:avLst/>
            </a:prstGeom>
            <a:solidFill>
              <a:srgbClr val="455D70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 userDrawn="1"/>
          </p:nvSpPr>
          <p:spPr bwMode="auto">
            <a:xfrm>
              <a:off x="-374650" y="715963"/>
              <a:ext cx="366712" cy="366712"/>
            </a:xfrm>
            <a:prstGeom prst="rect">
              <a:avLst/>
            </a:prstGeom>
            <a:solidFill>
              <a:srgbClr val="68798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 userDrawn="1"/>
          </p:nvSpPr>
          <p:spPr bwMode="auto">
            <a:xfrm>
              <a:off x="-374650" y="1081088"/>
              <a:ext cx="366712" cy="366712"/>
            </a:xfrm>
            <a:prstGeom prst="rect">
              <a:avLst/>
            </a:prstGeom>
            <a:solidFill>
              <a:srgbClr val="909CAA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 userDrawn="1"/>
          </p:nvSpPr>
          <p:spPr bwMode="auto">
            <a:xfrm>
              <a:off x="-374650" y="1447800"/>
              <a:ext cx="366712" cy="366713"/>
            </a:xfrm>
            <a:prstGeom prst="rect">
              <a:avLst/>
            </a:prstGeom>
            <a:solidFill>
              <a:srgbClr val="BFC5CE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 userDrawn="1"/>
          </p:nvSpPr>
          <p:spPr bwMode="auto">
            <a:xfrm>
              <a:off x="-374650" y="1814513"/>
              <a:ext cx="366712" cy="366712"/>
            </a:xfrm>
            <a:prstGeom prst="rect">
              <a:avLst/>
            </a:prstGeom>
            <a:solidFill>
              <a:srgbClr val="A3A86B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 userDrawn="1"/>
          </p:nvSpPr>
          <p:spPr bwMode="auto">
            <a:xfrm>
              <a:off x="-374650" y="2181225"/>
              <a:ext cx="366712" cy="366713"/>
            </a:xfrm>
            <a:prstGeom prst="rect">
              <a:avLst/>
            </a:prstGeom>
            <a:solidFill>
              <a:srgbClr val="D3D7BD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 userDrawn="1"/>
          </p:nvSpPr>
          <p:spPr bwMode="auto">
            <a:xfrm>
              <a:off x="-374650" y="2546350"/>
              <a:ext cx="366712" cy="366713"/>
            </a:xfrm>
            <a:prstGeom prst="rect">
              <a:avLst/>
            </a:prstGeom>
            <a:solidFill>
              <a:srgbClr val="0066A1"/>
            </a:solidFill>
            <a:ln w="9525">
              <a:noFill/>
              <a:miter lim="800000"/>
              <a:headEnd/>
              <a:tailEnd/>
            </a:ln>
            <a:effectLst>
              <a:outerShdw dist="23000" dir="5400000" rotWithShape="0">
                <a:srgbClr val="808080">
                  <a:alpha val="34999"/>
                </a:srgbClr>
              </a:outerShdw>
            </a:effectLst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lt1"/>
                </a:solidFill>
                <a:latin typeface="+mn-lt"/>
                <a:cs typeface="Arial" pitchFamily="34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1" r:id="rId1"/>
    <p:sldLayoutId id="2147484212" r:id="rId2"/>
    <p:sldLayoutId id="2147484213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  <p:sldLayoutId id="2147484222" r:id="rId12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200" kern="1200">
          <a:solidFill>
            <a:schemeClr val="tx1"/>
          </a:solidFill>
          <a:latin typeface="+mj-lt"/>
          <a:ea typeface="MS PGothic" pitchFamily="34" charset="-128"/>
          <a:cs typeface="ＭＳ Ｐゴシック" charset="-128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MS PGothic" pitchFamily="34" charset="-128"/>
          <a:cs typeface="ＭＳ Ｐゴシック" charset="-128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Verdana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3"/>
          <p:cNvSpPr>
            <a:spLocks noChangeArrowheads="1"/>
          </p:cNvSpPr>
          <p:nvPr/>
        </p:nvSpPr>
        <p:spPr bwMode="auto">
          <a:xfrm>
            <a:off x="3175" y="5877272"/>
            <a:ext cx="91376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600" dirty="0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  <a:r>
              <a:rPr lang="ru-RU" sz="1600" dirty="0" err="1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Тайгинского</a:t>
            </a:r>
            <a:r>
              <a:rPr lang="ru-RU" sz="1600" dirty="0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подразделения УЦПК Западно-Сибирской железной дороги           </a:t>
            </a:r>
            <a:r>
              <a:rPr lang="ru-RU" sz="1600" dirty="0" smtClean="0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600" dirty="0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Д.С. </a:t>
            </a:r>
            <a:r>
              <a:rPr lang="ru-RU" sz="1600" dirty="0" err="1">
                <a:solidFill>
                  <a:srgbClr val="455D70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Лисютин</a:t>
            </a:r>
            <a:endParaRPr lang="ru-RU" sz="1600" dirty="0">
              <a:solidFill>
                <a:srgbClr val="455D70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3" descr="D:\MEDVEDIK_WORK\RGD\Prezentaciya\Poezd_smoll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472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Рисунок 8" descr="Polosa_01.eps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9144000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1218083" y="3811786"/>
            <a:ext cx="670783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RussianRail G Pro"/>
                <a:cs typeface="Arial" pitchFamily="34" charset="0"/>
              </a:rPr>
              <a:t>Разрядка температурных напряжений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RussianRail G Pro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00002" y="1428736"/>
            <a:ext cx="8643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 – это процесс полного освобождения плети от температурных напряжений.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00034" y="2143116"/>
            <a:ext cx="8215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/>
            <a:r>
              <a:rPr lang="ru-RU" sz="16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Разрядка температурных напряжений в плетях </a:t>
            </a:r>
            <a:r>
              <a:rPr lang="ru-RU" sz="1600" b="1" dirty="0" err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бесстыкового</a:t>
            </a:r>
            <a:r>
              <a:rPr lang="ru-RU" sz="16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пути должна выполняться в следующих случаях: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2675499"/>
            <a:ext cx="8596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перезакреплении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плетей на постоянный режим эксплуатации, если они были уложены при температуре выше или ниже оптимальной более чем на 5 </a:t>
            </a:r>
            <a:r>
              <a:rPr lang="ru-RU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3356992"/>
            <a:ext cx="85964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Перед сваркой коротких плетей в длинные, если разность температуры закрепления соседних плетей превышает 5</a:t>
            </a:r>
            <a:r>
              <a:rPr lang="ru-RU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С, а всех плетей, свариваемых в длинную, 10</a:t>
            </a:r>
            <a:r>
              <a:rPr lang="ru-RU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536" y="4166393"/>
            <a:ext cx="8314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После восстановления сваркой целостности плетей, если оно выполнялось при температуре ниже или выше оптимальной температуры закрепления более чем на 5</a:t>
            </a:r>
            <a:r>
              <a:rPr lang="ru-RU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95536" y="4970463"/>
            <a:ext cx="776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При «потере» температуры закрепления в результате их угона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536" y="5234741"/>
            <a:ext cx="7766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5</a:t>
            </a:r>
            <a:r>
              <a:rPr lang="ru-RU" sz="1400" dirty="0" smtClean="0"/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внезапном появлении углов в плане.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5536" y="5589240"/>
            <a:ext cx="85872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6</a:t>
            </a:r>
            <a:r>
              <a:rPr lang="ru-RU" dirty="0" smtClean="0"/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Накануне выполнения путевых работ уменьшающих боковую устойчивость пути в летнее время, при температуре рельсов, превышающей температуру закрепления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2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5786" y="1571612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 несколько вариантов выполнения работ по разрядке температурных напряжений: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2428868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Односторонняя разрядка – производиться в плетях длиной 800 м и менее, в прямых и кривых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более 650м.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786" y="3356992"/>
            <a:ext cx="7841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Двухсторонняя разрядка – производиться в плетях длиной более 800м.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3366" y="4149080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Разрядка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полуплетями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– производиться в плетях длиной 600-800м в кривых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650м и менее, и в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образных кривых.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5786" y="1428736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полного снятия температурных напряжений в плетях при разрядке необходимо вывешивать плети на: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4348" y="2071678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Катучие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роликовые опоры (ролики), диаметром 20-22мм, устанавливаемые на каждой 15 шпале,  при скреплении КБ клеммы снимаются, при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ЖБР клемма пружинная ставиться в монтажное положение,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подрельсовые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амортизаторы убираются.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4" descr="C:\Users\User\Desktop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3272007"/>
            <a:ext cx="8424936" cy="31724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5.55556E-6 L -0.02362 -0.25209 " pathEditMode="relative" ptsTypes="AA">
                                      <p:cBhvr>
                                        <p:cTn id="23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86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Tahoma" pitchFamily="34" charset="0"/>
              </a:rPr>
              <a:t>Разрядка температурных напряжений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1428736"/>
            <a:ext cx="792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Парные полиэтиленовые пластины общей толщиной 20-22мм, устанавливаемые на каждой 15 шпале 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подрельсовые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прокладки амортизаторы, при этом клеммы КБ не снимаются.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9" name="Picture 3" descr="C:\Users\User\Desktop\Рисунок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536" y="2306417"/>
            <a:ext cx="8319868" cy="4174714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7778E-6 -5.92593E-6 L -0.2599 -0.13658 " pathEditMode="relative" ptsTypes="AA">
                                      <p:cBhvr>
                                        <p:cTn id="1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96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+mj-lt"/>
                <a:cs typeface="Tahoma" pitchFamily="34" charset="0"/>
              </a:rPr>
              <a:t>ий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1428736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Боковые ролики – устанавливаются в кривых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800 м и менее на участках со скреплениями типа ЖБР и АРС.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3" name="Picture 3" descr="C:\Users\User\Desktop\Рисунок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071678"/>
            <a:ext cx="6357950" cy="4437679"/>
          </a:xfrm>
          <a:prstGeom prst="rect">
            <a:avLst/>
          </a:prstGeom>
          <a:noFill/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2143116"/>
            <a:ext cx="257173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Устанавлива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ются в кривых </a:t>
            </a:r>
            <a:r>
              <a:rPr lang="en-US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500÷800м - на каждой  15</a:t>
            </a:r>
            <a:r>
              <a:rPr kumimoji="0" lang="ru-RU" sz="1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350÷499 - на каждой 10</a:t>
            </a:r>
            <a:r>
              <a:rPr kumimoji="0" lang="ru-RU" sz="1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250÷349 -на каждой 6</a:t>
            </a:r>
            <a:r>
              <a:rPr kumimoji="0" lang="ru-RU" sz="14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шпале.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2.22222E-6 L -0.19688 -0.13657 " pathEditMode="relative" ptsTypes="AA">
                                      <p:cBhvr>
                                        <p:cTn id="25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307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07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14282" y="1500174"/>
            <a:ext cx="857256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 использовании парных полиэтиленовых пластин работы по разрядке напряжений на участках со скреплениями КБ при наличии инвентарных накладок и рельсовых вкладышей могут производиться без перерыва движения поездов, но с ограничением их скорости до 25 км/ч.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285720" y="3857628"/>
            <a:ext cx="85725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При вывешивании плетей на ролики независимо от конструкции скреплений и при установке парных пластин при всех скреплениях, кроме КБ, работы по разрядке температурных напряжений должны выполняться в «окно».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5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07504" y="1340768"/>
            <a:ext cx="9001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полного снятия и выравнивания температурных напряжений, остающихся в рельсах после вывешивания их на парные пластины или ролики, необходимо дополнительно встряхивать плети ударным механизмом с клиновым упором.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3" name="Picture 5" descr="C:\Users\User\Desktop\Рисунок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3424" y="3645024"/>
            <a:ext cx="2920576" cy="2855809"/>
          </a:xfrm>
          <a:prstGeom prst="rect">
            <a:avLst/>
          </a:prstGeom>
          <a:noFill/>
        </p:spPr>
      </p:pic>
      <p:pic>
        <p:nvPicPr>
          <p:cNvPr id="32774" name="Picture 6" descr="C:\Users\User\Desktop\Рисунок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286199"/>
            <a:ext cx="3456384" cy="3098868"/>
          </a:xfrm>
          <a:prstGeom prst="rect">
            <a:avLst/>
          </a:prstGeom>
          <a:noFill/>
        </p:spPr>
      </p:pic>
      <p:pic>
        <p:nvPicPr>
          <p:cNvPr id="32775" name="Picture 7" descr="C:\Users\User\Desktop\Рисунок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92200"/>
            <a:ext cx="3851920" cy="3008634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0.2441 -0.19954 " pathEditMode="relative" ptsTypes="AA">
                                      <p:cBhvr>
                                        <p:cTn id="18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27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277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41 -0.19954 L -3.33333E-6 -7.40741E-7 " pathEditMode="relative" ptsTypes="AA">
                                      <p:cBhvr>
                                        <p:cTn id="30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6 L -0.32292 -0.18888 " pathEditMode="relative" ptsTypes="AA">
                                      <p:cBhvr>
                                        <p:cTn id="42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27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3277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292 -0.18889 L -0.00781 0.00023 " pathEditMode="relative" ptsTypes="AA">
                                      <p:cBhvr>
                                        <p:cTn id="54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7" dur="2000" fill="hold"/>
                                        <p:tgtEl>
                                          <p:spTgt spid="327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85720" y="1340768"/>
            <a:ext cx="85725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разрядки напряжений контролируется по контрольным рискам, нанесенных на плети через каждые 50м от анкерного участка, до конца плети.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7099"/>
            <a:ext cx="8352928" cy="4513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500174"/>
            <a:ext cx="850112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Расчетные удлинения наносятся на плети в виде рисок со смещением относительно контрольных на величины, определяемые по формуле: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500946"/>
              </p:ext>
            </p:extLst>
          </p:nvPr>
        </p:nvGraphicFramePr>
        <p:xfrm>
          <a:off x="500034" y="2857496"/>
          <a:ext cx="6691338" cy="560832"/>
        </p:xfrm>
        <a:graphic>
          <a:graphicData uri="http://schemas.openxmlformats.org/drawingml/2006/table">
            <a:tbl>
              <a:tblPr/>
              <a:tblGrid>
                <a:gridCol w="503649"/>
                <a:gridCol w="777058"/>
                <a:gridCol w="5410631"/>
              </a:tblGrid>
              <a:tr h="4039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где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  <a:sym typeface="Symbol"/>
                        </a:rPr>
                        <a:t>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-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коэффициент линейного расширения</a:t>
                      </a:r>
                    </a:p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рельсовой стали 0,0000118; (0,0118=мм)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611699"/>
              </p:ext>
            </p:extLst>
          </p:nvPr>
        </p:nvGraphicFramePr>
        <p:xfrm>
          <a:off x="1071538" y="3429000"/>
          <a:ext cx="6096000" cy="633604"/>
        </p:xfrm>
        <a:graphic>
          <a:graphicData uri="http://schemas.openxmlformats.org/drawingml/2006/table">
            <a:tbl>
              <a:tblPr/>
              <a:tblGrid>
                <a:gridCol w="710060"/>
                <a:gridCol w="5385940"/>
              </a:tblGrid>
              <a:tr h="633604"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</a:t>
                      </a:r>
                      <a:r>
                        <a:rPr lang="en-US" sz="1600" baseline="-25000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600" baseline="-250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расстояние от торца неподвижного конца плети </a:t>
                      </a:r>
                    </a:p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до </a:t>
                      </a:r>
                      <a:r>
                        <a:rPr lang="en-US" sz="1600" dirty="0" err="1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-ой риски на плети;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120047"/>
              </p:ext>
            </p:extLst>
          </p:nvPr>
        </p:nvGraphicFramePr>
        <p:xfrm>
          <a:off x="1071538" y="4024954"/>
          <a:ext cx="6096000" cy="841248"/>
        </p:xfrm>
        <a:graphic>
          <a:graphicData uri="http://schemas.openxmlformats.org/drawingml/2006/table">
            <a:tbl>
              <a:tblPr/>
              <a:tblGrid>
                <a:gridCol w="710060"/>
                <a:gridCol w="5385940"/>
              </a:tblGrid>
              <a:tr h="776480"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∆t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-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20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перепад температуры закрепления плети относительно ее температуры в момент производства разрядки напряжений.</a:t>
                      </a:r>
                    </a:p>
                  </a:txBody>
                  <a:tcPr marL="65863" marR="65863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2714612" y="2214554"/>
            <a:ext cx="24274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∆</a:t>
            </a:r>
            <a:r>
              <a:rPr lang="en-US" sz="3200" i="1" dirty="0" smtClean="0">
                <a:solidFill>
                  <a:srgbClr val="FF0000"/>
                </a:solidFill>
              </a:rPr>
              <a:t>l</a:t>
            </a:r>
            <a:r>
              <a:rPr lang="ru-RU" sz="3200" dirty="0" smtClean="0">
                <a:solidFill>
                  <a:srgbClr val="FF0000"/>
                </a:solidFill>
              </a:rPr>
              <a:t> = </a:t>
            </a:r>
            <a:r>
              <a:rPr lang="ru-RU" sz="32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3200" i="1" dirty="0" err="1" smtClean="0">
                <a:solidFill>
                  <a:srgbClr val="FF0000"/>
                </a:solidFill>
              </a:rPr>
              <a:t>l</a:t>
            </a:r>
            <a:r>
              <a:rPr lang="en-US" sz="3200" baseline="-25000" dirty="0" err="1" smtClean="0">
                <a:solidFill>
                  <a:srgbClr val="FF0000"/>
                </a:solidFill>
              </a:rPr>
              <a:t>i</a:t>
            </a:r>
            <a:r>
              <a:rPr lang="ru-RU" sz="3200" dirty="0" smtClean="0">
                <a:solidFill>
                  <a:srgbClr val="FF0000"/>
                </a:solidFill>
              </a:rPr>
              <a:t>∆</a:t>
            </a:r>
            <a:r>
              <a:rPr lang="en-US" sz="3200" dirty="0" smtClean="0">
                <a:solidFill>
                  <a:srgbClr val="FF0000"/>
                </a:solidFill>
              </a:rPr>
              <a:t>t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500034" y="4929198"/>
            <a:ext cx="82868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Например, при ∆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= 25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0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С расчетные риски в сечениях 1, 2, 3 и т.д. должны быть отнесены относительно контрольных рисок в сторону неподвижного конца плети на величины: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1-ое сечение: ∆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l</a:t>
            </a:r>
            <a:r>
              <a:rPr kumimoji="0" lang="ru-RU" sz="1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1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= 11,8∙10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-6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∙50∙25 = 14,7 мм;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2-ое сечение: ∆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l</a:t>
            </a:r>
            <a:r>
              <a:rPr kumimoji="0" lang="ru-RU" sz="1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2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= 11,8∙10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-6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∙100∙25 = 29,5 мм;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3-е сечение: ∆</a:t>
            </a:r>
            <a:r>
              <a:rPr kumimoji="0" lang="en-US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l</a:t>
            </a:r>
            <a:r>
              <a:rPr kumimoji="0" lang="ru-RU" sz="1600" b="0" i="0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= 11,8∙10</a:t>
            </a:r>
            <a:r>
              <a:rPr kumimoji="0" lang="ru-RU" sz="1600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-6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∙150∙25 = 44,3 мм и т.д.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1357298"/>
            <a:ext cx="850112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ожидаемом удлинении плети необходимо снять или сдвинуть примыкающие к концам плети уравнительные рельсы, а при ожидаемом укорочении рельсовых плетей на стык, примыкающий к плети, устанавливаются инвентарные накладки. Освобождают плети от закрепления на шпалах, начиная от концов к середине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00306"/>
            <a:ext cx="8282954" cy="402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57158" y="1500174"/>
            <a:ext cx="850112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при выполнении неотложной разрядки температурных напряжений в стыках уравнительного пролета отсутствуют зазоры, то предварительно необходимо создать зазор, вырезать газовым резаком кусок рельса длиной 10-20 см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428868"/>
            <a:ext cx="8143932" cy="4079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58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500174"/>
            <a:ext cx="80724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разрядки температурных напряжений необходимо выполнить все текущие работы, относящиеся к содержанию промежуточных рельсовых скреплений, в том числе смазку болтов, замену изношенных и поправку сместившихся прокладок, замену дефектных элементов скреплений.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867" name="Picture 3" descr="P10100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00372"/>
            <a:ext cx="4500562" cy="3452964"/>
          </a:xfrm>
          <a:prstGeom prst="rect">
            <a:avLst/>
          </a:prstGeom>
          <a:noFill/>
        </p:spPr>
      </p:pic>
      <p:pic>
        <p:nvPicPr>
          <p:cNvPr id="36869" name="Picture 5" descr="P10100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000372"/>
            <a:ext cx="4535934" cy="3452964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368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368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1500174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Сразу же после окончания разрядки рельсовая плеть должна быть закреплена. Для более точного фиксирования температуры плеть необходимо закреплять сначала на каждой второй - пятой шпале, затем на остальных шпалах подряд.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 rot="10800000" flipV="1">
            <a:off x="642910" y="3067433"/>
            <a:ext cx="78581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На время разрядки под поездами на участках с использованием парных пластин, на поезда должны выдаваться предупреждения о снижении скорости движения до 25 км/ч, на мостах и в тоннелях - до 15 км/ч.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4286256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остальных случаях разрядка температурных напряжений в плетях производятся в «окно». При подготовительных работах до «окна», а также при открытии движения после его завершения допускается частичное снятие клемм (или перевод их в монтажное положение)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7891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500174"/>
            <a:ext cx="80724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Допускаемые скорости движения поездов в зависимости от схемы закрепления клемм на участках со скреплением ЖБР-65, ЖБР-65Ш, ЖБР-65ПШ, ЖБР-65ПШМ,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71471" y="2714620"/>
          <a:ext cx="8001057" cy="3120406"/>
        </p:xfrm>
        <a:graphic>
          <a:graphicData uri="http://schemas.openxmlformats.org/drawingml/2006/table">
            <a:tbl>
              <a:tblPr/>
              <a:tblGrid>
                <a:gridCol w="1521794"/>
                <a:gridCol w="1521794"/>
                <a:gridCol w="1651963"/>
                <a:gridCol w="1652753"/>
                <a:gridCol w="1652753"/>
              </a:tblGrid>
              <a:tr h="42862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Радиус кривой, м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Допускаемая скорость (км/ч) при закреплении  рельсов (рельсовых плетей) 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на каждой 2-ой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3-ей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4-ой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5-ой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1000 и более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600 – 999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350 - 599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250 - 349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500174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Допускаемые скорости движения поездов в зависимости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схемы закрепления клемм на участках со скреплением АРС,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Pandrol</a:t>
            </a:r>
            <a:r>
              <a:rPr lang="ru-RU" dirty="0" smtClean="0"/>
              <a:t>.</a:t>
            </a:r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0267126"/>
              </p:ext>
            </p:extLst>
          </p:nvPr>
        </p:nvGraphicFramePr>
        <p:xfrm>
          <a:off x="251520" y="2500306"/>
          <a:ext cx="8712968" cy="3953029"/>
        </p:xfrm>
        <a:graphic>
          <a:graphicData uri="http://schemas.openxmlformats.org/drawingml/2006/table">
            <a:tbl>
              <a:tblPr/>
              <a:tblGrid>
                <a:gridCol w="1657198"/>
                <a:gridCol w="1657198"/>
                <a:gridCol w="1798952"/>
                <a:gridCol w="1799810"/>
                <a:gridCol w="1799810"/>
              </a:tblGrid>
              <a:tr h="64580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Радиус кривой, м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Допускаемая скорость (км/ч) при закреплении  рельсов (рельсовых плетей) 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24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на каждой 2-ой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на каждой 3-ей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4-ой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5-ой шпале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62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более 1000 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от 600 до 1000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2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менее 600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Не допускается</a:t>
                      </a:r>
                    </a:p>
                  </a:txBody>
                  <a:tcPr marL="64915" marR="6491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500174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Допускаемые скорости движения поездов в зависимости от схемы закрепления клемм на участках с подкладочными скреплениями КБ65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76796"/>
              </p:ext>
            </p:extLst>
          </p:nvPr>
        </p:nvGraphicFramePr>
        <p:xfrm>
          <a:off x="251522" y="2636912"/>
          <a:ext cx="8668690" cy="3809586"/>
        </p:xfrm>
        <a:graphic>
          <a:graphicData uri="http://schemas.openxmlformats.org/drawingml/2006/table">
            <a:tbl>
              <a:tblPr/>
              <a:tblGrid>
                <a:gridCol w="1539317"/>
                <a:gridCol w="1510779"/>
                <a:gridCol w="1444781"/>
                <a:gridCol w="1444781"/>
                <a:gridCol w="1444781"/>
                <a:gridCol w="1284251"/>
              </a:tblGrid>
              <a:tr h="95239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Радиус кривой, м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Допускаемая скорость (км/ч) при закреплении  рельсов (рельсовых плетей) 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5239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на каждой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2-ой шпале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на каждой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3-ей шпале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4-ой шпале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5-ой шпале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на каждой 6-ой шпале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1000 и более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600 – 999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350 - 599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40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1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250 - 349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</a:rPr>
                        <a:t>25</a:t>
                      </a:r>
                    </a:p>
                  </a:txBody>
                  <a:tcPr marL="67733" marR="6773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357298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Работами по разрядке температурных напряжений должен руководить начальник ПМС и ПЧ или их заместители.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251520" y="1907907"/>
            <a:ext cx="85689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О выполнении разрядки температурных напряжений в рельсовых плетях должна быть сделана запись 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«Журнале учета службы и температурного режима рельсовых плетей»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 При этом должны быть указаны дата выполнения разрядки, расчетные и фактические удлинения (укорочения) плети и температура рельсов при разрядке.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09820"/>
              </p:ext>
            </p:extLst>
          </p:nvPr>
        </p:nvGraphicFramePr>
        <p:xfrm>
          <a:off x="107506" y="3071811"/>
          <a:ext cx="8856983" cy="3433298"/>
        </p:xfrm>
        <a:graphic>
          <a:graphicData uri="http://schemas.openxmlformats.org/drawingml/2006/table">
            <a:tbl>
              <a:tblPr/>
              <a:tblGrid>
                <a:gridCol w="1035836"/>
                <a:gridCol w="587721"/>
                <a:gridCol w="1663198"/>
                <a:gridCol w="985856"/>
                <a:gridCol w="629085"/>
                <a:gridCol w="592891"/>
                <a:gridCol w="592891"/>
                <a:gridCol w="522227"/>
                <a:gridCol w="904847"/>
                <a:gridCol w="1342431"/>
              </a:tblGrid>
              <a:tr h="62115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Темпе-ратура рель-сов, </a:t>
                      </a: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Symbol"/>
                        </a:rPr>
                        <a:t></a:t>
                      </a: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работ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Длины, м: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участка ослабления плети; вырезаемой части плети; рельсовой вставки, ввариваемой в плеть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Длина уравни-тельных или временных рельсов, м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Зазор в стыках уравнительных или временных рельсов, мм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Должность и подпись руководи-теля работ, техника пути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Примечание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7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перед началом плети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 кон-цом плети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начале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конце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88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27.04.2008 г.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+10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Укладка плетей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Вся плеть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800,00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ПЧЗ Иванов Техник дистанции пути 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Сергеев 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Специальный удлиненный рельс (12,62 м)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2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12,62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12,62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2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05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5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5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729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06.05.2008 </a:t>
                      </a:r>
                      <a:r>
                        <a:rPr lang="en-US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+35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Разрядка напряжений с постановкой плети на ролики и закрепление ее на постоянный режим эксплуатации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800,00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12,50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ПЧЗ Иванов Техник дистанции пути 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5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Сергеев</a:t>
                      </a:r>
                      <a:endParaRPr lang="ru-RU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5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Плеть удлинилась на 231 мм. Расчетное удлинение 236 мм</a:t>
                      </a:r>
                      <a:endParaRPr lang="ru-RU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19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00034" y="214290"/>
            <a:ext cx="8143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Разрядка температурных напряжений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1500174"/>
            <a:ext cx="80724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 маркировке рельсовых плетей после проведения разрядки должна быть изменена температура закрепления плети.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214554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должны быть обновлены риски на маячных шпалах.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010" name="Picture 2" descr="C:\Users\User\Desktop\маркировка РП1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786058"/>
            <a:ext cx="4355976" cy="3307238"/>
          </a:xfrm>
          <a:prstGeom prst="rect">
            <a:avLst/>
          </a:prstGeom>
          <a:noFill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2786058"/>
            <a:ext cx="4679157" cy="3726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1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30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34" dur="2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430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1953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RZD">
      <a:dk1>
        <a:sysClr val="windowText" lastClr="000000"/>
      </a:dk1>
      <a:lt1>
        <a:sysClr val="window" lastClr="FFFFFF"/>
      </a:lt1>
      <a:dk2>
        <a:srgbClr val="455D70"/>
      </a:dk2>
      <a:lt2>
        <a:srgbClr val="EEECE1"/>
      </a:lt2>
      <a:accent1>
        <a:srgbClr val="455D70"/>
      </a:accent1>
      <a:accent2>
        <a:srgbClr val="68798B"/>
      </a:accent2>
      <a:accent3>
        <a:srgbClr val="909CAA"/>
      </a:accent3>
      <a:accent4>
        <a:srgbClr val="A3A86B"/>
      </a:accent4>
      <a:accent5>
        <a:srgbClr val="D3D7BD"/>
      </a:accent5>
      <a:accent6>
        <a:srgbClr val="0066A1"/>
      </a:accent6>
      <a:hlink>
        <a:srgbClr val="455D70"/>
      </a:hlink>
      <a:folHlink>
        <a:srgbClr val="909CAA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3529</TotalTime>
  <Words>1326</Words>
  <Application>Microsoft Office PowerPoint</Application>
  <PresentationFormat>Экран (4:3)</PresentationFormat>
  <Paragraphs>213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БАЛЛАСТНЫЙ СЛОЙ</dc:title>
  <dc:creator>Семён</dc:creator>
  <cp:lastModifiedBy>Дмитрий Лисютин</cp:lastModifiedBy>
  <cp:revision>486</cp:revision>
  <dcterms:created xsi:type="dcterms:W3CDTF">2012-01-21T16:26:30Z</dcterms:created>
  <dcterms:modified xsi:type="dcterms:W3CDTF">2025-01-29T00:50:19Z</dcterms:modified>
</cp:coreProperties>
</file>