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sldIdLst>
    <p:sldId id="257" r:id="rId2"/>
    <p:sldId id="262" r:id="rId3"/>
    <p:sldId id="259" r:id="rId4"/>
    <p:sldId id="258" r:id="rId5"/>
    <p:sldId id="263" r:id="rId6"/>
    <p:sldId id="271" r:id="rId7"/>
    <p:sldId id="260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56" autoAdjust="0"/>
    <p:restoredTop sz="94660"/>
  </p:normalViewPr>
  <p:slideViewPr>
    <p:cSldViewPr>
      <p:cViewPr varScale="1">
        <p:scale>
          <a:sx n="84" d="100"/>
          <a:sy n="84" d="100"/>
        </p:scale>
        <p:origin x="-16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D31E505-6C11-4F0F-84DA-B6F5F99FC7D3}" type="doc">
      <dgm:prSet loTypeId="urn:microsoft.com/office/officeart/2005/8/layout/cycle6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3DDD4E79-16C1-4F21-8F04-3B0697B2A8D3}">
      <dgm:prSet phldrT="[Текст]" custT="1"/>
      <dgm:spPr/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Систематизирование хранения материала и оборудование  по ОО ХТ</a:t>
          </a:r>
          <a:endParaRPr lang="ru-RU" sz="1600" dirty="0">
            <a:solidFill>
              <a:schemeClr val="tx1"/>
            </a:solidFill>
          </a:endParaRPr>
        </a:p>
      </dgm:t>
    </dgm:pt>
    <dgm:pt modelId="{316E1FA7-1DD3-493A-B24E-23A6F5BD3F41}" type="parTrans" cxnId="{52CE1092-F5A8-411F-B895-75BE50D65E8A}">
      <dgm:prSet/>
      <dgm:spPr/>
      <dgm:t>
        <a:bodyPr/>
        <a:lstStyle/>
        <a:p>
          <a:endParaRPr lang="ru-RU"/>
        </a:p>
      </dgm:t>
    </dgm:pt>
    <dgm:pt modelId="{29065D65-5BF4-4F99-BCC3-305674AC9557}" type="sibTrans" cxnId="{52CE1092-F5A8-411F-B895-75BE50D65E8A}">
      <dgm:prSet/>
      <dgm:spPr/>
      <dgm:t>
        <a:bodyPr/>
        <a:lstStyle/>
        <a:p>
          <a:endParaRPr lang="ru-RU"/>
        </a:p>
      </dgm:t>
    </dgm:pt>
    <dgm:pt modelId="{955A3D3C-0083-4CA0-A3F9-2A8B9AEDA789}">
      <dgm:prSet phldrT="[Текст]" custT="1"/>
      <dgm:spPr/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Сокращение передвижений детей при доставке материала к месту выполнения задания</a:t>
          </a:r>
          <a:endParaRPr lang="ru-RU" sz="1600" dirty="0">
            <a:solidFill>
              <a:schemeClr val="tx1"/>
            </a:solidFill>
          </a:endParaRPr>
        </a:p>
      </dgm:t>
    </dgm:pt>
    <dgm:pt modelId="{01618B64-F996-4248-B4F0-60517430C0B6}" type="parTrans" cxnId="{720F71D5-1B33-4388-A1A9-3D2B87A5C14E}">
      <dgm:prSet/>
      <dgm:spPr/>
      <dgm:t>
        <a:bodyPr/>
        <a:lstStyle/>
        <a:p>
          <a:endParaRPr lang="ru-RU"/>
        </a:p>
      </dgm:t>
    </dgm:pt>
    <dgm:pt modelId="{8FF65F00-FA49-4168-8555-C1A50B173627}" type="sibTrans" cxnId="{720F71D5-1B33-4388-A1A9-3D2B87A5C14E}">
      <dgm:prSet/>
      <dgm:spPr/>
      <dgm:t>
        <a:bodyPr/>
        <a:lstStyle/>
        <a:p>
          <a:endParaRPr lang="ru-RU"/>
        </a:p>
      </dgm:t>
    </dgm:pt>
    <dgm:pt modelId="{DB1559C2-E66A-48AE-A4E7-8C37695B25A6}">
      <dgm:prSet phldrT="[Текст]" custT="1"/>
      <dgm:spPr/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Создание алгоритма раскладки оборудования на рабочие места</a:t>
          </a:r>
          <a:endParaRPr lang="ru-RU" sz="1600" dirty="0">
            <a:solidFill>
              <a:schemeClr val="tx1"/>
            </a:solidFill>
          </a:endParaRPr>
        </a:p>
      </dgm:t>
    </dgm:pt>
    <dgm:pt modelId="{3C20A922-7311-49BD-AC26-02908912DEA4}" type="parTrans" cxnId="{15BB6C3F-6628-4440-85BC-4CA9B70AB3B2}">
      <dgm:prSet/>
      <dgm:spPr/>
      <dgm:t>
        <a:bodyPr/>
        <a:lstStyle/>
        <a:p>
          <a:endParaRPr lang="ru-RU"/>
        </a:p>
      </dgm:t>
    </dgm:pt>
    <dgm:pt modelId="{28C52FE4-6026-48BF-B081-5794450DD606}" type="sibTrans" cxnId="{15BB6C3F-6628-4440-85BC-4CA9B70AB3B2}">
      <dgm:prSet/>
      <dgm:spPr/>
      <dgm:t>
        <a:bodyPr/>
        <a:lstStyle/>
        <a:p>
          <a:endParaRPr lang="ru-RU"/>
        </a:p>
      </dgm:t>
    </dgm:pt>
    <dgm:pt modelId="{D732D9E8-5309-4B3B-9D44-8B7B5049CBBA}">
      <dgm:prSet phldrT="[Текст]" custT="1"/>
      <dgm:spPr/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Организована доставка  оборудования</a:t>
          </a:r>
          <a:endParaRPr lang="ru-RU" sz="1600" dirty="0">
            <a:solidFill>
              <a:schemeClr val="tx1"/>
            </a:solidFill>
          </a:endParaRPr>
        </a:p>
      </dgm:t>
    </dgm:pt>
    <dgm:pt modelId="{4BE30295-5B00-4062-A2BF-FEF979F81096}" type="parTrans" cxnId="{F5211F55-FC4D-4665-9C4A-721C73E083C3}">
      <dgm:prSet/>
      <dgm:spPr/>
      <dgm:t>
        <a:bodyPr/>
        <a:lstStyle/>
        <a:p>
          <a:endParaRPr lang="ru-RU"/>
        </a:p>
      </dgm:t>
    </dgm:pt>
    <dgm:pt modelId="{1D5B39E6-29DD-4D57-A19D-E0B8C107B6F0}" type="sibTrans" cxnId="{F5211F55-FC4D-4665-9C4A-721C73E083C3}">
      <dgm:prSet/>
      <dgm:spPr/>
      <dgm:t>
        <a:bodyPr/>
        <a:lstStyle/>
        <a:p>
          <a:endParaRPr lang="ru-RU"/>
        </a:p>
      </dgm:t>
    </dgm:pt>
    <dgm:pt modelId="{14109547-2BDF-4935-AAFB-87FE63147EA0}">
      <dgm:prSet phldrT="[Текст]" custT="1"/>
      <dgm:spPr/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Экономия времени при подготовке к ОД</a:t>
          </a:r>
          <a:endParaRPr lang="ru-RU" sz="1600" dirty="0">
            <a:solidFill>
              <a:schemeClr val="tx1"/>
            </a:solidFill>
          </a:endParaRPr>
        </a:p>
      </dgm:t>
    </dgm:pt>
    <dgm:pt modelId="{43C7131F-86EF-4CB9-B444-17DEA41F8FB6}" type="parTrans" cxnId="{56E2E3AA-265E-4B66-9EB1-83BE66A395E7}">
      <dgm:prSet/>
      <dgm:spPr/>
      <dgm:t>
        <a:bodyPr/>
        <a:lstStyle/>
        <a:p>
          <a:endParaRPr lang="ru-RU"/>
        </a:p>
      </dgm:t>
    </dgm:pt>
    <dgm:pt modelId="{BF3F1E90-7BF4-4E01-81A6-E2DA95914B5F}" type="sibTrans" cxnId="{56E2E3AA-265E-4B66-9EB1-83BE66A395E7}">
      <dgm:prSet/>
      <dgm:spPr/>
      <dgm:t>
        <a:bodyPr/>
        <a:lstStyle/>
        <a:p>
          <a:endParaRPr lang="ru-RU"/>
        </a:p>
      </dgm:t>
    </dgm:pt>
    <dgm:pt modelId="{4B7E2517-AE8D-4CC7-BABF-1540B545B6BC}">
      <dgm:prSet custT="1"/>
      <dgm:spPr/>
      <dgm:t>
        <a:bodyPr/>
        <a:lstStyle/>
        <a:p>
          <a:r>
            <a:rPr lang="ru-RU" sz="1600" dirty="0" smtClean="0">
              <a:solidFill>
                <a:schemeClr val="tx1"/>
              </a:solidFill>
            </a:rPr>
            <a:t>Самостоятельность детей при подготовке к занятиям</a:t>
          </a:r>
          <a:endParaRPr lang="ru-RU" sz="1600" dirty="0">
            <a:solidFill>
              <a:schemeClr val="tx1"/>
            </a:solidFill>
          </a:endParaRPr>
        </a:p>
      </dgm:t>
    </dgm:pt>
    <dgm:pt modelId="{F3F1574B-7326-45CE-BFFF-A88E54ECA386}" type="parTrans" cxnId="{674B88BB-DE75-4347-9F78-00576374BAC4}">
      <dgm:prSet/>
      <dgm:spPr/>
      <dgm:t>
        <a:bodyPr/>
        <a:lstStyle/>
        <a:p>
          <a:endParaRPr lang="ru-RU"/>
        </a:p>
      </dgm:t>
    </dgm:pt>
    <dgm:pt modelId="{A12FD3C2-4C0E-48DD-B770-236722B22AB3}" type="sibTrans" cxnId="{674B88BB-DE75-4347-9F78-00576374BAC4}">
      <dgm:prSet/>
      <dgm:spPr/>
      <dgm:t>
        <a:bodyPr/>
        <a:lstStyle/>
        <a:p>
          <a:endParaRPr lang="ru-RU"/>
        </a:p>
      </dgm:t>
    </dgm:pt>
    <dgm:pt modelId="{EFFDD6E2-1295-48F2-BAB7-CA6DE439ED3B}" type="pres">
      <dgm:prSet presAssocID="{5D31E505-6C11-4F0F-84DA-B6F5F99FC7D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1619E89-44A0-46A5-8814-8539EE1ADC89}" type="pres">
      <dgm:prSet presAssocID="{3DDD4E79-16C1-4F21-8F04-3B0697B2A8D3}" presName="node" presStyleLbl="node1" presStyleIdx="0" presStyleCnt="6" custScaleX="131185" custScaleY="1601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2A1B10-CEAB-4273-934D-8AB2BA5EFB99}" type="pres">
      <dgm:prSet presAssocID="{3DDD4E79-16C1-4F21-8F04-3B0697B2A8D3}" presName="spNode" presStyleCnt="0"/>
      <dgm:spPr/>
    </dgm:pt>
    <dgm:pt modelId="{162F6290-14D2-4E61-818F-B2013868A640}" type="pres">
      <dgm:prSet presAssocID="{29065D65-5BF4-4F99-BCC3-305674AC9557}" presName="sibTrans" presStyleLbl="sibTrans1D1" presStyleIdx="0" presStyleCnt="6"/>
      <dgm:spPr/>
      <dgm:t>
        <a:bodyPr/>
        <a:lstStyle/>
        <a:p>
          <a:endParaRPr lang="ru-RU"/>
        </a:p>
      </dgm:t>
    </dgm:pt>
    <dgm:pt modelId="{0D699F0A-E9F8-4460-9005-92C876A8C82C}" type="pres">
      <dgm:prSet presAssocID="{955A3D3C-0083-4CA0-A3F9-2A8B9AEDA789}" presName="node" presStyleLbl="node1" presStyleIdx="1" presStyleCnt="6" custScaleX="166057" custScaleY="166161" custRadScaleRad="103550" custRadScaleInc="367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B79D63-D44F-428B-979B-DD95184F236D}" type="pres">
      <dgm:prSet presAssocID="{955A3D3C-0083-4CA0-A3F9-2A8B9AEDA789}" presName="spNode" presStyleCnt="0"/>
      <dgm:spPr/>
    </dgm:pt>
    <dgm:pt modelId="{ADCAEA90-A35E-4531-B3AE-325F718B9535}" type="pres">
      <dgm:prSet presAssocID="{8FF65F00-FA49-4168-8555-C1A50B173627}" presName="sibTrans" presStyleLbl="sibTrans1D1" presStyleIdx="1" presStyleCnt="6"/>
      <dgm:spPr/>
      <dgm:t>
        <a:bodyPr/>
        <a:lstStyle/>
        <a:p>
          <a:endParaRPr lang="ru-RU"/>
        </a:p>
      </dgm:t>
    </dgm:pt>
    <dgm:pt modelId="{690A054F-4D3B-4E11-BA99-E8E5652530B4}" type="pres">
      <dgm:prSet presAssocID="{DB1559C2-E66A-48AE-A4E7-8C37695B25A6}" presName="node" presStyleLbl="node1" presStyleIdx="2" presStyleCnt="6" custScaleX="120481" custScaleY="1413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203B7A-C5DE-4E4A-8166-6EAF3621E05D}" type="pres">
      <dgm:prSet presAssocID="{DB1559C2-E66A-48AE-A4E7-8C37695B25A6}" presName="spNode" presStyleCnt="0"/>
      <dgm:spPr/>
    </dgm:pt>
    <dgm:pt modelId="{C13F918E-EA99-43CF-808E-1B25D81E2F32}" type="pres">
      <dgm:prSet presAssocID="{28C52FE4-6026-48BF-B081-5794450DD606}" presName="sibTrans" presStyleLbl="sibTrans1D1" presStyleIdx="2" presStyleCnt="6"/>
      <dgm:spPr/>
      <dgm:t>
        <a:bodyPr/>
        <a:lstStyle/>
        <a:p>
          <a:endParaRPr lang="ru-RU"/>
        </a:p>
      </dgm:t>
    </dgm:pt>
    <dgm:pt modelId="{8F0D12FC-CD15-47CE-BEB7-18A41C3629A6}" type="pres">
      <dgm:prSet presAssocID="{D732D9E8-5309-4B3B-9D44-8B7B5049CBBA}" presName="node" presStyleLbl="node1" presStyleIdx="3" presStyleCnt="6" custScaleX="127944" custScaleY="150902" custRadScaleRad="100514" custRadScaleInc="87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569A61-8B7C-4BF3-9209-39CDC14DE8FA}" type="pres">
      <dgm:prSet presAssocID="{D732D9E8-5309-4B3B-9D44-8B7B5049CBBA}" presName="spNode" presStyleCnt="0"/>
      <dgm:spPr/>
    </dgm:pt>
    <dgm:pt modelId="{25ADFB93-04D0-4608-9851-25B9D794461A}" type="pres">
      <dgm:prSet presAssocID="{1D5B39E6-29DD-4D57-A19D-E0B8C107B6F0}" presName="sibTrans" presStyleLbl="sibTrans1D1" presStyleIdx="3" presStyleCnt="6"/>
      <dgm:spPr/>
      <dgm:t>
        <a:bodyPr/>
        <a:lstStyle/>
        <a:p>
          <a:endParaRPr lang="ru-RU"/>
        </a:p>
      </dgm:t>
    </dgm:pt>
    <dgm:pt modelId="{F5872D67-C050-4B7C-B369-463D5870FD58}" type="pres">
      <dgm:prSet presAssocID="{4B7E2517-AE8D-4CC7-BABF-1540B545B6BC}" presName="node" presStyleLbl="node1" presStyleIdx="4" presStyleCnt="6" custScaleX="129611" custScaleY="141058" custRadScaleRad="101203" custRadScaleInc="363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E625D3-3DDB-44FF-8732-26EA1283D999}" type="pres">
      <dgm:prSet presAssocID="{4B7E2517-AE8D-4CC7-BABF-1540B545B6BC}" presName="spNode" presStyleCnt="0"/>
      <dgm:spPr/>
    </dgm:pt>
    <dgm:pt modelId="{799E840E-BBEB-40FF-B52C-884D3000B964}" type="pres">
      <dgm:prSet presAssocID="{A12FD3C2-4C0E-48DD-B770-236722B22AB3}" presName="sibTrans" presStyleLbl="sibTrans1D1" presStyleIdx="4" presStyleCnt="6"/>
      <dgm:spPr/>
      <dgm:t>
        <a:bodyPr/>
        <a:lstStyle/>
        <a:p>
          <a:endParaRPr lang="ru-RU"/>
        </a:p>
      </dgm:t>
    </dgm:pt>
    <dgm:pt modelId="{D502971B-354F-43A2-B54D-F32D50853FFE}" type="pres">
      <dgm:prSet presAssocID="{14109547-2BDF-4935-AAFB-87FE63147EA0}" presName="node" presStyleLbl="node1" presStyleIdx="5" presStyleCnt="6" custScaleX="130037" custScaleY="1463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BE7BB5-7041-48F4-A17C-C73A8212351D}" type="pres">
      <dgm:prSet presAssocID="{14109547-2BDF-4935-AAFB-87FE63147EA0}" presName="spNode" presStyleCnt="0"/>
      <dgm:spPr/>
    </dgm:pt>
    <dgm:pt modelId="{B7758305-6EC2-4425-9EBF-2DE7BE28B43C}" type="pres">
      <dgm:prSet presAssocID="{BF3F1E90-7BF4-4E01-81A6-E2DA95914B5F}" presName="sibTrans" presStyleLbl="sibTrans1D1" presStyleIdx="5" presStyleCnt="6"/>
      <dgm:spPr/>
      <dgm:t>
        <a:bodyPr/>
        <a:lstStyle/>
        <a:p>
          <a:endParaRPr lang="ru-RU"/>
        </a:p>
      </dgm:t>
    </dgm:pt>
  </dgm:ptLst>
  <dgm:cxnLst>
    <dgm:cxn modelId="{F5211F55-FC4D-4665-9C4A-721C73E083C3}" srcId="{5D31E505-6C11-4F0F-84DA-B6F5F99FC7D3}" destId="{D732D9E8-5309-4B3B-9D44-8B7B5049CBBA}" srcOrd="3" destOrd="0" parTransId="{4BE30295-5B00-4062-A2BF-FEF979F81096}" sibTransId="{1D5B39E6-29DD-4D57-A19D-E0B8C107B6F0}"/>
    <dgm:cxn modelId="{BDA66596-2B91-402C-9735-4C7AB029D4F8}" type="presOf" srcId="{29065D65-5BF4-4F99-BCC3-305674AC9557}" destId="{162F6290-14D2-4E61-818F-B2013868A640}" srcOrd="0" destOrd="0" presId="urn:microsoft.com/office/officeart/2005/8/layout/cycle6"/>
    <dgm:cxn modelId="{06D1256C-2DF1-4524-BDCF-6EF56DC7B56E}" type="presOf" srcId="{3DDD4E79-16C1-4F21-8F04-3B0697B2A8D3}" destId="{C1619E89-44A0-46A5-8814-8539EE1ADC89}" srcOrd="0" destOrd="0" presId="urn:microsoft.com/office/officeart/2005/8/layout/cycle6"/>
    <dgm:cxn modelId="{CC2A0ACE-34CD-43A4-8588-811C429012F7}" type="presOf" srcId="{955A3D3C-0083-4CA0-A3F9-2A8B9AEDA789}" destId="{0D699F0A-E9F8-4460-9005-92C876A8C82C}" srcOrd="0" destOrd="0" presId="urn:microsoft.com/office/officeart/2005/8/layout/cycle6"/>
    <dgm:cxn modelId="{C0E9AD6A-F49F-46A6-AC55-A3E52AE8EC49}" type="presOf" srcId="{14109547-2BDF-4935-AAFB-87FE63147EA0}" destId="{D502971B-354F-43A2-B54D-F32D50853FFE}" srcOrd="0" destOrd="0" presId="urn:microsoft.com/office/officeart/2005/8/layout/cycle6"/>
    <dgm:cxn modelId="{DCF17361-152F-4117-B394-830608ADEEB4}" type="presOf" srcId="{8FF65F00-FA49-4168-8555-C1A50B173627}" destId="{ADCAEA90-A35E-4531-B3AE-325F718B9535}" srcOrd="0" destOrd="0" presId="urn:microsoft.com/office/officeart/2005/8/layout/cycle6"/>
    <dgm:cxn modelId="{04B8674F-EFD5-430D-9FAE-26021C0550E2}" type="presOf" srcId="{4B7E2517-AE8D-4CC7-BABF-1540B545B6BC}" destId="{F5872D67-C050-4B7C-B369-463D5870FD58}" srcOrd="0" destOrd="0" presId="urn:microsoft.com/office/officeart/2005/8/layout/cycle6"/>
    <dgm:cxn modelId="{56E2E3AA-265E-4B66-9EB1-83BE66A395E7}" srcId="{5D31E505-6C11-4F0F-84DA-B6F5F99FC7D3}" destId="{14109547-2BDF-4935-AAFB-87FE63147EA0}" srcOrd="5" destOrd="0" parTransId="{43C7131F-86EF-4CB9-B444-17DEA41F8FB6}" sibTransId="{BF3F1E90-7BF4-4E01-81A6-E2DA95914B5F}"/>
    <dgm:cxn modelId="{9A27F1CA-CBB2-4843-82E3-2342C06464C2}" type="presOf" srcId="{D732D9E8-5309-4B3B-9D44-8B7B5049CBBA}" destId="{8F0D12FC-CD15-47CE-BEB7-18A41C3629A6}" srcOrd="0" destOrd="0" presId="urn:microsoft.com/office/officeart/2005/8/layout/cycle6"/>
    <dgm:cxn modelId="{FBFB28F5-9281-4EFD-9682-2BE921F9AB6F}" type="presOf" srcId="{1D5B39E6-29DD-4D57-A19D-E0B8C107B6F0}" destId="{25ADFB93-04D0-4608-9851-25B9D794461A}" srcOrd="0" destOrd="0" presId="urn:microsoft.com/office/officeart/2005/8/layout/cycle6"/>
    <dgm:cxn modelId="{EDED3BB8-5D80-4DBC-B18C-261D96DA1E22}" type="presOf" srcId="{BF3F1E90-7BF4-4E01-81A6-E2DA95914B5F}" destId="{B7758305-6EC2-4425-9EBF-2DE7BE28B43C}" srcOrd="0" destOrd="0" presId="urn:microsoft.com/office/officeart/2005/8/layout/cycle6"/>
    <dgm:cxn modelId="{8EECC2D6-168B-4A22-8846-0EB1E14BF0F2}" type="presOf" srcId="{5D31E505-6C11-4F0F-84DA-B6F5F99FC7D3}" destId="{EFFDD6E2-1295-48F2-BAB7-CA6DE439ED3B}" srcOrd="0" destOrd="0" presId="urn:microsoft.com/office/officeart/2005/8/layout/cycle6"/>
    <dgm:cxn modelId="{E820F80A-325E-45C7-AFE4-28E7F290942E}" type="presOf" srcId="{28C52FE4-6026-48BF-B081-5794450DD606}" destId="{C13F918E-EA99-43CF-808E-1B25D81E2F32}" srcOrd="0" destOrd="0" presId="urn:microsoft.com/office/officeart/2005/8/layout/cycle6"/>
    <dgm:cxn modelId="{873E54A3-B0C5-4787-BFB7-7C3C248DDA12}" type="presOf" srcId="{DB1559C2-E66A-48AE-A4E7-8C37695B25A6}" destId="{690A054F-4D3B-4E11-BA99-E8E5652530B4}" srcOrd="0" destOrd="0" presId="urn:microsoft.com/office/officeart/2005/8/layout/cycle6"/>
    <dgm:cxn modelId="{52CE1092-F5A8-411F-B895-75BE50D65E8A}" srcId="{5D31E505-6C11-4F0F-84DA-B6F5F99FC7D3}" destId="{3DDD4E79-16C1-4F21-8F04-3B0697B2A8D3}" srcOrd="0" destOrd="0" parTransId="{316E1FA7-1DD3-493A-B24E-23A6F5BD3F41}" sibTransId="{29065D65-5BF4-4F99-BCC3-305674AC9557}"/>
    <dgm:cxn modelId="{1EE6AFDE-3FB6-4334-A080-6F63F8F8EABC}" type="presOf" srcId="{A12FD3C2-4C0E-48DD-B770-236722B22AB3}" destId="{799E840E-BBEB-40FF-B52C-884D3000B964}" srcOrd="0" destOrd="0" presId="urn:microsoft.com/office/officeart/2005/8/layout/cycle6"/>
    <dgm:cxn modelId="{674B88BB-DE75-4347-9F78-00576374BAC4}" srcId="{5D31E505-6C11-4F0F-84DA-B6F5F99FC7D3}" destId="{4B7E2517-AE8D-4CC7-BABF-1540B545B6BC}" srcOrd="4" destOrd="0" parTransId="{F3F1574B-7326-45CE-BFFF-A88E54ECA386}" sibTransId="{A12FD3C2-4C0E-48DD-B770-236722B22AB3}"/>
    <dgm:cxn modelId="{720F71D5-1B33-4388-A1A9-3D2B87A5C14E}" srcId="{5D31E505-6C11-4F0F-84DA-B6F5F99FC7D3}" destId="{955A3D3C-0083-4CA0-A3F9-2A8B9AEDA789}" srcOrd="1" destOrd="0" parTransId="{01618B64-F996-4248-B4F0-60517430C0B6}" sibTransId="{8FF65F00-FA49-4168-8555-C1A50B173627}"/>
    <dgm:cxn modelId="{15BB6C3F-6628-4440-85BC-4CA9B70AB3B2}" srcId="{5D31E505-6C11-4F0F-84DA-B6F5F99FC7D3}" destId="{DB1559C2-E66A-48AE-A4E7-8C37695B25A6}" srcOrd="2" destOrd="0" parTransId="{3C20A922-7311-49BD-AC26-02908912DEA4}" sibTransId="{28C52FE4-6026-48BF-B081-5794450DD606}"/>
    <dgm:cxn modelId="{7C52E5AD-D522-49A2-9E42-51DC2623C886}" type="presParOf" srcId="{EFFDD6E2-1295-48F2-BAB7-CA6DE439ED3B}" destId="{C1619E89-44A0-46A5-8814-8539EE1ADC89}" srcOrd="0" destOrd="0" presId="urn:microsoft.com/office/officeart/2005/8/layout/cycle6"/>
    <dgm:cxn modelId="{C0B246E6-A340-490B-84CA-4ED73A0F4D91}" type="presParOf" srcId="{EFFDD6E2-1295-48F2-BAB7-CA6DE439ED3B}" destId="{942A1B10-CEAB-4273-934D-8AB2BA5EFB99}" srcOrd="1" destOrd="0" presId="urn:microsoft.com/office/officeart/2005/8/layout/cycle6"/>
    <dgm:cxn modelId="{32BAF529-45A3-4C71-B565-C21043988FAF}" type="presParOf" srcId="{EFFDD6E2-1295-48F2-BAB7-CA6DE439ED3B}" destId="{162F6290-14D2-4E61-818F-B2013868A640}" srcOrd="2" destOrd="0" presId="urn:microsoft.com/office/officeart/2005/8/layout/cycle6"/>
    <dgm:cxn modelId="{646AC18F-EC7B-418A-BDEF-CCAA1ACCD4BB}" type="presParOf" srcId="{EFFDD6E2-1295-48F2-BAB7-CA6DE439ED3B}" destId="{0D699F0A-E9F8-4460-9005-92C876A8C82C}" srcOrd="3" destOrd="0" presId="urn:microsoft.com/office/officeart/2005/8/layout/cycle6"/>
    <dgm:cxn modelId="{FED718D0-734F-4C8C-BD0D-1E44DD7D9CF5}" type="presParOf" srcId="{EFFDD6E2-1295-48F2-BAB7-CA6DE439ED3B}" destId="{0AB79D63-D44F-428B-979B-DD95184F236D}" srcOrd="4" destOrd="0" presId="urn:microsoft.com/office/officeart/2005/8/layout/cycle6"/>
    <dgm:cxn modelId="{DB327689-37C0-4AB4-A8B1-F81682357E1A}" type="presParOf" srcId="{EFFDD6E2-1295-48F2-BAB7-CA6DE439ED3B}" destId="{ADCAEA90-A35E-4531-B3AE-325F718B9535}" srcOrd="5" destOrd="0" presId="urn:microsoft.com/office/officeart/2005/8/layout/cycle6"/>
    <dgm:cxn modelId="{1F2E9CDE-A7C8-43AF-A3C5-C9E6AD9908D5}" type="presParOf" srcId="{EFFDD6E2-1295-48F2-BAB7-CA6DE439ED3B}" destId="{690A054F-4D3B-4E11-BA99-E8E5652530B4}" srcOrd="6" destOrd="0" presId="urn:microsoft.com/office/officeart/2005/8/layout/cycle6"/>
    <dgm:cxn modelId="{E7750B25-75AD-40C3-B945-FE8F9CF4BE8F}" type="presParOf" srcId="{EFFDD6E2-1295-48F2-BAB7-CA6DE439ED3B}" destId="{C4203B7A-C5DE-4E4A-8166-6EAF3621E05D}" srcOrd="7" destOrd="0" presId="urn:microsoft.com/office/officeart/2005/8/layout/cycle6"/>
    <dgm:cxn modelId="{B0FFD561-9C3E-4994-873B-85F66965F509}" type="presParOf" srcId="{EFFDD6E2-1295-48F2-BAB7-CA6DE439ED3B}" destId="{C13F918E-EA99-43CF-808E-1B25D81E2F32}" srcOrd="8" destOrd="0" presId="urn:microsoft.com/office/officeart/2005/8/layout/cycle6"/>
    <dgm:cxn modelId="{6CB08AD7-D45B-444B-AE52-3A7CC7111D4B}" type="presParOf" srcId="{EFFDD6E2-1295-48F2-BAB7-CA6DE439ED3B}" destId="{8F0D12FC-CD15-47CE-BEB7-18A41C3629A6}" srcOrd="9" destOrd="0" presId="urn:microsoft.com/office/officeart/2005/8/layout/cycle6"/>
    <dgm:cxn modelId="{BBE9D435-D344-45F6-B070-727A8FE22E23}" type="presParOf" srcId="{EFFDD6E2-1295-48F2-BAB7-CA6DE439ED3B}" destId="{81569A61-8B7C-4BF3-9209-39CDC14DE8FA}" srcOrd="10" destOrd="0" presId="urn:microsoft.com/office/officeart/2005/8/layout/cycle6"/>
    <dgm:cxn modelId="{42FF4FB5-56B7-4568-82EF-10B8A965D8F1}" type="presParOf" srcId="{EFFDD6E2-1295-48F2-BAB7-CA6DE439ED3B}" destId="{25ADFB93-04D0-4608-9851-25B9D794461A}" srcOrd="11" destOrd="0" presId="urn:microsoft.com/office/officeart/2005/8/layout/cycle6"/>
    <dgm:cxn modelId="{372E1169-17A6-4538-9F9C-1DE8215F85B9}" type="presParOf" srcId="{EFFDD6E2-1295-48F2-BAB7-CA6DE439ED3B}" destId="{F5872D67-C050-4B7C-B369-463D5870FD58}" srcOrd="12" destOrd="0" presId="urn:microsoft.com/office/officeart/2005/8/layout/cycle6"/>
    <dgm:cxn modelId="{222407FB-EAD4-480D-BCF9-F8EC8252F700}" type="presParOf" srcId="{EFFDD6E2-1295-48F2-BAB7-CA6DE439ED3B}" destId="{B1E625D3-3DDB-44FF-8732-26EA1283D999}" srcOrd="13" destOrd="0" presId="urn:microsoft.com/office/officeart/2005/8/layout/cycle6"/>
    <dgm:cxn modelId="{AAA4FA45-2D1D-4DA4-A850-9E73E540F897}" type="presParOf" srcId="{EFFDD6E2-1295-48F2-BAB7-CA6DE439ED3B}" destId="{799E840E-BBEB-40FF-B52C-884D3000B964}" srcOrd="14" destOrd="0" presId="urn:microsoft.com/office/officeart/2005/8/layout/cycle6"/>
    <dgm:cxn modelId="{49786CAF-C2B5-4D51-A002-8AA3052A512E}" type="presParOf" srcId="{EFFDD6E2-1295-48F2-BAB7-CA6DE439ED3B}" destId="{D502971B-354F-43A2-B54D-F32D50853FFE}" srcOrd="15" destOrd="0" presId="urn:microsoft.com/office/officeart/2005/8/layout/cycle6"/>
    <dgm:cxn modelId="{96C9C560-7C67-4E9F-885A-C656EB7D0A1C}" type="presParOf" srcId="{EFFDD6E2-1295-48F2-BAB7-CA6DE439ED3B}" destId="{F7BE7BB5-7041-48F4-A17C-C73A8212351D}" srcOrd="16" destOrd="0" presId="urn:microsoft.com/office/officeart/2005/8/layout/cycle6"/>
    <dgm:cxn modelId="{FF2AE4F6-C449-4558-A1CE-BD0FA4B3E3BD}" type="presParOf" srcId="{EFFDD6E2-1295-48F2-BAB7-CA6DE439ED3B}" destId="{B7758305-6EC2-4425-9EBF-2DE7BE28B43C}" srcOrd="17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5AEAB7F-910A-41EE-8CA7-5C3518C914CA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68D635C-B412-4C46-AAF2-E3D3EE0A17AA}">
      <dgm:prSet phldrT="[Текст]"/>
      <dgm:spPr/>
      <dgm:t>
        <a:bodyPr/>
        <a:lstStyle/>
        <a:p>
          <a:r>
            <a:rPr lang="ru-RU" dirty="0" smtClean="0">
              <a:latin typeface="+mn-lt"/>
            </a:rPr>
            <a:t>На подготовку к ОД в ОО ХТ было затрачено от 8 до 14 минут</a:t>
          </a:r>
          <a:endParaRPr lang="ru-RU" dirty="0">
            <a:latin typeface="+mn-lt"/>
          </a:endParaRPr>
        </a:p>
      </dgm:t>
    </dgm:pt>
    <dgm:pt modelId="{C7427EC2-DD19-4464-ACA4-C071515FD43E}" type="parTrans" cxnId="{B13177ED-CF42-477F-A17A-B9C57BA97DAD}">
      <dgm:prSet/>
      <dgm:spPr/>
      <dgm:t>
        <a:bodyPr/>
        <a:lstStyle/>
        <a:p>
          <a:endParaRPr lang="ru-RU"/>
        </a:p>
      </dgm:t>
    </dgm:pt>
    <dgm:pt modelId="{CEC8A640-9447-4658-BF3E-4F4FA89EBAA8}" type="sibTrans" cxnId="{B13177ED-CF42-477F-A17A-B9C57BA97DAD}">
      <dgm:prSet/>
      <dgm:spPr/>
      <dgm:t>
        <a:bodyPr/>
        <a:lstStyle/>
        <a:p>
          <a:endParaRPr lang="ru-RU"/>
        </a:p>
      </dgm:t>
    </dgm:pt>
    <dgm:pt modelId="{EC2FA9CA-A8F3-4150-8645-63351911ADB0}">
      <dgm:prSet phldrT="[Текст]"/>
      <dgm:spPr/>
      <dgm:t>
        <a:bodyPr/>
        <a:lstStyle/>
        <a:p>
          <a:r>
            <a:rPr lang="ru-RU" dirty="0" smtClean="0">
              <a:latin typeface="+mn-lt"/>
            </a:rPr>
            <a:t>На подготовку к ОД в ОО ХТ стало затрачиваться от 3 до 7 минут</a:t>
          </a:r>
          <a:endParaRPr lang="ru-RU" dirty="0">
            <a:latin typeface="+mn-lt"/>
          </a:endParaRPr>
        </a:p>
      </dgm:t>
    </dgm:pt>
    <dgm:pt modelId="{8A449732-2456-4586-928E-45B673BE3B14}" type="parTrans" cxnId="{E4E2F54F-FBD8-4AF5-9451-5EE92B92E126}">
      <dgm:prSet/>
      <dgm:spPr/>
      <dgm:t>
        <a:bodyPr/>
        <a:lstStyle/>
        <a:p>
          <a:endParaRPr lang="ru-RU"/>
        </a:p>
      </dgm:t>
    </dgm:pt>
    <dgm:pt modelId="{FFE0BFD7-0B26-4156-B43C-04B19267ABEC}" type="sibTrans" cxnId="{E4E2F54F-FBD8-4AF5-9451-5EE92B92E126}">
      <dgm:prSet/>
      <dgm:spPr/>
      <dgm:t>
        <a:bodyPr/>
        <a:lstStyle/>
        <a:p>
          <a:endParaRPr lang="ru-RU"/>
        </a:p>
      </dgm:t>
    </dgm:pt>
    <dgm:pt modelId="{81EECE65-C2B1-4944-99B1-AA32C437039B}" type="pres">
      <dgm:prSet presAssocID="{95AEAB7F-910A-41EE-8CA7-5C3518C914CA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333DA20-C8AA-4E29-82AE-AE7D27B7CAE9}" type="pres">
      <dgm:prSet presAssocID="{95AEAB7F-910A-41EE-8CA7-5C3518C914CA}" presName="divider" presStyleLbl="fgShp" presStyleIdx="0" presStyleCnt="1"/>
      <dgm:spPr/>
    </dgm:pt>
    <dgm:pt modelId="{11AAEB1D-A9E6-4735-BCF1-6BE9F61F3C99}" type="pres">
      <dgm:prSet presAssocID="{568D635C-B412-4C46-AAF2-E3D3EE0A17AA}" presName="downArrow" presStyleLbl="node1" presStyleIdx="0" presStyleCnt="2"/>
      <dgm:spPr/>
    </dgm:pt>
    <dgm:pt modelId="{60A53653-863C-43E2-8771-4B7E33CC1086}" type="pres">
      <dgm:prSet presAssocID="{568D635C-B412-4C46-AAF2-E3D3EE0A17AA}" presName="downArrow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952FAD-192C-442E-85E4-60284EAE5FF9}" type="pres">
      <dgm:prSet presAssocID="{EC2FA9CA-A8F3-4150-8645-63351911ADB0}" presName="upArrow" presStyleLbl="node1" presStyleIdx="1" presStyleCnt="2"/>
      <dgm:spPr/>
    </dgm:pt>
    <dgm:pt modelId="{136BDE6F-A836-4329-9C80-93D2CD3F2E4C}" type="pres">
      <dgm:prSet presAssocID="{EC2FA9CA-A8F3-4150-8645-63351911ADB0}" presName="upArrow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61DB90B-3F04-4D50-8BDF-70A0F6A458B9}" type="presOf" srcId="{568D635C-B412-4C46-AAF2-E3D3EE0A17AA}" destId="{60A53653-863C-43E2-8771-4B7E33CC1086}" srcOrd="0" destOrd="0" presId="urn:microsoft.com/office/officeart/2005/8/layout/arrow3"/>
    <dgm:cxn modelId="{55C13E0A-1407-413C-8CFF-07B2AF8EF3C8}" type="presOf" srcId="{EC2FA9CA-A8F3-4150-8645-63351911ADB0}" destId="{136BDE6F-A836-4329-9C80-93D2CD3F2E4C}" srcOrd="0" destOrd="0" presId="urn:microsoft.com/office/officeart/2005/8/layout/arrow3"/>
    <dgm:cxn modelId="{B13177ED-CF42-477F-A17A-B9C57BA97DAD}" srcId="{95AEAB7F-910A-41EE-8CA7-5C3518C914CA}" destId="{568D635C-B412-4C46-AAF2-E3D3EE0A17AA}" srcOrd="0" destOrd="0" parTransId="{C7427EC2-DD19-4464-ACA4-C071515FD43E}" sibTransId="{CEC8A640-9447-4658-BF3E-4F4FA89EBAA8}"/>
    <dgm:cxn modelId="{1FE949F2-7E60-43C4-AA8A-81F10CDA1AC4}" type="presOf" srcId="{95AEAB7F-910A-41EE-8CA7-5C3518C914CA}" destId="{81EECE65-C2B1-4944-99B1-AA32C437039B}" srcOrd="0" destOrd="0" presId="urn:microsoft.com/office/officeart/2005/8/layout/arrow3"/>
    <dgm:cxn modelId="{E4E2F54F-FBD8-4AF5-9451-5EE92B92E126}" srcId="{95AEAB7F-910A-41EE-8CA7-5C3518C914CA}" destId="{EC2FA9CA-A8F3-4150-8645-63351911ADB0}" srcOrd="1" destOrd="0" parTransId="{8A449732-2456-4586-928E-45B673BE3B14}" sibTransId="{FFE0BFD7-0B26-4156-B43C-04B19267ABEC}"/>
    <dgm:cxn modelId="{A4FB956C-0634-46AA-ACE3-0AFD470FB124}" type="presParOf" srcId="{81EECE65-C2B1-4944-99B1-AA32C437039B}" destId="{4333DA20-C8AA-4E29-82AE-AE7D27B7CAE9}" srcOrd="0" destOrd="0" presId="urn:microsoft.com/office/officeart/2005/8/layout/arrow3"/>
    <dgm:cxn modelId="{429BE52A-34C1-4723-B4D5-9BDE17B05D34}" type="presParOf" srcId="{81EECE65-C2B1-4944-99B1-AA32C437039B}" destId="{11AAEB1D-A9E6-4735-BCF1-6BE9F61F3C99}" srcOrd="1" destOrd="0" presId="urn:microsoft.com/office/officeart/2005/8/layout/arrow3"/>
    <dgm:cxn modelId="{268BAA87-68C5-4E42-B102-FB370114D12C}" type="presParOf" srcId="{81EECE65-C2B1-4944-99B1-AA32C437039B}" destId="{60A53653-863C-43E2-8771-4B7E33CC1086}" srcOrd="2" destOrd="0" presId="urn:microsoft.com/office/officeart/2005/8/layout/arrow3"/>
    <dgm:cxn modelId="{ED09FF13-EF69-44A4-AE8A-9C8AAA19C4DD}" type="presParOf" srcId="{81EECE65-C2B1-4944-99B1-AA32C437039B}" destId="{3F952FAD-192C-442E-85E4-60284EAE5FF9}" srcOrd="3" destOrd="0" presId="urn:microsoft.com/office/officeart/2005/8/layout/arrow3"/>
    <dgm:cxn modelId="{D2685C9B-1B98-4DFF-8C0F-B12EBFEAFFBC}" type="presParOf" srcId="{81EECE65-C2B1-4944-99B1-AA32C437039B}" destId="{136BDE6F-A836-4329-9C80-93D2CD3F2E4C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619E89-44A0-46A5-8814-8539EE1ADC89}">
      <dsp:nvSpPr>
        <dsp:cNvPr id="0" name=""/>
        <dsp:cNvSpPr/>
      </dsp:nvSpPr>
      <dsp:spPr>
        <a:xfrm>
          <a:off x="2955627" y="-248061"/>
          <a:ext cx="1830349" cy="145268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</a:rPr>
            <a:t>Систематизирование хранения материала и оборудование  по ОО ХТ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3026541" y="-177147"/>
        <a:ext cx="1688521" cy="1310857"/>
      </dsp:txXfrm>
    </dsp:sp>
    <dsp:sp modelId="{162F6290-14D2-4E61-818F-B2013868A640}">
      <dsp:nvSpPr>
        <dsp:cNvPr id="0" name=""/>
        <dsp:cNvSpPr/>
      </dsp:nvSpPr>
      <dsp:spPr>
        <a:xfrm>
          <a:off x="1959293" y="569238"/>
          <a:ext cx="4270085" cy="4270085"/>
        </a:xfrm>
        <a:custGeom>
          <a:avLst/>
          <a:gdLst/>
          <a:ahLst/>
          <a:cxnLst/>
          <a:rect l="0" t="0" r="0" b="0"/>
          <a:pathLst>
            <a:path>
              <a:moveTo>
                <a:pt x="2833171" y="117365"/>
              </a:moveTo>
              <a:arcTo wR="2135042" hR="2135042" stAng="17345157" swAng="1087628"/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699F0A-E9F8-4460-9005-92C876A8C82C}">
      <dsp:nvSpPr>
        <dsp:cNvPr id="0" name=""/>
        <dsp:cNvSpPr/>
      </dsp:nvSpPr>
      <dsp:spPr>
        <a:xfrm>
          <a:off x="4752529" y="1008108"/>
          <a:ext cx="2316898" cy="1506927"/>
        </a:xfrm>
        <a:prstGeom prst="roundRect">
          <a:avLst/>
        </a:prstGeom>
        <a:solidFill>
          <a:schemeClr val="accent4">
            <a:hueOff val="2082470"/>
            <a:satOff val="-11840"/>
            <a:lumOff val="380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</a:rPr>
            <a:t>Сокращение передвижений детей при доставке материала к месту выполнения задания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4826091" y="1081670"/>
        <a:ext cx="2169774" cy="1359803"/>
      </dsp:txXfrm>
    </dsp:sp>
    <dsp:sp modelId="{ADCAEA90-A35E-4531-B3AE-325F718B9535}">
      <dsp:nvSpPr>
        <dsp:cNvPr id="0" name=""/>
        <dsp:cNvSpPr/>
      </dsp:nvSpPr>
      <dsp:spPr>
        <a:xfrm>
          <a:off x="1818480" y="182947"/>
          <a:ext cx="4270085" cy="4270085"/>
        </a:xfrm>
        <a:custGeom>
          <a:avLst/>
          <a:gdLst/>
          <a:ahLst/>
          <a:cxnLst/>
          <a:rect l="0" t="0" r="0" b="0"/>
          <a:pathLst>
            <a:path>
              <a:moveTo>
                <a:pt x="4260469" y="2337443"/>
              </a:moveTo>
              <a:arcTo wR="2135042" hR="2135042" stAng="326386" swAng="850910"/>
            </a:path>
          </a:pathLst>
        </a:custGeom>
        <a:noFill/>
        <a:ln w="12700" cap="flat" cmpd="sng" algn="ctr">
          <a:solidFill>
            <a:schemeClr val="accent4">
              <a:hueOff val="2082470"/>
              <a:satOff val="-11840"/>
              <a:lumOff val="380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0A054F-4D3B-4E11-BA99-E8E5652530B4}">
      <dsp:nvSpPr>
        <dsp:cNvPr id="0" name=""/>
        <dsp:cNvSpPr/>
      </dsp:nvSpPr>
      <dsp:spPr>
        <a:xfrm>
          <a:off x="4879302" y="3040014"/>
          <a:ext cx="1681002" cy="1281660"/>
        </a:xfrm>
        <a:prstGeom prst="roundRect">
          <a:avLst/>
        </a:prstGeom>
        <a:solidFill>
          <a:schemeClr val="accent4">
            <a:hueOff val="4164939"/>
            <a:satOff val="-23681"/>
            <a:lumOff val="760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</a:rPr>
            <a:t>Создание алгоритма раскладки оборудования на рабочие места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4941867" y="3102579"/>
        <a:ext cx="1555872" cy="1156530"/>
      </dsp:txXfrm>
    </dsp:sp>
    <dsp:sp modelId="{C13F918E-EA99-43CF-808E-1B25D81E2F32}">
      <dsp:nvSpPr>
        <dsp:cNvPr id="0" name=""/>
        <dsp:cNvSpPr/>
      </dsp:nvSpPr>
      <dsp:spPr>
        <a:xfrm>
          <a:off x="1732428" y="480783"/>
          <a:ext cx="4270085" cy="4270085"/>
        </a:xfrm>
        <a:custGeom>
          <a:avLst/>
          <a:gdLst/>
          <a:ahLst/>
          <a:cxnLst/>
          <a:rect l="0" t="0" r="0" b="0"/>
          <a:pathLst>
            <a:path>
              <a:moveTo>
                <a:pt x="3414788" y="3844035"/>
              </a:moveTo>
              <a:arcTo wR="2135042" hR="2135042" stAng="3190381" swAng="828434"/>
            </a:path>
          </a:pathLst>
        </a:custGeom>
        <a:noFill/>
        <a:ln w="12700" cap="flat" cmpd="sng" algn="ctr">
          <a:solidFill>
            <a:schemeClr val="accent4">
              <a:hueOff val="4164939"/>
              <a:satOff val="-23681"/>
              <a:lumOff val="760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0D12FC-CD15-47CE-BEB7-18A41C3629A6}">
      <dsp:nvSpPr>
        <dsp:cNvPr id="0" name=""/>
        <dsp:cNvSpPr/>
      </dsp:nvSpPr>
      <dsp:spPr>
        <a:xfrm>
          <a:off x="2912424" y="4064095"/>
          <a:ext cx="1785129" cy="1368542"/>
        </a:xfrm>
        <a:prstGeom prst="roundRect">
          <a:avLst/>
        </a:prstGeom>
        <a:solidFill>
          <a:schemeClr val="accent4">
            <a:hueOff val="6247409"/>
            <a:satOff val="-35521"/>
            <a:lumOff val="1141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</a:rPr>
            <a:t>Организована доставка  оборудования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2979231" y="4130902"/>
        <a:ext cx="1651515" cy="1234928"/>
      </dsp:txXfrm>
    </dsp:sp>
    <dsp:sp modelId="{25ADFB93-04D0-4608-9851-25B9D794461A}">
      <dsp:nvSpPr>
        <dsp:cNvPr id="0" name=""/>
        <dsp:cNvSpPr/>
      </dsp:nvSpPr>
      <dsp:spPr>
        <a:xfrm>
          <a:off x="1671355" y="448402"/>
          <a:ext cx="4270085" cy="4270085"/>
        </a:xfrm>
        <a:custGeom>
          <a:avLst/>
          <a:gdLst/>
          <a:ahLst/>
          <a:cxnLst/>
          <a:rect l="0" t="0" r="0" b="0"/>
          <a:pathLst>
            <a:path>
              <a:moveTo>
                <a:pt x="1234188" y="4070725"/>
              </a:moveTo>
              <a:arcTo wR="2135042" hR="2135042" stAng="6897418" swAng="1203028"/>
            </a:path>
          </a:pathLst>
        </a:custGeom>
        <a:noFill/>
        <a:ln w="12700" cap="flat" cmpd="sng" algn="ctr">
          <a:solidFill>
            <a:schemeClr val="accent4">
              <a:hueOff val="6247409"/>
              <a:satOff val="-35521"/>
              <a:lumOff val="11412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872D67-C050-4B7C-B369-463D5870FD58}">
      <dsp:nvSpPr>
        <dsp:cNvPr id="0" name=""/>
        <dsp:cNvSpPr/>
      </dsp:nvSpPr>
      <dsp:spPr>
        <a:xfrm>
          <a:off x="973584" y="2808314"/>
          <a:ext cx="1808388" cy="1279266"/>
        </a:xfrm>
        <a:prstGeom prst="roundRect">
          <a:avLst/>
        </a:prstGeom>
        <a:solidFill>
          <a:schemeClr val="accent4">
            <a:hueOff val="8329879"/>
            <a:satOff val="-47362"/>
            <a:lumOff val="1521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</a:rPr>
            <a:t>Самостоятельность детей при подготовке к занятиям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1036033" y="2870763"/>
        <a:ext cx="1683490" cy="1154368"/>
      </dsp:txXfrm>
    </dsp:sp>
    <dsp:sp modelId="{799E840E-BBEB-40FF-B52C-884D3000B964}">
      <dsp:nvSpPr>
        <dsp:cNvPr id="0" name=""/>
        <dsp:cNvSpPr/>
      </dsp:nvSpPr>
      <dsp:spPr>
        <a:xfrm>
          <a:off x="1716323" y="568591"/>
          <a:ext cx="4270085" cy="4270085"/>
        </a:xfrm>
        <a:custGeom>
          <a:avLst/>
          <a:gdLst/>
          <a:ahLst/>
          <a:cxnLst/>
          <a:rect l="0" t="0" r="0" b="0"/>
          <a:pathLst>
            <a:path>
              <a:moveTo>
                <a:pt x="2281" y="2233715"/>
              </a:moveTo>
              <a:arcTo wR="2135042" hR="2135042" stAng="10641066" swAng="952363"/>
            </a:path>
          </a:pathLst>
        </a:custGeom>
        <a:noFill/>
        <a:ln w="12700" cap="flat" cmpd="sng" algn="ctr">
          <a:solidFill>
            <a:schemeClr val="accent4">
              <a:hueOff val="8329879"/>
              <a:satOff val="-47362"/>
              <a:lumOff val="1521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02971B-354F-43A2-B54D-F32D50853FFE}">
      <dsp:nvSpPr>
        <dsp:cNvPr id="0" name=""/>
        <dsp:cNvSpPr/>
      </dsp:nvSpPr>
      <dsp:spPr>
        <a:xfrm>
          <a:off x="1114635" y="882226"/>
          <a:ext cx="1814332" cy="1327150"/>
        </a:xfrm>
        <a:prstGeom prst="roundRect">
          <a:avLst/>
        </a:prstGeom>
        <a:solidFill>
          <a:schemeClr val="accent4">
            <a:hueOff val="10412348"/>
            <a:satOff val="-59202"/>
            <a:lumOff val="1902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</a:rPr>
            <a:t>Экономия времени при подготовке к ОД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1179421" y="947012"/>
        <a:ext cx="1684760" cy="1197578"/>
      </dsp:txXfrm>
    </dsp:sp>
    <dsp:sp modelId="{B7758305-6EC2-4425-9EBF-2DE7BE28B43C}">
      <dsp:nvSpPr>
        <dsp:cNvPr id="0" name=""/>
        <dsp:cNvSpPr/>
      </dsp:nvSpPr>
      <dsp:spPr>
        <a:xfrm>
          <a:off x="1735759" y="478281"/>
          <a:ext cx="4270085" cy="4270085"/>
        </a:xfrm>
        <a:custGeom>
          <a:avLst/>
          <a:gdLst/>
          <a:ahLst/>
          <a:cxnLst/>
          <a:rect l="0" t="0" r="0" b="0"/>
          <a:pathLst>
            <a:path>
              <a:moveTo>
                <a:pt x="888511" y="401673"/>
              </a:moveTo>
              <a:arcTo wR="2135042" hR="2135042" stAng="14056719" swAng="614128"/>
            </a:path>
          </a:pathLst>
        </a:custGeom>
        <a:noFill/>
        <a:ln w="12700" cap="flat" cmpd="sng" algn="ctr">
          <a:solidFill>
            <a:schemeClr val="accent4">
              <a:hueOff val="10412348"/>
              <a:satOff val="-59202"/>
              <a:lumOff val="1902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33DA20-C8AA-4E29-82AE-AE7D27B7CAE9}">
      <dsp:nvSpPr>
        <dsp:cNvPr id="0" name=""/>
        <dsp:cNvSpPr/>
      </dsp:nvSpPr>
      <dsp:spPr>
        <a:xfrm rot="21300000">
          <a:off x="19960" y="1833992"/>
          <a:ext cx="6464463" cy="740278"/>
        </a:xfrm>
        <a:prstGeom prst="mathMin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AAEB1D-A9E6-4735-BCF1-6BE9F61F3C99}">
      <dsp:nvSpPr>
        <dsp:cNvPr id="0" name=""/>
        <dsp:cNvSpPr/>
      </dsp:nvSpPr>
      <dsp:spPr>
        <a:xfrm>
          <a:off x="780526" y="220413"/>
          <a:ext cx="1951315" cy="1763305"/>
        </a:xfrm>
        <a:prstGeom prst="down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A53653-863C-43E2-8771-4B7E33CC1086}">
      <dsp:nvSpPr>
        <dsp:cNvPr id="0" name=""/>
        <dsp:cNvSpPr/>
      </dsp:nvSpPr>
      <dsp:spPr>
        <a:xfrm>
          <a:off x="3447323" y="0"/>
          <a:ext cx="2081402" cy="18514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latin typeface="+mn-lt"/>
            </a:rPr>
            <a:t>На подготовку к ОД в ОО ХТ было затрачено от 8 до 14 минут</a:t>
          </a:r>
          <a:endParaRPr lang="ru-RU" sz="1900" kern="1200" dirty="0">
            <a:latin typeface="+mn-lt"/>
          </a:endParaRPr>
        </a:p>
      </dsp:txBody>
      <dsp:txXfrm>
        <a:off x="3447323" y="0"/>
        <a:ext cx="2081402" cy="1851470"/>
      </dsp:txXfrm>
    </dsp:sp>
    <dsp:sp modelId="{3F952FAD-192C-442E-85E4-60284EAE5FF9}">
      <dsp:nvSpPr>
        <dsp:cNvPr id="0" name=""/>
        <dsp:cNvSpPr/>
      </dsp:nvSpPr>
      <dsp:spPr>
        <a:xfrm>
          <a:off x="3772542" y="2424545"/>
          <a:ext cx="1951315" cy="1763305"/>
        </a:xfrm>
        <a:prstGeom prst="up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6BDE6F-A836-4329-9C80-93D2CD3F2E4C}">
      <dsp:nvSpPr>
        <dsp:cNvPr id="0" name=""/>
        <dsp:cNvSpPr/>
      </dsp:nvSpPr>
      <dsp:spPr>
        <a:xfrm>
          <a:off x="975657" y="2556793"/>
          <a:ext cx="2081402" cy="18514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latin typeface="+mn-lt"/>
            </a:rPr>
            <a:t>На подготовку к ОД в ОО ХТ стало затрачиваться от 3 до 7 минут</a:t>
          </a:r>
          <a:endParaRPr lang="ru-RU" sz="1900" kern="1200" dirty="0">
            <a:latin typeface="+mn-lt"/>
          </a:endParaRPr>
        </a:p>
      </dsp:txBody>
      <dsp:txXfrm>
        <a:off x="975657" y="2556793"/>
        <a:ext cx="2081402" cy="18514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10.12.2021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10.12.2021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10.12.2021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10.12.2021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10.12.2021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10.12.2021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10.12.2021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6673"/>
            <a:ext cx="7772400" cy="432048"/>
          </a:xfrm>
        </p:spPr>
        <p:txBody>
          <a:bodyPr>
            <a:noAutofit/>
          </a:bodyPr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Муниципальное бюджетное дошкольное  образовательное учреждение «Детский сад № 39»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1556792"/>
            <a:ext cx="6552728" cy="4248472"/>
          </a:xfrm>
        </p:spPr>
        <p:txBody>
          <a:bodyPr>
            <a:normAutofit fontScale="40000" lnSpcReduction="20000"/>
          </a:bodyPr>
          <a:lstStyle/>
          <a:p>
            <a:pPr algn="ctr">
              <a:lnSpc>
                <a:spcPct val="170000"/>
              </a:lnSpc>
            </a:pPr>
            <a:r>
              <a:rPr lang="ru-RU" sz="5900" b="1" dirty="0">
                <a:solidFill>
                  <a:srgbClr val="002060"/>
                </a:solidFill>
              </a:rPr>
              <a:t>Кейс  </a:t>
            </a:r>
            <a:endParaRPr lang="ru-RU" sz="5900" b="1" dirty="0" smtClean="0">
              <a:solidFill>
                <a:srgbClr val="002060"/>
              </a:solidFill>
            </a:endParaRPr>
          </a:p>
          <a:p>
            <a:pPr algn="ctr">
              <a:lnSpc>
                <a:spcPct val="170000"/>
              </a:lnSpc>
            </a:pPr>
            <a:r>
              <a:rPr lang="ru-RU" sz="5900" dirty="0" smtClean="0">
                <a:solidFill>
                  <a:srgbClr val="002060"/>
                </a:solidFill>
              </a:rPr>
              <a:t>«</a:t>
            </a:r>
            <a:r>
              <a:rPr lang="ru-RU" sz="5900" dirty="0">
                <a:solidFill>
                  <a:srgbClr val="002060"/>
                </a:solidFill>
              </a:rPr>
              <a:t>Оптимизация процесса подготовки детьми старшего дошкольного возраста рабочего места к образовательной деятельности в ОО  «Художественное творчество</a:t>
            </a:r>
            <a:r>
              <a:rPr lang="ru-RU" sz="5900" dirty="0" smtClean="0">
                <a:solidFill>
                  <a:srgbClr val="002060"/>
                </a:solidFill>
              </a:rPr>
              <a:t>».</a:t>
            </a:r>
          </a:p>
          <a:p>
            <a:pPr algn="ctr">
              <a:lnSpc>
                <a:spcPct val="170000"/>
              </a:lnSpc>
            </a:pPr>
            <a:endParaRPr lang="ru-RU" sz="2800" dirty="0">
              <a:solidFill>
                <a:srgbClr val="002060"/>
              </a:solidFill>
            </a:endParaRPr>
          </a:p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  </a:t>
            </a:r>
          </a:p>
          <a:p>
            <a:pPr algn="ctr"/>
            <a:endParaRPr lang="ru-RU" sz="2800" dirty="0">
              <a:solidFill>
                <a:srgbClr val="002060"/>
              </a:solidFill>
            </a:endParaRPr>
          </a:p>
          <a:p>
            <a:pPr algn="r"/>
            <a:endParaRPr lang="ru-RU" sz="2400" dirty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0863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D:\Новый учебный год\бережливость 2020-2021\К МАЮ НА СЕМИНАР\_DSC052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212976"/>
            <a:ext cx="5292080" cy="3528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D:\Новый учебный год\бережливость 2020-2021\К МАЮ НА СЕМИНАР\_DSC052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5112568" cy="3408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2559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Дети в работе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1266" name="Picture 2" descr="D:\Новый учебный год\бережливость 2020-2021\К МАЮ НА СЕМИНАР\_DSC053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457"/>
          <a:stretch/>
        </p:blipFill>
        <p:spPr bwMode="auto">
          <a:xfrm>
            <a:off x="107504" y="1484784"/>
            <a:ext cx="4644008" cy="3577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D:\Новый учебный год\бережливость 2020-2021\К МАЮ НА СЕМИНАР\_DSC053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652772"/>
            <a:ext cx="3494289" cy="5241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3083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Новый учебный год\бережливость 2020-2021\К МАЮ НА СЕМИНАР\_DSC053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54012"/>
            <a:ext cx="3663512" cy="5495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D:\Новый учебный год\бережливость 2020-2021\К МАЮ НА СЕМИНАР\_DSC053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54012"/>
            <a:ext cx="3558141" cy="5495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779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Новый учебный год\бережливость 2020-2021\К МАЮ НА СЕМИНАР\_DSC053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5076564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D:\Новый учебный год\бережливость 2020-2021\К МАЮ НА СЕМИНАР\_DSC054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75"/>
          <a:stretch/>
        </p:blipFill>
        <p:spPr bwMode="auto">
          <a:xfrm>
            <a:off x="4572000" y="3429000"/>
            <a:ext cx="4139952" cy="3100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969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Реальный  %  эффективности</a:t>
            </a:r>
            <a:endParaRPr lang="ru-RU" b="1" dirty="0">
              <a:solidFill>
                <a:schemeClr val="tx1"/>
              </a:solidFill>
            </a:endParaRPr>
          </a:p>
        </p:txBody>
      </p:sp>
      <p:graphicFrame>
        <p:nvGraphicFramePr>
          <p:cNvPr id="11" name="Схема 10"/>
          <p:cNvGraphicFramePr/>
          <p:nvPr/>
        </p:nvGraphicFramePr>
        <p:xfrm>
          <a:off x="1524000" y="1397000"/>
          <a:ext cx="6504384" cy="4408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2011362" y="5952222"/>
            <a:ext cx="47928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solidFill>
                  <a:prstClr val="black"/>
                </a:solidFill>
              </a:rPr>
              <a:t>45 % - результат эффективности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863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51520" y="1700806"/>
          <a:ext cx="8424936" cy="4531438"/>
        </p:xfrm>
        <a:graphic>
          <a:graphicData uri="http://schemas.openxmlformats.org/drawingml/2006/table">
            <a:tbl>
              <a:tblPr/>
              <a:tblGrid>
                <a:gridCol w="2304256"/>
                <a:gridCol w="3312368"/>
                <a:gridCol w="2808312"/>
              </a:tblGrid>
              <a:tr h="3105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Виды потерь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Проблема 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Способ решения 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5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Транспортировка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Переносят 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материалы по одному предмету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Учить детей переносить несколько предметов сразу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Перемещение 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людей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Лишние перемещения при доставке материала к месту выполнения заданий 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210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Ожидание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Долго готовятся столы к ОД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Составить алгоритм раскладки оборудования на рабочие места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1059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Время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Поиск  нужных материалов, 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Отсутствие единого места хранения материала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Систематизировать хранение материалов к ОД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0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Долго 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собирают игрушки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Визуализация 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10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Лишние действия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Человеческий  фактор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Беседы о потерянном времени, чтение художественной литературы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3" marR="445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242066"/>
            <a:ext cx="91440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Опрос педагогов с целью выявлении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потерь при подготовке и организации организованной образовательной деятельности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 ОО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Художественное творчество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43428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Благодарим за внимание!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6591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Где может быть потеряно время?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96752"/>
            <a:ext cx="8179986" cy="487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5738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Описание проблемной ситуации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75856" y="2845814"/>
            <a:ext cx="2304256" cy="923330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pPr algn="ctr"/>
            <a:r>
              <a:rPr lang="ru-RU" b="1" dirty="0" smtClean="0"/>
              <a:t>ПРОБЛЕМЫ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1489850"/>
            <a:ext cx="2592288" cy="2031325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Лишние </a:t>
            </a:r>
            <a:r>
              <a:rPr lang="ru-RU" dirty="0"/>
              <a:t>передвижения детей  при неправильно  организованной  доставке материала к месту выполнения заданий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95536" y="4221088"/>
            <a:ext cx="2592288" cy="1908215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endParaRPr lang="ru-RU" sz="1400" dirty="0" smtClean="0"/>
          </a:p>
          <a:p>
            <a:r>
              <a:rPr lang="ru-RU" dirty="0" smtClean="0"/>
              <a:t>Поиск </a:t>
            </a:r>
            <a:r>
              <a:rPr lang="ru-RU" dirty="0"/>
              <a:t>нужных материалов из - за  отсутствия единого места хранения </a:t>
            </a:r>
            <a:r>
              <a:rPr lang="ru-RU" dirty="0" smtClean="0"/>
              <a:t>материалов</a:t>
            </a:r>
          </a:p>
          <a:p>
            <a:endParaRPr lang="ru-RU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5796136" y="1484784"/>
            <a:ext cx="2592288" cy="1631216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endParaRPr lang="ru-RU" sz="1400" dirty="0" smtClean="0"/>
          </a:p>
          <a:p>
            <a:r>
              <a:rPr lang="ru-RU" dirty="0" smtClean="0"/>
              <a:t>Отсутствие  </a:t>
            </a:r>
            <a:r>
              <a:rPr lang="ru-RU" dirty="0"/>
              <a:t>алгоритма раскладки оборудования  на рабочие места.  </a:t>
            </a:r>
          </a:p>
          <a:p>
            <a:endParaRPr lang="ru-RU" sz="14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5724128" y="4149080"/>
            <a:ext cx="2816696" cy="1969770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endParaRPr lang="ru-RU" sz="1400" dirty="0"/>
          </a:p>
          <a:p>
            <a:r>
              <a:rPr lang="ru-RU" dirty="0"/>
              <a:t>Человеческий фактор</a:t>
            </a:r>
            <a:r>
              <a:rPr lang="ru-RU" dirty="0" smtClean="0"/>
              <a:t>, ответственны</a:t>
            </a:r>
            <a:r>
              <a:rPr lang="ru-RU" altLang="ru-RU" dirty="0" smtClean="0"/>
              <a:t>е отвлекаются на детей в группе, медлительность</a:t>
            </a:r>
          </a:p>
          <a:p>
            <a:endParaRPr lang="ru-RU" altLang="ru-RU" dirty="0" smtClean="0"/>
          </a:p>
          <a:p>
            <a:endParaRPr lang="ru-RU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4644008" y="3789040"/>
            <a:ext cx="1080120" cy="99040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4572000" y="1844824"/>
            <a:ext cx="1224136" cy="100099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 flipV="1">
            <a:off x="2987824" y="1988840"/>
            <a:ext cx="1296144" cy="85697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2987824" y="3769144"/>
            <a:ext cx="1296144" cy="88399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571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8075240" cy="6213304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200" b="1" dirty="0" smtClean="0"/>
              <a:t>Цели: </a:t>
            </a:r>
            <a:r>
              <a:rPr lang="ru-RU" sz="2200" dirty="0" smtClean="0"/>
              <a:t>сокращение времени протекания процесса подготовки к организованной образовательной деятельности по ОО «Художественное творчество» в старшей группе. </a:t>
            </a:r>
          </a:p>
          <a:p>
            <a:pPr marL="0" indent="0">
              <a:buNone/>
            </a:pPr>
            <a:endParaRPr lang="ru-RU" sz="2200" b="1" dirty="0"/>
          </a:p>
          <a:p>
            <a:pPr marL="0" indent="0">
              <a:buNone/>
            </a:pPr>
            <a:r>
              <a:rPr lang="ru-RU" sz="2200" b="1" dirty="0" smtClean="0"/>
              <a:t>Границы  процесса: </a:t>
            </a:r>
            <a:r>
              <a:rPr lang="ru-RU" sz="2200" dirty="0" smtClean="0"/>
              <a:t> от начала уборки игрового оборудования до начала ОД</a:t>
            </a:r>
          </a:p>
          <a:p>
            <a:pPr marL="0" indent="0">
              <a:buNone/>
            </a:pPr>
            <a:endParaRPr lang="ru-RU" sz="2200" b="1" dirty="0" smtClean="0"/>
          </a:p>
          <a:p>
            <a:pPr marL="0" indent="0">
              <a:buNone/>
            </a:pPr>
            <a:r>
              <a:rPr lang="ru-RU" sz="2200" b="1" dirty="0" smtClean="0"/>
              <a:t>Участники процесса: </a:t>
            </a:r>
          </a:p>
          <a:p>
            <a:pPr marL="0" indent="0">
              <a:buNone/>
            </a:pPr>
            <a:r>
              <a:rPr lang="ru-RU" sz="2200" dirty="0" smtClean="0"/>
              <a:t>воспитатель, </a:t>
            </a:r>
          </a:p>
          <a:p>
            <a:pPr marL="0" indent="0">
              <a:buNone/>
            </a:pPr>
            <a:r>
              <a:rPr lang="ru-RU" sz="2200" dirty="0" smtClean="0"/>
              <a:t>воспитанники старшей </a:t>
            </a:r>
          </a:p>
          <a:p>
            <a:pPr marL="0" indent="0">
              <a:buNone/>
            </a:pPr>
            <a:r>
              <a:rPr lang="ru-RU" sz="2200" dirty="0" smtClean="0"/>
              <a:t>группы </a:t>
            </a:r>
          </a:p>
          <a:p>
            <a:pPr marL="0" indent="0">
              <a:buNone/>
            </a:pPr>
            <a:r>
              <a:rPr lang="ru-RU" sz="2200" dirty="0" smtClean="0"/>
              <a:t>«Колокольчик»</a:t>
            </a:r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8000" dirty="0" smtClean="0">
                <a:solidFill>
                  <a:srgbClr val="C00000"/>
                </a:solidFill>
              </a:rPr>
              <a:t>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146" name="Picture 2" descr="D:\Новый учебный год\бережливость 2020-2021\К МАЮ НА СЕМИНАР\_DSC054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780928"/>
            <a:ext cx="4462464" cy="2974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1791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Эффекты: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908720"/>
            <a:ext cx="7467600" cy="556523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614094529"/>
              </p:ext>
            </p:extLst>
          </p:nvPr>
        </p:nvGraphicFramePr>
        <p:xfrm>
          <a:off x="467544" y="1196752"/>
          <a:ext cx="7992888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81668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Пути  решения </a:t>
            </a:r>
            <a:endParaRPr lang="ru-RU" b="1" dirty="0">
              <a:solidFill>
                <a:schemeClr val="tx1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703753488"/>
              </p:ext>
            </p:extLst>
          </p:nvPr>
        </p:nvGraphicFramePr>
        <p:xfrm>
          <a:off x="457200" y="1052513"/>
          <a:ext cx="7467600" cy="513080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3733800"/>
                <a:gridCol w="3733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Пути решения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Сроки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effectLst/>
                        </a:rPr>
                        <a:t>1.Провести систематизацию материала по ОО  «Художественное творчество».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effectLst/>
                        </a:rPr>
                        <a:t>01.03.2021-14.03.2021 г.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effectLst/>
                        </a:rPr>
                        <a:t>2.Создать индивидуальные места для хранения материала.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effectLst/>
                        </a:rPr>
                        <a:t>01.03.2021-14.03.2021 г.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effectLst/>
                        </a:rPr>
                        <a:t>3.Визуализация расположения оборудования.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effectLst/>
                        </a:rPr>
                        <a:t>14.03.2021-23.03.2021 г.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effectLst/>
                        </a:rPr>
                        <a:t>4.Составить алгоритм  раскладки оборудования  на рабочие места.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effectLst/>
                        </a:rPr>
                        <a:t>23.03.2021- 02.04..2021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effectLst/>
                        </a:rPr>
                        <a:t>5.Приобрести контейнеры для переноса материала.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effectLst/>
                        </a:rPr>
                        <a:t>01.03.2021- 14.03.2021</a:t>
                      </a:r>
                      <a:endParaRPr lang="ru-RU" dirty="0" smtClean="0"/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6. Разработать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а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лгоритм подготовки воспитателя к ОД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01.03.2021-23.03.2021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7. Применение системы 5 С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с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01.03.2021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4585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908720"/>
            <a:ext cx="7416824" cy="7200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    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/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sz="3300" b="1" dirty="0" smtClean="0">
                <a:solidFill>
                  <a:schemeClr val="tx1"/>
                </a:solidFill>
              </a:rPr>
              <a:t>Практическое решение кейса</a:t>
            </a: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БЫЛО: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2051" name="Picture 3" descr="C:\Users\Д.С. №39\Desktop\_DSC049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996952"/>
            <a:ext cx="4582478" cy="3054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Д.С. №39\Desktop\_DSC05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980728"/>
            <a:ext cx="3549993" cy="5666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798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Стало:  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7170" name="Picture 2" descr="D:\Новый учебный год\бережливость 2020-2021\К МАЮ НА СЕМИНАР\_DSC052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889" y="1196752"/>
            <a:ext cx="3528392" cy="5292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D:\Новый учебный год\бережливость 2020-2021\К МАЮ НА СЕМИНАР\_DSC052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988840"/>
            <a:ext cx="4572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8315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Новый учебный год\бережливость 2020-2021\К МАЮ НА СЕМИНАР\_DSC052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5112060" cy="3408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D:\Новый учебный год\бережливость 2020-2021\К МАЮ НА СЕМИНАР\_DSC052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140968"/>
            <a:ext cx="5292080" cy="3528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0756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363</TotalTime>
  <Words>383</Words>
  <Application>Microsoft Office PowerPoint</Application>
  <PresentationFormat>Экран (4:3)</PresentationFormat>
  <Paragraphs>93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Эркер</vt:lpstr>
      <vt:lpstr>Муниципальное бюджетное дошкольное  образовательное учреждение «Детский сад № 39»</vt:lpstr>
      <vt:lpstr>Где может быть потеряно время?</vt:lpstr>
      <vt:lpstr>Описание проблемной ситуации</vt:lpstr>
      <vt:lpstr>Презентация PowerPoint</vt:lpstr>
      <vt:lpstr>Эффекты:</vt:lpstr>
      <vt:lpstr>Пути  решения </vt:lpstr>
      <vt:lpstr>       Практическое решение кейса  БЫЛО:</vt:lpstr>
      <vt:lpstr>Стало:  </vt:lpstr>
      <vt:lpstr>Презентация PowerPoint</vt:lpstr>
      <vt:lpstr>Презентация PowerPoint</vt:lpstr>
      <vt:lpstr>Дети в работе</vt:lpstr>
      <vt:lpstr>Презентация PowerPoint</vt:lpstr>
      <vt:lpstr>Презентация PowerPoint</vt:lpstr>
      <vt:lpstr>Реальный  %  эффективности</vt:lpstr>
      <vt:lpstr>Презентация PowerPoint</vt:lpstr>
      <vt:lpstr>Благодарим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Д.С. №39</dc:creator>
  <cp:lastModifiedBy>Д.С. №39</cp:lastModifiedBy>
  <cp:revision>24</cp:revision>
  <dcterms:created xsi:type="dcterms:W3CDTF">2021-05-17T07:56:05Z</dcterms:created>
  <dcterms:modified xsi:type="dcterms:W3CDTF">2021-12-10T11:41:40Z</dcterms:modified>
</cp:coreProperties>
</file>