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5"/>
  </p:handoutMasterIdLst>
  <p:sldIdLst>
    <p:sldId id="257" r:id="rId2"/>
    <p:sldId id="259" r:id="rId3"/>
    <p:sldId id="261" r:id="rId4"/>
    <p:sldId id="263" r:id="rId5"/>
    <p:sldId id="265" r:id="rId6"/>
    <p:sldId id="297" r:id="rId7"/>
    <p:sldId id="267" r:id="rId8"/>
    <p:sldId id="269" r:id="rId9"/>
    <p:sldId id="271" r:id="rId10"/>
    <p:sldId id="273" r:id="rId11"/>
    <p:sldId id="275" r:id="rId12"/>
    <p:sldId id="277" r:id="rId13"/>
    <p:sldId id="279" r:id="rId14"/>
    <p:sldId id="281" r:id="rId15"/>
    <p:sldId id="283" r:id="rId16"/>
    <p:sldId id="285" r:id="rId17"/>
    <p:sldId id="287" r:id="rId18"/>
    <p:sldId id="289" r:id="rId19"/>
    <p:sldId id="298" r:id="rId20"/>
    <p:sldId id="299" r:id="rId21"/>
    <p:sldId id="291" r:id="rId22"/>
    <p:sldId id="293" r:id="rId23"/>
    <p:sldId id="295" r:id="rId24"/>
  </p:sldIdLst>
  <p:sldSz cx="9144000" cy="6858000" type="screen4x3"/>
  <p:notesSz cx="6800850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2863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C4E64-BE78-46AA-AEB8-8D6F43E24057}" type="datetimeFigureOut">
              <a:rPr lang="ru-RU" smtClean="0"/>
              <a:t>03.06.2022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2863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A3F93-6CB1-4A56-BEFA-4E181A252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004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D6B9E5-5757-4718-81FD-83A5C67CEC6B}" type="datetimeFigureOut">
              <a:rPr lang="ru-RU" smtClean="0"/>
              <a:pPr/>
              <a:t>03.06.2022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CBF2DF-FB3D-4E23-8E55-49CC04D5DA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908050"/>
            <a:ext cx="8424862" cy="2444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Реакции окисления в органической химии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84213" y="2492375"/>
            <a:ext cx="7775575" cy="360045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Подготовила :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учитель химии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Кузакова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Н.Н.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МБОУ Гимназия №8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Г. Дубна Московская область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u="sng">
                <a:latin typeface="Bookman Old Style" pitchFamily="18" charset="0"/>
              </a:rPr>
              <a:t>Цель работы: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628775"/>
            <a:ext cx="8569325" cy="43783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Рассмотреть примеры </a:t>
            </a:r>
            <a:r>
              <a:rPr lang="ru-RU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окислительно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-восстановительных реакций в органической химии  с целью подготовки к ЭГЭ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Содержание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Степень окисления атома углерода в органической химии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sz="2800" b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алкенов</a:t>
            </a:r>
            <a:endParaRPr lang="ru-RU" sz="28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sz="2800" b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алкинов</a:t>
            </a:r>
            <a:endParaRPr lang="ru-RU" sz="28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Окисление гомологов бензола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Окисление спиртов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Окисление альдегидов</a:t>
            </a:r>
            <a:endParaRPr lang="en-US" sz="28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Примеры заданий из тестов ЕГЭ</a:t>
            </a:r>
            <a:endParaRPr lang="en-US" sz="28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2800" b="1" u="sng" dirty="0">
              <a:solidFill>
                <a:srgbClr val="C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Bookman Old Style" pitchFamily="18" charset="0"/>
              </a:rPr>
              <a:t>Степень окисления в органической химии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700213"/>
            <a:ext cx="8058150" cy="4105275"/>
          </a:xfrm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Сложность в  определении коэффициентов в органических ОВР связано с нахождением степени окисления атома С.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Степень окисления – величина формальная, и не все атомы С «участвуют в реакции».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Степень окисления атома углерода, «участвующего» в реакции,  определяется: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учетом степени окисления связанных с ним атомов  Н (+) и их количеством,  но с отрицательным знаком;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учетом степени окисления связанных с ним атомов О (-2) и группы ОН (-), с противоположным знаком.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68313" y="981075"/>
            <a:ext cx="7696200" cy="5545138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600" b="1" dirty="0"/>
              <a:t>-3     +          -2              -3                            -3  +           +3  -2 -2 +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-СООН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-3   +         -2    +      -2   +                         -2 +         -2    +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-ОН            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=СН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-3    +        +2      -2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С=О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-         +      +3  -2 -2                           -        +        -3  +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-СООН            С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 eaLnBrk="1" hangingPunct="1">
              <a:buFontTx/>
              <a:buNone/>
            </a:pPr>
            <a:endParaRPr lang="ru-RU" sz="2400" b="1" dirty="0"/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755650" y="404813"/>
            <a:ext cx="1827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u="sng">
                <a:latin typeface="Times New Roman" pitchFamily="18" charset="0"/>
                <a:cs typeface="Times New Roman" pitchFamily="18" charset="0"/>
              </a:rPr>
              <a:t>Например: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407150" cy="8286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u="sng" dirty="0"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sz="4000" u="sng" dirty="0" err="1">
                <a:latin typeface="Times New Roman" pitchFamily="18" charset="0"/>
                <a:cs typeface="Times New Roman" pitchFamily="18" charset="0"/>
              </a:rPr>
              <a:t>алкенов</a:t>
            </a:r>
            <a:endParaRPr lang="ru-RU" sz="40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0" y="1052513"/>
            <a:ext cx="9144000" cy="4608512"/>
          </a:xfrm>
        </p:spPr>
        <p:txBody>
          <a:bodyPr>
            <a:normAutofit fontScale="32500" lnSpcReduction="20000"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70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Окисление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0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70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в нейтральной среде (</a:t>
            </a:r>
            <a:r>
              <a:rPr lang="ru-RU" sz="7000" b="1" i="1" u="sng" dirty="0">
                <a:latin typeface="Times New Roman" pitchFamily="18" charset="0"/>
                <a:cs typeface="Times New Roman" pitchFamily="18" charset="0"/>
              </a:rPr>
              <a:t>Реакция Вагнера)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, продуктами являются двухатомные спирты- гликоли:</a:t>
            </a:r>
            <a:endParaRPr lang="en-US" sz="70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    -2       -1                    +7                          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                 </a:t>
            </a:r>
            <a:endParaRPr lang="ru-RU" sz="70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3СН2=СН-СН3 + 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70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70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+ 4Н2О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   3 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СН2(ОН)-СН(ОН)-СН3</a:t>
            </a:r>
            <a:endParaRPr lang="en-US" sz="70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+4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70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+ 2</a:t>
            </a:r>
            <a:r>
              <a:rPr lang="en-US" sz="7000" b="1" dirty="0">
                <a:latin typeface="Times New Roman" pitchFamily="18" charset="0"/>
                <a:cs typeface="Times New Roman" pitchFamily="18" charset="0"/>
              </a:rPr>
              <a:t>MnO2 + 2 KOH</a:t>
            </a:r>
            <a:r>
              <a:rPr lang="ru-RU" sz="7000" b="1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800" dirty="0">
                <a:latin typeface="Bookman Old Style" pitchFamily="18" charset="0"/>
              </a:rPr>
              <a:t>      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800" b="1" dirty="0">
                <a:latin typeface="Bookman Old Style" pitchFamily="18" charset="0"/>
              </a:rPr>
              <a:t>        </a:t>
            </a:r>
            <a:r>
              <a:rPr lang="en-US" sz="5500" b="1" dirty="0">
                <a:latin typeface="Bookman Old Style" pitchFamily="18" charset="0"/>
              </a:rPr>
              <a:t>C</a:t>
            </a:r>
            <a:r>
              <a:rPr lang="en-US" sz="5500" b="1" baseline="70000" dirty="0">
                <a:latin typeface="Bookman Old Style" pitchFamily="18" charset="0"/>
              </a:rPr>
              <a:t>-</a:t>
            </a:r>
            <a:r>
              <a:rPr lang="ru-RU" sz="5500" b="1" baseline="70000" dirty="0">
                <a:latin typeface="Bookman Old Style" pitchFamily="18" charset="0"/>
              </a:rPr>
              <a:t>2 </a:t>
            </a:r>
            <a:r>
              <a:rPr lang="ru-RU" sz="5500" b="1" dirty="0">
                <a:latin typeface="Bookman Old Style" pitchFamily="18" charset="0"/>
              </a:rPr>
              <a:t>- 1</a:t>
            </a:r>
            <a:r>
              <a:rPr lang="en-US" sz="5500" b="1" dirty="0">
                <a:latin typeface="Bookman Old Style" pitchFamily="18" charset="0"/>
              </a:rPr>
              <a:t>ē</a:t>
            </a:r>
            <a:r>
              <a:rPr lang="ru-RU" sz="5500" b="1" dirty="0">
                <a:latin typeface="Bookman Old Style" pitchFamily="18" charset="0"/>
              </a:rPr>
              <a:t> =</a:t>
            </a:r>
            <a:r>
              <a:rPr lang="en-US" sz="5500" b="1" dirty="0">
                <a:latin typeface="Bookman Old Style" pitchFamily="18" charset="0"/>
              </a:rPr>
              <a:t> C</a:t>
            </a:r>
            <a:r>
              <a:rPr lang="ru-RU" sz="5500" b="1" baseline="70000" dirty="0">
                <a:latin typeface="Bookman Old Style" pitchFamily="18" charset="0"/>
              </a:rPr>
              <a:t>-1          </a:t>
            </a:r>
            <a:r>
              <a:rPr lang="ru-RU" sz="5500" b="1" dirty="0">
                <a:latin typeface="Bookman Old Style" pitchFamily="18" charset="0"/>
              </a:rPr>
              <a:t>(процесс окисления)        </a:t>
            </a:r>
            <a:r>
              <a:rPr lang="en-US" sz="5500" b="1" dirty="0">
                <a:latin typeface="Bookman Old Style" pitchFamily="18" charset="0"/>
              </a:rPr>
              <a:t> </a:t>
            </a:r>
            <a:r>
              <a:rPr lang="ru-RU" sz="5500" b="1" dirty="0">
                <a:latin typeface="Bookman Old Style" pitchFamily="18" charset="0"/>
              </a:rPr>
              <a:t>    2      3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5500" b="1" dirty="0">
                <a:latin typeface="Bookman Old Style" pitchFamily="18" charset="0"/>
              </a:rPr>
              <a:t>    </a:t>
            </a:r>
            <a:r>
              <a:rPr lang="en-US" sz="5500" b="1" dirty="0">
                <a:latin typeface="Bookman Old Style" pitchFamily="18" charset="0"/>
              </a:rPr>
              <a:t>C</a:t>
            </a:r>
            <a:r>
              <a:rPr lang="en-US" sz="5500" b="1" baseline="70000" dirty="0">
                <a:latin typeface="Bookman Old Style" pitchFamily="18" charset="0"/>
              </a:rPr>
              <a:t>-</a:t>
            </a:r>
            <a:r>
              <a:rPr lang="ru-RU" sz="5500" b="1" baseline="70000" dirty="0">
                <a:latin typeface="Bookman Old Style" pitchFamily="18" charset="0"/>
              </a:rPr>
              <a:t>1 </a:t>
            </a:r>
            <a:r>
              <a:rPr lang="ru-RU" sz="5500" b="1" dirty="0">
                <a:latin typeface="Bookman Old Style" pitchFamily="18" charset="0"/>
              </a:rPr>
              <a:t>- 1</a:t>
            </a:r>
            <a:r>
              <a:rPr lang="en-US" sz="5500" b="1" dirty="0">
                <a:latin typeface="Bookman Old Style" pitchFamily="18" charset="0"/>
              </a:rPr>
              <a:t>ē</a:t>
            </a:r>
            <a:r>
              <a:rPr lang="ru-RU" sz="5500" b="1" dirty="0">
                <a:latin typeface="Bookman Old Style" pitchFamily="18" charset="0"/>
              </a:rPr>
              <a:t> =</a:t>
            </a:r>
            <a:r>
              <a:rPr lang="en-US" sz="5500" b="1" dirty="0">
                <a:latin typeface="Bookman Old Style" pitchFamily="18" charset="0"/>
              </a:rPr>
              <a:t> C</a:t>
            </a:r>
            <a:r>
              <a:rPr lang="ru-RU" sz="5500" b="1" baseline="70000" dirty="0">
                <a:latin typeface="Bookman Old Style" pitchFamily="18" charset="0"/>
              </a:rPr>
              <a:t>0 </a:t>
            </a:r>
            <a:r>
              <a:rPr lang="ru-RU" sz="5500" b="1" dirty="0">
                <a:latin typeface="Bookman Old Style" pitchFamily="18" charset="0"/>
              </a:rPr>
              <a:t>     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5500" b="1" dirty="0">
              <a:latin typeface="Bookman Old Style" pitchFamily="18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5500" b="1" dirty="0">
                <a:latin typeface="Bookman Old Style" pitchFamily="18" charset="0"/>
              </a:rPr>
              <a:t>    </a:t>
            </a:r>
            <a:r>
              <a:rPr lang="en-US" sz="5500" b="1" dirty="0">
                <a:latin typeface="Bookman Old Style" pitchFamily="18" charset="0"/>
              </a:rPr>
              <a:t>Mn</a:t>
            </a:r>
            <a:r>
              <a:rPr lang="en-US" sz="5500" b="1" baseline="80000" dirty="0">
                <a:latin typeface="Bookman Old Style" pitchFamily="18" charset="0"/>
              </a:rPr>
              <a:t>+7</a:t>
            </a:r>
            <a:r>
              <a:rPr lang="ru-RU" sz="5500" b="1" baseline="-2000" dirty="0">
                <a:latin typeface="Bookman Old Style" pitchFamily="18" charset="0"/>
              </a:rPr>
              <a:t> </a:t>
            </a:r>
            <a:r>
              <a:rPr lang="ru-RU" sz="5500" b="1" dirty="0">
                <a:latin typeface="Bookman Old Style" pitchFamily="18" charset="0"/>
              </a:rPr>
              <a:t>+ </a:t>
            </a:r>
            <a:r>
              <a:rPr lang="en-US" sz="5500" b="1" dirty="0">
                <a:latin typeface="Bookman Old Style" pitchFamily="18" charset="0"/>
              </a:rPr>
              <a:t>3ē</a:t>
            </a:r>
            <a:r>
              <a:rPr lang="ru-RU" sz="5500" b="1" dirty="0">
                <a:latin typeface="Bookman Old Style" pitchFamily="18" charset="0"/>
              </a:rPr>
              <a:t> =</a:t>
            </a:r>
            <a:r>
              <a:rPr lang="en-US" sz="5500" b="1" dirty="0">
                <a:latin typeface="Bookman Old Style" pitchFamily="18" charset="0"/>
              </a:rPr>
              <a:t>Mn</a:t>
            </a:r>
            <a:r>
              <a:rPr lang="en-US" sz="5500" b="1" baseline="80000" dirty="0">
                <a:latin typeface="Bookman Old Style" pitchFamily="18" charset="0"/>
              </a:rPr>
              <a:t>+4</a:t>
            </a:r>
            <a:r>
              <a:rPr lang="ru-RU" sz="5500" b="1" baseline="80000" dirty="0">
                <a:latin typeface="Bookman Old Style" pitchFamily="18" charset="0"/>
              </a:rPr>
              <a:t>   </a:t>
            </a:r>
            <a:r>
              <a:rPr lang="ru-RU" sz="5500" b="1" dirty="0">
                <a:latin typeface="Bookman Old Style" pitchFamily="18" charset="0"/>
              </a:rPr>
              <a:t>(процесс восстановления)     </a:t>
            </a:r>
            <a:r>
              <a:rPr lang="ru-RU" sz="5500" b="1" dirty="0">
                <a:latin typeface="Times New Roman" pitchFamily="18" charset="0"/>
                <a:cs typeface="Times New Roman" pitchFamily="18" charset="0"/>
              </a:rPr>
              <a:t>3     2</a:t>
            </a:r>
            <a:endParaRPr lang="en-US" sz="55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5500" b="1" dirty="0"/>
              <a:t>  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5500" b="1" dirty="0"/>
              <a:t>  </a:t>
            </a:r>
            <a:r>
              <a:rPr lang="ru-RU" sz="5500" b="1" dirty="0">
                <a:latin typeface="Bookman Old Style" pitchFamily="18" charset="0"/>
              </a:rPr>
              <a:t>Числа </a:t>
            </a:r>
            <a:r>
              <a:rPr lang="en-US" sz="5500" b="1" dirty="0">
                <a:latin typeface="Bookman Old Style" pitchFamily="18" charset="0"/>
              </a:rPr>
              <a:t>3</a:t>
            </a:r>
            <a:r>
              <a:rPr lang="ru-RU" sz="5500" b="1" dirty="0">
                <a:latin typeface="Bookman Old Style" pitchFamily="18" charset="0"/>
              </a:rPr>
              <a:t> и 2 в электронных уравнениях справа от вертикальной черты и являются коэффициентами в уравнении реакции.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b="1" dirty="0"/>
              <a:t> </a:t>
            </a:r>
            <a:endParaRPr lang="ru-RU" b="1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795963" y="3213100"/>
            <a:ext cx="0" cy="5762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6443663" y="3213100"/>
            <a:ext cx="0" cy="5762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003800" y="2060575"/>
            <a:ext cx="2159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250825" y="188913"/>
            <a:ext cx="8893175" cy="6408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кисление алкенов нейтральным раствором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2400" b="1" baseline="-2500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приводит к разрыву двойной связи с образованием</a:t>
            </a:r>
            <a:endParaRPr lang="ru-RU" sz="2400" b="1" baseline="-250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или двух карбоновых кислот, или карбоновой кислоты и кетона, или двух кетонов: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                  - 1         -1                                                                                          +3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2400" b="1"/>
              <a:t> </a:t>
            </a:r>
            <a:r>
              <a:rPr lang="en-US" sz="2400" b="1">
                <a:latin typeface="Bookman Old Style" pitchFamily="18" charset="0"/>
              </a:rPr>
              <a:t>3CH</a:t>
            </a:r>
            <a:r>
              <a:rPr lang="ru-RU" sz="2400" b="1" baseline="-2000">
                <a:latin typeface="Bookman Old Style" pitchFamily="18" charset="0"/>
              </a:rPr>
              <a:t>3</a:t>
            </a:r>
            <a:r>
              <a:rPr lang="ru-RU" sz="2400" b="1">
                <a:latin typeface="Bookman Old Style" pitchFamily="18" charset="0"/>
              </a:rPr>
              <a:t>-</a:t>
            </a:r>
            <a:r>
              <a:rPr lang="en-US" sz="2400" b="1">
                <a:latin typeface="Bookman Old Style" pitchFamily="18" charset="0"/>
              </a:rPr>
              <a:t>CH</a:t>
            </a:r>
            <a:r>
              <a:rPr lang="ru-RU" sz="2400" b="1">
                <a:latin typeface="Bookman Old Style" pitchFamily="18" charset="0"/>
              </a:rPr>
              <a:t> =СН-СН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>
                <a:latin typeface="Bookman Old Style" pitchFamily="18" charset="0"/>
              </a:rPr>
              <a:t>-СН</a:t>
            </a:r>
            <a:r>
              <a:rPr lang="ru-RU" sz="2400" b="1" baseline="-2000">
                <a:latin typeface="Bookman Old Style" pitchFamily="18" charset="0"/>
              </a:rPr>
              <a:t>3-</a:t>
            </a:r>
            <a:r>
              <a:rPr lang="ru-RU" sz="2400" b="1">
                <a:latin typeface="Bookman Old Style" pitchFamily="18" charset="0"/>
              </a:rPr>
              <a:t> </a:t>
            </a:r>
            <a:r>
              <a:rPr lang="ru-RU" sz="2400" b="1" baseline="-2000">
                <a:latin typeface="Bookman Old Style" pitchFamily="18" charset="0"/>
              </a:rPr>
              <a:t> </a:t>
            </a:r>
            <a:r>
              <a:rPr lang="en-US" sz="2400" b="1">
                <a:latin typeface="Bookman Old Style" pitchFamily="18" charset="0"/>
              </a:rPr>
              <a:t>+ </a:t>
            </a:r>
            <a:r>
              <a:rPr lang="ru-RU" sz="2400" b="1">
                <a:latin typeface="Bookman Old Style" pitchFamily="18" charset="0"/>
              </a:rPr>
              <a:t>8</a:t>
            </a:r>
            <a:r>
              <a:rPr lang="en-US" sz="2400" b="1">
                <a:latin typeface="Bookman Old Style" pitchFamily="18" charset="0"/>
              </a:rPr>
              <a:t>KMnO</a:t>
            </a:r>
            <a:r>
              <a:rPr lang="en-US" sz="2400" b="1" baseline="-2000">
                <a:latin typeface="Bookman Old Style" pitchFamily="18" charset="0"/>
              </a:rPr>
              <a:t>4</a:t>
            </a:r>
            <a:r>
              <a:rPr lang="ru-RU" sz="2400" b="1" baseline="-2000">
                <a:latin typeface="Bookman Old Style" pitchFamily="18" charset="0"/>
              </a:rPr>
              <a:t> </a:t>
            </a:r>
            <a:r>
              <a:rPr lang="ru-RU" sz="2400" b="1">
                <a:latin typeface="Bookman Old Style" pitchFamily="18" charset="0"/>
              </a:rPr>
              <a:t>      </a:t>
            </a:r>
            <a:r>
              <a:rPr lang="en-US" sz="2400" b="1">
                <a:latin typeface="Bookman Old Style" pitchFamily="18" charset="0"/>
              </a:rPr>
              <a:t>3CH</a:t>
            </a:r>
            <a:r>
              <a:rPr lang="en-US" sz="2400" b="1" baseline="-2000">
                <a:latin typeface="Bookman Old Style" pitchFamily="18" charset="0"/>
              </a:rPr>
              <a:t>3 </a:t>
            </a:r>
            <a:r>
              <a:rPr lang="en-US" sz="2400" b="1">
                <a:latin typeface="Bookman Old Style" pitchFamily="18" charset="0"/>
              </a:rPr>
              <a:t>- COOK + </a:t>
            </a:r>
            <a:endParaRPr lang="ru-RU" sz="2400" b="1">
              <a:latin typeface="Bookman Old Style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400" b="1">
                <a:latin typeface="Bookman Old Style" pitchFamily="18" charset="0"/>
              </a:rPr>
              <a:t>             </a:t>
            </a:r>
            <a:r>
              <a:rPr lang="ru-RU" sz="1800" b="1">
                <a:latin typeface="Bookman Old Style" pitchFamily="18" charset="0"/>
              </a:rPr>
              <a:t>+3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2400" b="1">
                <a:latin typeface="Bookman Old Style" pitchFamily="18" charset="0"/>
              </a:rPr>
              <a:t>3C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>
                <a:latin typeface="Bookman Old Style" pitchFamily="18" charset="0"/>
              </a:rPr>
              <a:t>H</a:t>
            </a:r>
            <a:r>
              <a:rPr lang="ru-RU" sz="2400" b="1" baseline="-2000">
                <a:latin typeface="Bookman Old Style" pitchFamily="18" charset="0"/>
              </a:rPr>
              <a:t>5</a:t>
            </a:r>
            <a:r>
              <a:rPr lang="en-US" sz="2400" b="1" baseline="-2000">
                <a:latin typeface="Bookman Old Style" pitchFamily="18" charset="0"/>
              </a:rPr>
              <a:t> </a:t>
            </a:r>
            <a:r>
              <a:rPr lang="en-US" sz="2400" b="1">
                <a:latin typeface="Bookman Old Style" pitchFamily="18" charset="0"/>
              </a:rPr>
              <a:t>- COOK + </a:t>
            </a:r>
            <a:r>
              <a:rPr lang="ru-RU" sz="2400" b="1">
                <a:latin typeface="Bookman Old Style" pitchFamily="18" charset="0"/>
              </a:rPr>
              <a:t>8</a:t>
            </a:r>
            <a:r>
              <a:rPr lang="en-US" sz="2400" b="1">
                <a:latin typeface="Bookman Old Style" pitchFamily="18" charset="0"/>
              </a:rPr>
              <a:t>MnO</a:t>
            </a:r>
            <a:r>
              <a:rPr lang="en-US" sz="2400" b="1" baseline="-2000">
                <a:latin typeface="Bookman Old Style" pitchFamily="18" charset="0"/>
              </a:rPr>
              <a:t>2</a:t>
            </a:r>
            <a:r>
              <a:rPr lang="en-US" sz="2400" b="1">
                <a:latin typeface="Bookman Old Style" pitchFamily="18" charset="0"/>
              </a:rPr>
              <a:t> +</a:t>
            </a:r>
            <a:r>
              <a:rPr lang="ru-RU" sz="2400" b="1">
                <a:latin typeface="Bookman Old Style" pitchFamily="18" charset="0"/>
              </a:rPr>
              <a:t> 2</a:t>
            </a:r>
            <a:r>
              <a:rPr lang="en-US" sz="2400" b="1">
                <a:latin typeface="Bookman Old Style" pitchFamily="18" charset="0"/>
              </a:rPr>
              <a:t> KOH + </a:t>
            </a:r>
            <a:r>
              <a:rPr lang="ru-RU" sz="2400" b="1">
                <a:latin typeface="Bookman Old Style" pitchFamily="18" charset="0"/>
              </a:rPr>
              <a:t>2</a:t>
            </a:r>
            <a:r>
              <a:rPr lang="en-US" sz="2400" b="1">
                <a:latin typeface="Bookman Old Style" pitchFamily="18" charset="0"/>
              </a:rPr>
              <a:t>H</a:t>
            </a:r>
            <a:r>
              <a:rPr lang="en-US" sz="2400" b="1" baseline="-2000">
                <a:latin typeface="Bookman Old Style" pitchFamily="18" charset="0"/>
              </a:rPr>
              <a:t>2</a:t>
            </a:r>
            <a:r>
              <a:rPr lang="en-US" sz="2400" b="1">
                <a:latin typeface="Bookman Old Style" pitchFamily="18" charset="0"/>
              </a:rPr>
              <a:t>O</a:t>
            </a:r>
            <a:endParaRPr lang="ru-RU" sz="2400" b="1">
              <a:latin typeface="Bookman Old Style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>
                <a:latin typeface="Bookman Old Style" pitchFamily="18" charset="0"/>
              </a:rPr>
              <a:t>2</a:t>
            </a:r>
            <a:r>
              <a:rPr lang="en-US" sz="2400" b="1">
                <a:latin typeface="Bookman Old Style" pitchFamily="18" charset="0"/>
              </a:rPr>
              <a:t>C</a:t>
            </a:r>
            <a:r>
              <a:rPr lang="ru-RU" sz="2400" b="1" baseline="70000">
                <a:latin typeface="Bookman Old Style" pitchFamily="18" charset="0"/>
              </a:rPr>
              <a:t>-1 </a:t>
            </a:r>
            <a:r>
              <a:rPr lang="ru-RU" sz="2400" b="1">
                <a:latin typeface="Bookman Old Style" pitchFamily="18" charset="0"/>
              </a:rPr>
              <a:t>- 8</a:t>
            </a:r>
            <a:r>
              <a:rPr lang="en-US" sz="2400" b="1">
                <a:latin typeface="Bookman Old Style" pitchFamily="18" charset="0"/>
              </a:rPr>
              <a:t>ē</a:t>
            </a:r>
            <a:r>
              <a:rPr lang="ru-RU" sz="2400" b="1">
                <a:latin typeface="Bookman Old Style" pitchFamily="18" charset="0"/>
              </a:rPr>
              <a:t> =</a:t>
            </a:r>
            <a:r>
              <a:rPr lang="en-US" sz="2400" b="1">
                <a:latin typeface="Bookman Old Style" pitchFamily="18" charset="0"/>
              </a:rPr>
              <a:t> </a:t>
            </a:r>
            <a:r>
              <a:rPr lang="ru-RU" sz="2400" b="1">
                <a:latin typeface="Bookman Old Style" pitchFamily="18" charset="0"/>
              </a:rPr>
              <a:t> 2</a:t>
            </a:r>
            <a:r>
              <a:rPr lang="en-US" sz="2400" b="1">
                <a:latin typeface="Bookman Old Style" pitchFamily="18" charset="0"/>
              </a:rPr>
              <a:t>C</a:t>
            </a:r>
            <a:r>
              <a:rPr lang="en-US" sz="2400" b="1" baseline="70000">
                <a:latin typeface="Bookman Old Style" pitchFamily="18" charset="0"/>
              </a:rPr>
              <a:t>+</a:t>
            </a:r>
            <a:r>
              <a:rPr lang="ru-RU" sz="2400" b="1" baseline="70000">
                <a:latin typeface="Bookman Old Style" pitchFamily="18" charset="0"/>
              </a:rPr>
              <a:t>3   </a:t>
            </a:r>
            <a:r>
              <a:rPr lang="ru-RU" sz="2400" b="1">
                <a:latin typeface="Bookman Old Style" pitchFamily="18" charset="0"/>
              </a:rPr>
              <a:t>(процесс окисления)        </a:t>
            </a:r>
            <a:r>
              <a:rPr lang="en-US" sz="2400" b="1">
                <a:latin typeface="Bookman Old Style" pitchFamily="18" charset="0"/>
              </a:rPr>
              <a:t> 3</a:t>
            </a:r>
            <a:endParaRPr lang="ru-RU" sz="2400" b="1">
              <a:latin typeface="Bookman Old Style" pitchFamily="18" charset="0"/>
            </a:endParaRPr>
          </a:p>
          <a:p>
            <a:pPr eaLnBrk="1" hangingPunct="1">
              <a:buFontTx/>
              <a:buNone/>
            </a:pPr>
            <a:r>
              <a:rPr lang="en-US" sz="2000" b="1">
                <a:latin typeface="Bookman Old Style" pitchFamily="18" charset="0"/>
              </a:rPr>
              <a:t>Mn</a:t>
            </a:r>
            <a:r>
              <a:rPr lang="en-US" sz="2000" b="1" baseline="80000">
                <a:latin typeface="Bookman Old Style" pitchFamily="18" charset="0"/>
              </a:rPr>
              <a:t>+7</a:t>
            </a:r>
            <a:r>
              <a:rPr lang="ru-RU" sz="2400" b="1" baseline="-2000">
                <a:latin typeface="Bookman Old Style" pitchFamily="18" charset="0"/>
              </a:rPr>
              <a:t> </a:t>
            </a:r>
            <a:r>
              <a:rPr lang="ru-RU" sz="2400" b="1">
                <a:latin typeface="Bookman Old Style" pitchFamily="18" charset="0"/>
              </a:rPr>
              <a:t>+ </a:t>
            </a:r>
            <a:r>
              <a:rPr lang="en-US" sz="2400" b="1">
                <a:latin typeface="Bookman Old Style" pitchFamily="18" charset="0"/>
              </a:rPr>
              <a:t>3ē</a:t>
            </a:r>
            <a:r>
              <a:rPr lang="ru-RU" sz="2400" b="1">
                <a:latin typeface="Bookman Old Style" pitchFamily="18" charset="0"/>
              </a:rPr>
              <a:t> =</a:t>
            </a:r>
            <a:r>
              <a:rPr lang="en-US" sz="2000" b="1">
                <a:latin typeface="Bookman Old Style" pitchFamily="18" charset="0"/>
              </a:rPr>
              <a:t>Mn</a:t>
            </a:r>
            <a:r>
              <a:rPr lang="en-US" sz="2000" b="1" baseline="80000">
                <a:latin typeface="Bookman Old Style" pitchFamily="18" charset="0"/>
              </a:rPr>
              <a:t>+4</a:t>
            </a:r>
            <a:r>
              <a:rPr lang="ru-RU" sz="2000" b="1" baseline="80000">
                <a:latin typeface="Bookman Old Style" pitchFamily="18" charset="0"/>
              </a:rPr>
              <a:t>       </a:t>
            </a:r>
            <a:r>
              <a:rPr lang="ru-RU" sz="2400" b="1">
                <a:latin typeface="Bookman Old Style" pitchFamily="18" charset="0"/>
              </a:rPr>
              <a:t>(процесс восстановления)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8</a:t>
            </a:r>
            <a:endParaRPr lang="en-US" sz="2400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sz="2400" b="1">
              <a:latin typeface="Bookman Old Style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>
                <a:latin typeface="Bookman Old Style" pitchFamily="18" charset="0"/>
              </a:rPr>
              <a:t>( образующиеся кислоты и гидроксид калия образуют калиевые соли)</a:t>
            </a:r>
          </a:p>
          <a:p>
            <a:pPr eaLnBrk="1" hangingPunct="1">
              <a:buFontTx/>
              <a:buNone/>
            </a:pPr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940425" y="2276475"/>
            <a:ext cx="431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79388" y="260350"/>
            <a:ext cx="8964612" cy="659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кисление алкенов раствором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2400" b="1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в кислой среде дает те же продукты реакции (или две карбоновые кислоты, или карбоновая кислота и кетон, или два кетона), но продукт восстановления перманганата калия – сульфат калия:</a:t>
            </a:r>
            <a:endParaRPr lang="ru-RU" sz="2400" b="1" baseline="-250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18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 - 1     </a:t>
            </a:r>
            <a:r>
              <a:rPr lang="en-US" sz="1800" b="1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0                                     </a:t>
            </a:r>
            <a:r>
              <a:rPr lang="en-US" sz="1800" b="1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b="1"/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=СН(СН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)-СН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2000" b="1">
                <a:latin typeface="Times New Roman" pitchFamily="18" charset="0"/>
                <a:cs typeface="Times New Roman" pitchFamily="18" charset="0"/>
              </a:rPr>
              <a:t>                    +3                                     +2                          +2</a:t>
            </a:r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- COO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5СН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-СН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-С(СН</a:t>
            </a:r>
            <a:r>
              <a:rPr lang="ru-RU" sz="18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)=О + 6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eaLnBrk="1" hangingPunct="1">
              <a:buFontTx/>
              <a:buNone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0   </a:t>
            </a: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2ē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baseline="700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4ē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+3</a:t>
            </a: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(процесс окисления)       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6    5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4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5ē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ru-RU" sz="2400" b="1" baseline="8000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(процесс восстановления) 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5    6</a:t>
            </a:r>
          </a:p>
          <a:p>
            <a:pPr eaLnBrk="1" hangingPunct="1">
              <a:buFont typeface="Wingdings 2" pitchFamily="18" charset="2"/>
              <a:buNone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75565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b="1" u="sng" dirty="0" err="1">
                <a:latin typeface="Times New Roman" pitchFamily="18" charset="0"/>
                <a:cs typeface="Times New Roman" pitchFamily="18" charset="0"/>
              </a:rPr>
              <a:t>алкинов</a:t>
            </a:r>
            <a:endParaRPr lang="ru-RU" b="1" u="sng" dirty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468313" y="836613"/>
            <a:ext cx="8424862" cy="56165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алкины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окисляются до альдегидов или кетонов под воздействием воды в присутствии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Hg</a:t>
            </a:r>
            <a:r>
              <a:rPr lang="ru-RU" sz="2800" b="1" baseline="30000" dirty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в кислой среде (реакция гидратации; </a:t>
            </a: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реакция </a:t>
            </a:r>
            <a:r>
              <a:rPr lang="ru-RU" sz="2800" b="1" u="sng" dirty="0" err="1">
                <a:latin typeface="Times New Roman" pitchFamily="18" charset="0"/>
                <a:cs typeface="Times New Roman" pitchFamily="18" charset="0"/>
              </a:rPr>
              <a:t>Кучерова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eaLnBrk="1" hangingPunct="1">
              <a:buFontTx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Hg+2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dirty="0"/>
              <a:t> 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  ≡ СН + 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-СОН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2.Гомологи ацетилена при гидратации дают кетоны (по правилу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Марковникова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eaLnBrk="1" hangingPunct="1"/>
            <a:endParaRPr lang="ru-RU" b="1" dirty="0"/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СН3-С ≡ СН + 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СН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-СО -СН3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692275" y="2852738"/>
            <a:ext cx="142875" cy="71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140200" y="3284538"/>
            <a:ext cx="863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067175" y="5300663"/>
            <a:ext cx="8651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олилиния 6"/>
          <p:cNvSpPr/>
          <p:nvPr/>
        </p:nvSpPr>
        <p:spPr>
          <a:xfrm>
            <a:off x="-888763" y="333286"/>
            <a:ext cx="273466" cy="196553"/>
          </a:xfrm>
          <a:custGeom>
            <a:avLst/>
            <a:gdLst>
              <a:gd name="connsiteX0" fmla="*/ 273466 w 273466"/>
              <a:gd name="connsiteY0" fmla="*/ 0 h 196553"/>
              <a:gd name="connsiteX1" fmla="*/ 0 w 273466"/>
              <a:gd name="connsiteY1" fmla="*/ 196553 h 196553"/>
              <a:gd name="connsiteX2" fmla="*/ 273466 w 273466"/>
              <a:gd name="connsiteY2" fmla="*/ 0 h 19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3466" h="196553">
                <a:moveTo>
                  <a:pt x="273466" y="0"/>
                </a:moveTo>
                <a:lnTo>
                  <a:pt x="0" y="196553"/>
                </a:lnTo>
                <a:lnTo>
                  <a:pt x="273466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68313" y="333375"/>
            <a:ext cx="8351837" cy="60483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. Окисление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алкинов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в кислой, нейтральной или щелочной средах (протекает с образованием карбоновых кислот (в кислой среде) или их солей (в нейтральной и щелочной):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≡С-СН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4400" b="1" baseline="-2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- COO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Bookman Old Style" pitchFamily="18" charset="0"/>
              </a:rPr>
              <a:t>+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 dirty="0">
              <a:latin typeface="Bookman Old Style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800" b="1" dirty="0">
                <a:latin typeface="Bookman Old Style" pitchFamily="18" charset="0"/>
              </a:rPr>
              <a:t>             </a:t>
            </a:r>
            <a:endParaRPr lang="ru-RU" sz="2000" b="1" dirty="0">
              <a:latin typeface="Bookman Old Style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 b="1" baseline="70000" dirty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- 6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baseline="7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baseline="70000" dirty="0">
                <a:latin typeface="Times New Roman" pitchFamily="18" charset="0"/>
                <a:cs typeface="Times New Roman" pitchFamily="18" charset="0"/>
              </a:rPr>
              <a:t>3  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процесс окисления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       6  5      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 dirty="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800" b="1" baseline="-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+ 5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 baseline="80000" dirty="0">
                <a:latin typeface="Times New Roman" pitchFamily="18" charset="0"/>
                <a:cs typeface="Times New Roman" pitchFamily="18" charset="0"/>
              </a:rPr>
              <a:t>2  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процесс восстановления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 5  6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b="1" dirty="0"/>
          </a:p>
          <a:p>
            <a:pPr eaLnBrk="1" hangingPunct="1">
              <a:buFontTx/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Данные реакции являются качественными на тройную 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углерод-углеродную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связь</a:t>
            </a:r>
            <a:r>
              <a:rPr lang="ru-RU" sz="2800" b="1" dirty="0"/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b="1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7451725" y="2781300"/>
            <a:ext cx="9366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250825" y="457200"/>
            <a:ext cx="8740775" cy="739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Окисление гомологов бензола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68313" y="4437063"/>
            <a:ext cx="8675687" cy="1858962"/>
          </a:xfrm>
        </p:spPr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70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baseline="7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- 6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b="1" baseline="70000" dirty="0">
                <a:latin typeface="Times New Roman" pitchFamily="18" charset="0"/>
                <a:cs typeface="Times New Roman" pitchFamily="18" charset="0"/>
              </a:rPr>
              <a:t>+3</a:t>
            </a:r>
            <a:r>
              <a:rPr lang="ru-RU" b="1" baseline="70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(процесс окисления)       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6  3 1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b="1" baseline="80000" dirty="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b="1" baseline="-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3ē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b="1" baseline="80000" dirty="0">
                <a:latin typeface="Times New Roman" pitchFamily="18" charset="0"/>
                <a:cs typeface="Times New Roman" pitchFamily="18" charset="0"/>
              </a:rPr>
              <a:t>+4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(процесс восстановления) 3  6 2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388" y="1125538"/>
            <a:ext cx="8785225" cy="3600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Окисление гомологов бензола перманганатом калия или бихроматом калия при нагревании приводит к образованию кислот: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Водный раствор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32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 marL="342900" indent="-342900">
              <a:defRPr/>
            </a:pP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                   -3                           +7                                                            +3                               +4</a:t>
            </a:r>
          </a:p>
          <a:p>
            <a:pPr marL="342900" indent="-342900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5-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+ 2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Н2О    С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-СООН  +2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MnO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+ 2 KOH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3924300" y="3716338"/>
            <a:ext cx="93503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250825" y="476250"/>
            <a:ext cx="8713788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2.Окисление толуола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 KMnO</a:t>
            </a:r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в присутствии серной кислоты :</a:t>
            </a:r>
            <a:endParaRPr lang="ru-RU" sz="3200" b="1" baseline="-2500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                     -3                        +7</a:t>
            </a:r>
          </a:p>
          <a:p>
            <a:pPr marL="342900" indent="-342900"/>
            <a:r>
              <a:rPr lang="ru-RU" sz="3200" b="1">
                <a:latin typeface="Times New Roman" pitchFamily="18" charset="0"/>
                <a:cs typeface="Times New Roman" pitchFamily="18" charset="0"/>
              </a:rPr>
              <a:t>5С6Н5-СН3 + 6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+9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/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            +3                      +2         </a:t>
            </a:r>
          </a:p>
          <a:p>
            <a:pPr marL="342900" indent="-342900"/>
            <a:r>
              <a:rPr lang="ru-RU" sz="3200" b="1">
                <a:latin typeface="Times New Roman" pitchFamily="18" charset="0"/>
                <a:cs typeface="Times New Roman" pitchFamily="18" charset="0"/>
              </a:rPr>
              <a:t>5С6Н5-СООН  + 6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Прямоугольник 4"/>
          <p:cNvSpPr>
            <a:spLocks noChangeArrowheads="1"/>
          </p:cNvSpPr>
          <p:nvPr/>
        </p:nvSpPr>
        <p:spPr bwMode="auto">
          <a:xfrm>
            <a:off x="827088" y="3429000"/>
            <a:ext cx="80660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  6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+3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окисления)               6   5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8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+ 5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 baseline="80000">
                <a:latin typeface="Bookman Old Style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восстановления) 5  6</a:t>
            </a:r>
            <a:endParaRPr lang="en-US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6372225" y="2133600"/>
            <a:ext cx="7207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323850" y="476250"/>
            <a:ext cx="856932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2.Окисление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ксилола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в присутствии серной кислоты  : </a:t>
            </a:r>
            <a:endParaRPr lang="ru-RU" sz="3200" b="1" baseline="-2500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                       -3                              +7</a:t>
            </a:r>
          </a:p>
          <a:p>
            <a:pPr marL="342900" indent="-342900"/>
            <a:r>
              <a:rPr lang="ru-RU" sz="3200" b="1">
                <a:latin typeface="Times New Roman" pitchFamily="18" charset="0"/>
                <a:cs typeface="Times New Roman" pitchFamily="18" charset="0"/>
              </a:rPr>
              <a:t>5С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-(СН3 )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+ 12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3200" b="1" baseline="-2500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+18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/>
            <a:r>
              <a:rPr lang="ru-RU" sz="3200" b="1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                          +2         </a:t>
            </a:r>
          </a:p>
          <a:p>
            <a:pPr marL="342900" indent="-342900"/>
            <a:r>
              <a:rPr lang="ru-RU" sz="3200" b="1">
                <a:latin typeface="Times New Roman" pitchFamily="18" charset="0"/>
                <a:cs typeface="Times New Roman" pitchFamily="18" charset="0"/>
              </a:rPr>
              <a:t>5С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-(СООН )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+ 12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b="1" baseline="-2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3200" b="1"/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250825" y="3860800"/>
            <a:ext cx="88931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  12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=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baseline="70000">
                <a:latin typeface="Times New Roman" pitchFamily="18" charset="0"/>
                <a:cs typeface="Times New Roman" pitchFamily="18" charset="0"/>
              </a:rPr>
              <a:t>+3</a:t>
            </a:r>
            <a:r>
              <a:rPr lang="ru-RU" sz="2400" b="1" baseline="7000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(процесс окисления)             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12   5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b="1" baseline="8000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8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+ 5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b="1" baseline="8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 baseline="80000">
                <a:latin typeface="Bookman Old Style" pitchFamily="18" charset="0"/>
              </a:rPr>
              <a:t>2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(процесс восстановления)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5     12</a:t>
            </a:r>
            <a:endParaRPr lang="en-US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7451725" y="2133600"/>
            <a:ext cx="79216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179388" y="-538163"/>
            <a:ext cx="8713787" cy="624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>Окисление спиртов</a:t>
            </a:r>
          </a:p>
          <a:p>
            <a:pPr eaLnBrk="0" hangingPunct="0"/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В качестве окислителей чаще всего используются: </a:t>
            </a:r>
          </a:p>
          <a:p>
            <a:pPr eaLnBrk="0" hangingPunct="0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+H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300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30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(Cu)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CuO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 окислении первичных спиртов образуются альдегиды, карбоновые кислоты </a:t>
            </a:r>
          </a:p>
          <a:p>
            <a:pPr eaLnBrk="0" hangingPunct="0">
              <a:buFont typeface="Arial" charset="0"/>
              <a:buChar char="•"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 окислении вторичных спиртов – образуются кетоны</a:t>
            </a:r>
          </a:p>
          <a:p>
            <a:pPr eaLnBrk="0" hangingPunct="0">
              <a:buFont typeface="Arial" charset="0"/>
              <a:buChar char="•"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окисление третичных спиртов протекает в жёстких условиях (сильный окислитель, нагревание) и приводит к сложной смеси карбоновых кислот и кетонов.</a:t>
            </a:r>
          </a:p>
          <a:p>
            <a:pPr eaLnBrk="0" hangingPunct="0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79388" y="5307013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Лёгкость окисления спиртов уменьшается в ряду: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Первичные ≥ Вторичные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&gt;&gt;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Третичные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179388" y="-1812925"/>
            <a:ext cx="8964612" cy="901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2800" u="sng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Первичные спирты:</a:t>
            </a:r>
          </a:p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1.С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Н5-СН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-ОН +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CuO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   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-СОН + 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О</a:t>
            </a:r>
          </a:p>
          <a:p>
            <a:pPr eaLnBrk="0" hangingPunct="0"/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2000" b="1">
                <a:latin typeface="Times New Roman" pitchFamily="18" charset="0"/>
                <a:cs typeface="Times New Roman" pitchFamily="18" charset="0"/>
              </a:rPr>
              <a:t>                        _                                    +7                                                           </a:t>
            </a:r>
          </a:p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2. 5С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-СН2-ОН + 4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KMnO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eaLnBrk="0" hangingPunct="0"/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          +3                         +2</a:t>
            </a:r>
          </a:p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5С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-СООН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+ 4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b="1" u="sng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  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=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3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окисления)               4   5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8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+ 5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400" b="1" baseline="8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400" b="1" baseline="80000">
                <a:latin typeface="Bookman Old Style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восстановления) 5   4</a:t>
            </a:r>
            <a:endParaRPr lang="en-US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u="sng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284663" y="1052513"/>
            <a:ext cx="3587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659563" y="2276475"/>
            <a:ext cx="5048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1"/>
          <p:cNvSpPr>
            <a:spLocks noChangeArrowheads="1"/>
          </p:cNvSpPr>
          <p:nvPr/>
        </p:nvSpPr>
        <p:spPr bwMode="auto">
          <a:xfrm>
            <a:off x="1331913" y="260350"/>
            <a:ext cx="5832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Вторичные спирты</a:t>
            </a:r>
            <a:r>
              <a:rPr lang="ru-RU" sz="2800" u="sng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250825" y="1844675"/>
            <a:ext cx="8893175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0                                              +7                                   </a:t>
            </a:r>
          </a:p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2. 5СН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-СН-ОН-СН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+ 2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KMnO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eaLnBrk="0" hangingPunct="0"/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                    +2                                +2</a:t>
            </a:r>
          </a:p>
          <a:p>
            <a:pPr eaLnBrk="0" hangingPunct="0"/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5СН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-СО-СН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+ 2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+K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8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="1" baseline="-2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2800" b="1" u="sng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0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- 2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=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sz="2800" b="1" baseline="7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baseline="70000">
                <a:latin typeface="Times New Roman" pitchFamily="18" charset="0"/>
                <a:cs typeface="Times New Roman" pitchFamily="18" charset="0"/>
              </a:rPr>
              <a:t>2 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окисления)                   2   5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b="1" baseline="80000">
                <a:latin typeface="Times New Roman" pitchFamily="18" charset="0"/>
                <a:cs typeface="Times New Roman" pitchFamily="18" charset="0"/>
              </a:rPr>
              <a:t>+7</a:t>
            </a:r>
            <a:r>
              <a:rPr lang="ru-RU" sz="2800" b="1" baseline="-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+ 5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ē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b="1" baseline="8000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baseline="80000">
                <a:latin typeface="Bookman Old Style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(процесс восстановления)   5   2</a:t>
            </a:r>
            <a:endParaRPr lang="en-US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.</a:t>
            </a:r>
            <a:endParaRPr lang="ru-RU" b="1"/>
          </a:p>
        </p:txBody>
      </p:sp>
      <p:sp>
        <p:nvSpPr>
          <p:cNvPr id="26628" name="Прямоугольник 3"/>
          <p:cNvSpPr>
            <a:spLocks noChangeArrowheads="1"/>
          </p:cNvSpPr>
          <p:nvPr/>
        </p:nvSpPr>
        <p:spPr bwMode="auto">
          <a:xfrm>
            <a:off x="179388" y="981075"/>
            <a:ext cx="89646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1.СН3-СН-ОН-СН3+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CuO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СН3-СО –СН3 +  Н2О</a:t>
            </a:r>
          </a:p>
          <a:p>
            <a:pPr eaLnBrk="0" hangingPunct="0"/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500563" y="1268413"/>
            <a:ext cx="431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6875463" y="2420938"/>
            <a:ext cx="79216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684213" y="404813"/>
            <a:ext cx="79914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>Окисление  альдегидов</a:t>
            </a:r>
          </a:p>
        </p:txBody>
      </p:sp>
      <p:sp>
        <p:nvSpPr>
          <p:cNvPr id="27651" name="Rectangle 1"/>
          <p:cNvSpPr>
            <a:spLocks noChangeArrowheads="1"/>
          </p:cNvSpPr>
          <p:nvPr/>
        </p:nvSpPr>
        <p:spPr bwMode="auto">
          <a:xfrm>
            <a:off x="323850" y="793750"/>
            <a:ext cx="8424863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Альдегиды окисляются гораздо легче, чем спирты.</a:t>
            </a:r>
          </a:p>
          <a:p>
            <a:pPr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Окисление альдегидов протекает до соответствующих карбоновых кислот.</a:t>
            </a:r>
          </a:p>
          <a:p>
            <a:pPr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Чаще всего для окисления альдегидов используют:</a:t>
            </a:r>
          </a:p>
          <a:p>
            <a:pPr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, аммиачный раствор оксида серебра, 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реактив Толленса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 eaLnBrk="0" hangingPunct="0"/>
            <a:r>
              <a:rPr lang="en-US" sz="2800" b="1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(свежеосаждённый гидроксид меди (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))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1"/>
          <p:cNvSpPr>
            <a:spLocks noChangeArrowheads="1"/>
          </p:cNvSpPr>
          <p:nvPr/>
        </p:nvSpPr>
        <p:spPr bwMode="auto">
          <a:xfrm>
            <a:off x="1042988" y="692150"/>
            <a:ext cx="6265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Реакция “серебряного зеркала: </a:t>
            </a:r>
          </a:p>
        </p:txBody>
      </p:sp>
      <p:sp>
        <p:nvSpPr>
          <p:cNvPr id="28675" name="Прямоугольник 2"/>
          <p:cNvSpPr>
            <a:spLocks noChangeArrowheads="1"/>
          </p:cNvSpPr>
          <p:nvPr/>
        </p:nvSpPr>
        <p:spPr bwMode="auto">
          <a:xfrm>
            <a:off x="179388" y="1412875"/>
            <a:ext cx="89646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СН3-СОН + 2[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baseline="-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    СН3-ООН+2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+4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   +Н2О ( при недостатке окислителя)</a:t>
            </a:r>
            <a:endParaRPr lang="ru-RU" sz="2800" b="1"/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787900" y="1700213"/>
            <a:ext cx="57626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7" name="Прямоугольник 9"/>
          <p:cNvSpPr>
            <a:spLocks noChangeArrowheads="1"/>
          </p:cNvSpPr>
          <p:nvPr/>
        </p:nvSpPr>
        <p:spPr bwMode="auto">
          <a:xfrm>
            <a:off x="323850" y="2967038"/>
            <a:ext cx="8064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СН3-СОН + 2[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800" b="1" baseline="-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СН3-СОО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+3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+ 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 ( при избытке окислителя)</a:t>
            </a:r>
            <a:endParaRPr lang="ru-RU" sz="2800" b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859338" y="3284538"/>
            <a:ext cx="64928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7FF042-400D-32F0-773F-5329E91CAE40}"/>
              </a:ext>
            </a:extLst>
          </p:cNvPr>
          <p:cNvSpPr txBox="1"/>
          <p:nvPr/>
        </p:nvSpPr>
        <p:spPr>
          <a:xfrm>
            <a:off x="179512" y="260648"/>
            <a:ext cx="878497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Окисление кетонов.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отличие от альдегидов , кетоны  не содержат связи 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C–H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при карбонильной группе, поэтому в обычных условиях они </a:t>
            </a:r>
            <a:r>
              <a:rPr kumimoji="0" lang="ru-RU" altLang="ru-RU" sz="1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kumimoji="0" lang="ru-RU" altLang="ru-RU" sz="1800" b="1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окиcляются</a:t>
            </a:r>
            <a:r>
              <a:rPr kumimoji="0" lang="ru-RU" altLang="ru-RU" sz="1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даже сильными окислителями</a:t>
            </a:r>
            <a:r>
              <a:rPr lang="ru-RU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Жесткое окисление проводят сильными окислителями, например, перманганатом или дихроматом, при интенсивном нагревании, реакция идет очень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медленно.В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результате разрывается одна из связей 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C–C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1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карбонильной группе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образовавшиеся радикалы окисляются далее до карбоновых кислот.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связь 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C–C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случайно рвется с одной из сторон от карбонильной группы, окисление дает сложную смесь продуктов. Например, окисление бутанона  в кислой среде: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054" name="Picture 6" descr="В этой реакции ионов калия от перманганата не хватило до полной нейтрализации продуктов,&lt;br&gt;поэтому в уравнении часть карбоната кислая.">
            <a:extLst>
              <a:ext uri="{FF2B5EF4-FFF2-40B4-BE49-F238E27FC236}">
                <a16:creationId xmlns:a16="http://schemas.microsoft.com/office/drawing/2014/main" id="{5A06C418-E433-12AD-0A2A-31C4DE95A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26" y="5301208"/>
            <a:ext cx="846243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Верхняя строка – это продукты разрыва по правой связи. Нижняя – по левой связи.&lt;br&gt;Углекислый газ образовался как продукт полного окисления метильного радикала">
            <a:extLst>
              <a:ext uri="{FF2B5EF4-FFF2-40B4-BE49-F238E27FC236}">
                <a16:creationId xmlns:a16="http://schemas.microsoft.com/office/drawing/2014/main" id="{23D8C57B-CC7D-966B-B86A-A730A0938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26" y="3821350"/>
            <a:ext cx="85689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625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 Напишите структурные формулы изомеров карбонильных соединений с общей  формулой c5h10o и назовите их по рациональной номенклатуре, номенклатуре  июпак.">
            <a:extLst>
              <a:ext uri="{FF2B5EF4-FFF2-40B4-BE49-F238E27FC236}">
                <a16:creationId xmlns:a16="http://schemas.microsoft.com/office/drawing/2014/main" id="{B7C8FC4E-04E1-48EF-236C-F7DA541095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87"/>
          <a:stretch/>
        </p:blipFill>
        <p:spPr bwMode="auto">
          <a:xfrm>
            <a:off x="235139" y="1796006"/>
            <a:ext cx="8729350" cy="40269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2061E6-45B6-5367-96F5-0DE9F2FB835F}"/>
              </a:ext>
            </a:extLst>
          </p:cNvPr>
          <p:cNvSpPr txBox="1"/>
          <p:nvPr/>
        </p:nvSpPr>
        <p:spPr>
          <a:xfrm>
            <a:off x="755576" y="318678"/>
            <a:ext cx="792088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Правило ПОПОВА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ru-R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окисление несимметричных ациклических  кетонов осуществляется с разрывом углеродной цепи по обе стороны от карбонильной группы, что приводит в общем случае к образованию смеси четырех к-т.</a:t>
            </a:r>
            <a:b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774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заданий из тестов ЕГЭ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341143"/>
              </p:ext>
            </p:extLst>
          </p:nvPr>
        </p:nvGraphicFramePr>
        <p:xfrm>
          <a:off x="179512" y="1988840"/>
          <a:ext cx="8784976" cy="29578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6162040" imgH="1752600" progId="">
                  <p:embed/>
                </p:oleObj>
              </mc:Choice>
              <mc:Fallback>
                <p:oleObj r:id="rId2" imgW="6162040" imgH="175260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988840"/>
                        <a:ext cx="8784976" cy="29578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33375"/>
            <a:ext cx="8686800" cy="5746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Примеры заданий из тестов ЕГЭ</a:t>
            </a: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79388" y="765175"/>
            <a:ext cx="8964612" cy="7078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Задача  С4.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Окислением 1,4-диметилбензола массой 21,2 г. получили терефталевую  (бензол-1, 4-дикарбоновую )кислоту,  на полную нейтрализацию которой затратили 154 мл.10%-ного раствора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гидроксида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калия, (плотность раствора 1,09 г/мл.).Определите выход реакции окисления.</a:t>
            </a:r>
          </a:p>
          <a:p>
            <a:pPr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 0,2 моль                                                                      0,2 моль  (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теор.выход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5С5Н4-(СН3 )2+ 12 </a:t>
            </a:r>
            <a:r>
              <a:rPr lang="en-US" sz="1400" b="1" dirty="0" err="1">
                <a:latin typeface="Times New Roman" pitchFamily="18" charset="0"/>
                <a:cs typeface="Times New Roman" pitchFamily="18" charset="0"/>
              </a:rPr>
              <a:t>KMnO</a:t>
            </a:r>
            <a:r>
              <a:rPr lang="ru-RU" sz="1400" b="1" baseline="-25000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+18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          5С6Н4-(СООН ) 2+ 12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MnSO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b="1" baseline="-2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0,15 моль  (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практ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выход)      0,3 моль</a:t>
            </a: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2.           С6Н4-(СООН ) 2                + 2КОН                       С6Н4-(СООК) 2  + 2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400" b="1" baseline="-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marL="342900" indent="-342900">
              <a:buFontTx/>
              <a:buAutoNum type="arabicPeriod"/>
              <a:defRPr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3.      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n(KOH)=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154 </a:t>
            </a:r>
            <a:r>
              <a:rPr lang="ru-RU" sz="1400" b="1" u="sng" dirty="0" err="1">
                <a:latin typeface="Times New Roman" pitchFamily="18" charset="0"/>
                <a:cs typeface="Times New Roman" pitchFamily="18" charset="0"/>
              </a:rPr>
              <a:t>мл.х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 1,09 г/мл. </a:t>
            </a:r>
            <a:r>
              <a:rPr lang="ru-RU" sz="1400" b="1" u="sng" dirty="0" err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  0,1 = 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0,3 моль</a:t>
            </a: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                     56г/моль</a:t>
            </a:r>
          </a:p>
          <a:p>
            <a:pPr marL="342900" indent="-342900">
              <a:buFontTx/>
              <a:buAutoNum type="arabicPeriod" startAt="4"/>
              <a:defRPr/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n(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1,4-диметилбензола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)=21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,2 г:106г/моль= 0,2 моль;</a:t>
            </a:r>
          </a:p>
          <a:p>
            <a:pPr marL="342900" indent="-342900">
              <a:defRPr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5.      По уравнению реакции  1. рассчитано количество  вещества кислоты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теоретический выход) </a:t>
            </a: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n(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С5Н4-(СН3 )2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С6Н4-(СООН ) 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,2 : 0,2</a:t>
            </a: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 startAt="6"/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уравнению реакции  2. рассчитано количество  вещества образовавшейся  кислоты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практический  выход)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  n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С6Н4-(СООН ) 2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n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 = 1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:2 , следовательно   0,3 моль КОН  прореагирует с 0,15 моль кислоты. </a:t>
            </a:r>
          </a:p>
          <a:p>
            <a:pPr marL="342900" indent="-342900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7.       Выход реакции окисления = 0,15 моль: 0,2 моль=0,75 =75%</a:t>
            </a:r>
          </a:p>
          <a:p>
            <a:pPr marL="342900" indent="-342900"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Tx/>
              <a:buAutoNum type="arabicPeriod"/>
              <a:defRPr/>
            </a:pP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</a:p>
          <a:p>
            <a:pPr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779838" y="2781300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635375" y="3429000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6870700" cy="14843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Список использованной литературы: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А.Я.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Дупал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., Е.П.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Баберкина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Н.Я. Подхалюзина,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С.Н.Соловьев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«Химия. Пособие для абитуриентов»   РХТУ им. Д.И. Менделеева. Издательский центр . Москва 2002.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Кузьменко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Н.Е.«Химия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В помощь абитуриенту». Дрофа. 2020год.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Артеменко А.И. «Органическая химия», Москва, Высшая школа, 2010 год.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Данилин А. А.,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Пурыгин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П. П.,  «Окисление органических соединений», 2015 год.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https://foxford.ru/wiki/himiya/ovr-v-organicheskoy-himii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http://www.chem.msu.ru/rus/school/zhukov/18b.html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http://himiyaklas.ru/reakcii-okisleniya-organicheskih-veshhestv/</a:t>
            </a:r>
          </a:p>
          <a:p>
            <a:pPr marL="0" indent="0" eaLnBrk="1" hangingPunct="1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Tx/>
              <a:buAutoNum type="arabicPeriod"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85</TotalTime>
  <Words>1853</Words>
  <Application>Microsoft Office PowerPoint</Application>
  <PresentationFormat>Экран (4:3)</PresentationFormat>
  <Paragraphs>203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Bookman Old Style</vt:lpstr>
      <vt:lpstr>Calibri</vt:lpstr>
      <vt:lpstr>Franklin Gothic Book</vt:lpstr>
      <vt:lpstr>Franklin Gothic Medium</vt:lpstr>
      <vt:lpstr>Times New Roman</vt:lpstr>
      <vt:lpstr>Wingdings 2</vt:lpstr>
      <vt:lpstr>Трек</vt:lpstr>
      <vt:lpstr>Реакции окисления в органической химии</vt:lpstr>
      <vt:lpstr>Цель работы:</vt:lpstr>
      <vt:lpstr>Содержание</vt:lpstr>
      <vt:lpstr>Степень окисления в органической химии</vt:lpstr>
      <vt:lpstr>Презентация PowerPoint</vt:lpstr>
      <vt:lpstr>Окисление алкенов</vt:lpstr>
      <vt:lpstr>Презентация PowerPoint</vt:lpstr>
      <vt:lpstr>Презентация PowerPoint</vt:lpstr>
      <vt:lpstr>Окисление алкинов</vt:lpstr>
      <vt:lpstr>Презентация PowerPoint</vt:lpstr>
      <vt:lpstr>Окисление гомологов бензола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заданий из тестов ЕГЭ</vt:lpstr>
      <vt:lpstr>Примеры заданий из тестов ЕГЭ</vt:lpstr>
      <vt:lpstr>Список использованной литературы: </vt:lpstr>
    </vt:vector>
  </TitlesOfParts>
  <Company>Dom777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Guitarkiller</dc:creator>
  <cp:lastModifiedBy>Александр</cp:lastModifiedBy>
  <cp:revision>23</cp:revision>
  <cp:lastPrinted>2016-08-24T17:16:18Z</cp:lastPrinted>
  <dcterms:created xsi:type="dcterms:W3CDTF">2012-12-05T17:54:46Z</dcterms:created>
  <dcterms:modified xsi:type="dcterms:W3CDTF">2022-06-03T15:22:52Z</dcterms:modified>
</cp:coreProperties>
</file>