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21"/>
  </p:notesMasterIdLst>
  <p:sldIdLst>
    <p:sldId id="288" r:id="rId2"/>
    <p:sldId id="284" r:id="rId3"/>
    <p:sldId id="290" r:id="rId4"/>
    <p:sldId id="289" r:id="rId5"/>
    <p:sldId id="275" r:id="rId6"/>
    <p:sldId id="259" r:id="rId7"/>
    <p:sldId id="278" r:id="rId8"/>
    <p:sldId id="256" r:id="rId9"/>
    <p:sldId id="260" r:id="rId10"/>
    <p:sldId id="281" r:id="rId11"/>
    <p:sldId id="266" r:id="rId12"/>
    <p:sldId id="268" r:id="rId13"/>
    <p:sldId id="261" r:id="rId14"/>
    <p:sldId id="276" r:id="rId15"/>
    <p:sldId id="279" r:id="rId16"/>
    <p:sldId id="282" r:id="rId17"/>
    <p:sldId id="272" r:id="rId18"/>
    <p:sldId id="274" r:id="rId19"/>
    <p:sldId id="280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0000FF"/>
    <a:srgbClr val="0033CC"/>
    <a:srgbClr val="FFFF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15" autoAdjust="0"/>
    <p:restoredTop sz="94660"/>
  </p:normalViewPr>
  <p:slideViewPr>
    <p:cSldViewPr>
      <p:cViewPr varScale="1">
        <p:scale>
          <a:sx n="65" d="100"/>
          <a:sy n="65" d="100"/>
        </p:scale>
        <p:origin x="-46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6C523F-82A4-4879-B449-8CFA482F2EEA}" type="datetimeFigureOut">
              <a:rPr lang="ru-RU" smtClean="0"/>
              <a:pPr/>
              <a:t>08.10.2018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359AA3-06AD-49D1-B51F-A4DEE262285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736664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359AA3-06AD-49D1-B51F-A4DEE262285D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147400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А что значит</a:t>
            </a:r>
            <a:r>
              <a:rPr lang="ru-RU" baseline="0" dirty="0" smtClean="0"/>
              <a:t> впрок? (Суждения детей)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359AA3-06AD-49D1-B51F-A4DEE262285D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24871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47500" lnSpcReduction="20000"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 Карточки У вас на столах разложены карточки, из которых вы должны составить формулы для нахождения скорости, времени, расстояния.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Сильная группа (показано, как разрезаны карточки)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V=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 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S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 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 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err="1" smtClean="0"/>
              <a:t>t</a:t>
            </a:r>
            <a:endParaRPr lang="ru-RU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S =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 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V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 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∙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 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err="1" smtClean="0"/>
              <a:t>t</a:t>
            </a:r>
            <a:endParaRPr lang="ru-RU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 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err="1" smtClean="0"/>
              <a:t>t</a:t>
            </a:r>
            <a:r>
              <a:rPr lang="ru-RU" dirty="0" smtClean="0"/>
              <a:t>  =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 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S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 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 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V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 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err="1" smtClean="0"/>
              <a:t>Средняягруппа</a:t>
            </a:r>
            <a:endParaRPr lang="ru-RU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S =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 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V∙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 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err="1" smtClean="0"/>
              <a:t>t</a:t>
            </a:r>
            <a:endParaRPr lang="ru-RU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 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V =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 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S 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 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err="1" smtClean="0"/>
              <a:t>t</a:t>
            </a:r>
            <a:endParaRPr lang="ru-RU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 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err="1" smtClean="0"/>
              <a:t>t</a:t>
            </a:r>
            <a:r>
              <a:rPr lang="ru-RU" dirty="0" smtClean="0"/>
              <a:t> =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 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S 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 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V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 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err="1" smtClean="0"/>
              <a:t>Слабаягруппа</a:t>
            </a:r>
            <a:endParaRPr lang="ru-RU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err="1" smtClean="0"/>
              <a:t>t</a:t>
            </a:r>
            <a:r>
              <a:rPr lang="ru-RU" dirty="0" smtClean="0"/>
              <a:t>  =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 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S : V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 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S =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 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V ∙ </a:t>
            </a:r>
            <a:r>
              <a:rPr lang="ru-RU" dirty="0" err="1" smtClean="0"/>
              <a:t>t</a:t>
            </a:r>
            <a:endParaRPr lang="ru-RU" dirty="0" smtClean="0"/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 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V  =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 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359AA3-06AD-49D1-B51F-A4DEE262285D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03559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359AA3-06AD-49D1-B51F-A4DEE262285D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162190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Учащиеся решают задачу удобным для них способом.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359AA3-06AD-49D1-B51F-A4DEE262285D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559079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Можно ли обе задачи решить двумя способами?</a:t>
            </a:r>
            <a:r>
              <a:rPr lang="ru-RU" baseline="0" dirty="0" smtClean="0"/>
              <a:t> Если нет то почему?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359AA3-06AD-49D1-B51F-A4DEE262285D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162703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Учащиеся решают</a:t>
            </a:r>
            <a:r>
              <a:rPr lang="ru-RU" baseline="0" dirty="0" smtClean="0"/>
              <a:t> задачу с комментированием.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359AA3-06AD-49D1-B51F-A4DEE262285D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Объясните смысл пословицы.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359AA3-06AD-49D1-B51F-A4DEE262285D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713183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Учащиеся</a:t>
            </a:r>
            <a:r>
              <a:rPr lang="ru-RU" baseline="0" dirty="0" smtClean="0"/>
              <a:t> предлагают варианты ответов. Объясняют достоинства и недостатки своего выбора (затрата времени, безопасность, комфортность, экономичность, здоровье и т.д.)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359AA3-06AD-49D1-B51F-A4DEE262285D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865751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7F06C-05AA-4F32-AC4A-D2B018AE1B4D}" type="datetimeFigureOut">
              <a:rPr lang="ru-RU" smtClean="0"/>
              <a:pPr/>
              <a:t>08.10.2018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64ED4-25E3-4C16-872C-CD02DDB16D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7F06C-05AA-4F32-AC4A-D2B018AE1B4D}" type="datetimeFigureOut">
              <a:rPr lang="ru-RU" smtClean="0"/>
              <a:pPr/>
              <a:t>08.10.2018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64ED4-25E3-4C16-872C-CD02DDB16D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7F06C-05AA-4F32-AC4A-D2B018AE1B4D}" type="datetimeFigureOut">
              <a:rPr lang="ru-RU" smtClean="0"/>
              <a:pPr/>
              <a:t>08.10.2018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64ED4-25E3-4C16-872C-CD02DDB16D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7F06C-05AA-4F32-AC4A-D2B018AE1B4D}" type="datetimeFigureOut">
              <a:rPr lang="ru-RU" smtClean="0"/>
              <a:pPr/>
              <a:t>08.10.2018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64ED4-25E3-4C16-872C-CD02DDB16D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7F06C-05AA-4F32-AC4A-D2B018AE1B4D}" type="datetimeFigureOut">
              <a:rPr lang="ru-RU" smtClean="0"/>
              <a:pPr/>
              <a:t>08.10.2018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64ED4-25E3-4C16-872C-CD02DDB16D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7F06C-05AA-4F32-AC4A-D2B018AE1B4D}" type="datetimeFigureOut">
              <a:rPr lang="ru-RU" smtClean="0"/>
              <a:pPr/>
              <a:t>08.10.2018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64ED4-25E3-4C16-872C-CD02DDB16D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7F06C-05AA-4F32-AC4A-D2B018AE1B4D}" type="datetimeFigureOut">
              <a:rPr lang="ru-RU" smtClean="0"/>
              <a:pPr/>
              <a:t>08.10.2018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64ED4-25E3-4C16-872C-CD02DDB16D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7F06C-05AA-4F32-AC4A-D2B018AE1B4D}" type="datetimeFigureOut">
              <a:rPr lang="ru-RU" smtClean="0"/>
              <a:pPr/>
              <a:t>08.10.2018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64ED4-25E3-4C16-872C-CD02DDB16D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7F06C-05AA-4F32-AC4A-D2B018AE1B4D}" type="datetimeFigureOut">
              <a:rPr lang="ru-RU" smtClean="0"/>
              <a:pPr/>
              <a:t>08.10.2018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64ED4-25E3-4C16-872C-CD02DDB16D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7F06C-05AA-4F32-AC4A-D2B018AE1B4D}" type="datetimeFigureOut">
              <a:rPr lang="ru-RU" smtClean="0"/>
              <a:pPr/>
              <a:t>08.10.2018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64ED4-25E3-4C16-872C-CD02DDB16D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7F06C-05AA-4F32-AC4A-D2B018AE1B4D}" type="datetimeFigureOut">
              <a:rPr lang="ru-RU" smtClean="0"/>
              <a:pPr/>
              <a:t>08.10.2018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364ED4-25E3-4C16-872C-CD02DDB16D9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87F06C-05AA-4F32-AC4A-D2B018AE1B4D}" type="datetimeFigureOut">
              <a:rPr lang="ru-RU" smtClean="0"/>
              <a:pPr/>
              <a:t>08.10.2018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364ED4-25E3-4C16-872C-CD02DDB16D9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13.xml"/><Relationship Id="rId3" Type="http://schemas.openxmlformats.org/officeDocument/2006/relationships/slide" Target="slide6.xml"/><Relationship Id="rId7" Type="http://schemas.openxmlformats.org/officeDocument/2006/relationships/slide" Target="slide11.xml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6" Type="http://schemas.openxmlformats.org/officeDocument/2006/relationships/slide" Target="slide9.xml"/><Relationship Id="rId11" Type="http://schemas.openxmlformats.org/officeDocument/2006/relationships/slide" Target="slide16.xml"/><Relationship Id="rId5" Type="http://schemas.openxmlformats.org/officeDocument/2006/relationships/slide" Target="slide8.xml"/><Relationship Id="rId10" Type="http://schemas.openxmlformats.org/officeDocument/2006/relationships/slide" Target="slide15.xml"/><Relationship Id="rId4" Type="http://schemas.openxmlformats.org/officeDocument/2006/relationships/slide" Target="slide7.xml"/><Relationship Id="rId9" Type="http://schemas.openxmlformats.org/officeDocument/2006/relationships/slide" Target="slide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slide" Target="slide4.xml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1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3" Type="http://schemas.openxmlformats.org/officeDocument/2006/relationships/image" Target="../media/image6.jpe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8.jpeg"/><Relationship Id="rId4" Type="http://schemas.openxmlformats.org/officeDocument/2006/relationships/image" Target="../media/image7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slide" Target="slide4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slide" Target="slide4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avtoprodaga.com.ua/tag/peshehod" TargetMode="External"/><Relationship Id="rId13" Type="http://schemas.openxmlformats.org/officeDocument/2006/relationships/hyperlink" Target="http://uazservice.com/Zil%20m5301B4termo.files/image002.jpg" TargetMode="External"/><Relationship Id="rId3" Type="http://schemas.openxmlformats.org/officeDocument/2006/relationships/hyperlink" Target="http://www.razumniki.ru/images/articles/obuchenie_detey/passagirskiy_poezd.jpg" TargetMode="External"/><Relationship Id="rId7" Type="http://schemas.openxmlformats.org/officeDocument/2006/relationships/hyperlink" Target="http://www.mariupol-express.com.ua/company/view/403" TargetMode="External"/><Relationship Id="rId12" Type="http://schemas.openxmlformats.org/officeDocument/2006/relationships/hyperlink" Target="http://news.astv.ru/news/kubok-mera-nevelskogo-raiona-po-lyzhnym-gonkam-sostoyalsya-v-poselke-vatutino" TargetMode="External"/><Relationship Id="rId2" Type="http://schemas.openxmlformats.org/officeDocument/2006/relationships/hyperlink" Target="http://img13.nnm.ru/8/3/8/9/e/8389e2c30138595d4a5565095615b1a9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chelsi.ru/economics/33883-novye-gorodskie-avtobusy-stali-populyarnee-chastnyx.html" TargetMode="External"/><Relationship Id="rId11" Type="http://schemas.openxmlformats.org/officeDocument/2006/relationships/hyperlink" Target="http://medio.ru.com/svetofor-kartinki.html" TargetMode="External"/><Relationship Id="rId5" Type="http://schemas.openxmlformats.org/officeDocument/2006/relationships/hyperlink" Target="http://feo.ua/news/15538o-propala_sobaka.html" TargetMode="External"/><Relationship Id="rId10" Type="http://schemas.openxmlformats.org/officeDocument/2006/relationships/hyperlink" Target="http://rustransinfo.ru/avto/gruzz/14-do-5-tonn.html" TargetMode="External"/><Relationship Id="rId4" Type="http://schemas.openxmlformats.org/officeDocument/2006/relationships/hyperlink" Target="http://festival.1september.ru/articles/593776/" TargetMode="External"/><Relationship Id="rId9" Type="http://schemas.openxmlformats.org/officeDocument/2006/relationships/hyperlink" Target="http://forum.sevastopol.info/viewtopic.php?f=14&amp;t=523430&amp;sid=663dad850548a954efb3c552b7056826" TargetMode="External"/><Relationship Id="rId14" Type="http://schemas.openxmlformats.org/officeDocument/2006/relationships/hyperlink" Target="http://kater-katera.narod.ru/triton_540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849111"/>
            <a:ext cx="9208114" cy="1938774"/>
          </a:xfrm>
          <a:custGeom>
            <a:avLst/>
            <a:gdLst>
              <a:gd name="connsiteX0" fmla="*/ 0 w 9649072"/>
              <a:gd name="connsiteY0" fmla="*/ 0 h 1106260"/>
              <a:gd name="connsiteX1" fmla="*/ 9649072 w 9649072"/>
              <a:gd name="connsiteY1" fmla="*/ 0 h 1106260"/>
              <a:gd name="connsiteX2" fmla="*/ 9649072 w 9649072"/>
              <a:gd name="connsiteY2" fmla="*/ 1106260 h 1106260"/>
              <a:gd name="connsiteX3" fmla="*/ 0 w 9649072"/>
              <a:gd name="connsiteY3" fmla="*/ 1106260 h 1106260"/>
              <a:gd name="connsiteX4" fmla="*/ 0 w 9649072"/>
              <a:gd name="connsiteY4" fmla="*/ 0 h 1106260"/>
              <a:gd name="connsiteX0" fmla="*/ 0 w 9649072"/>
              <a:gd name="connsiteY0" fmla="*/ 832514 h 1938774"/>
              <a:gd name="connsiteX1" fmla="*/ 9539890 w 9649072"/>
              <a:gd name="connsiteY1" fmla="*/ 0 h 1938774"/>
              <a:gd name="connsiteX2" fmla="*/ 9649072 w 9649072"/>
              <a:gd name="connsiteY2" fmla="*/ 1938774 h 1938774"/>
              <a:gd name="connsiteX3" fmla="*/ 0 w 9649072"/>
              <a:gd name="connsiteY3" fmla="*/ 1938774 h 1938774"/>
              <a:gd name="connsiteX4" fmla="*/ 0 w 9649072"/>
              <a:gd name="connsiteY4" fmla="*/ 832514 h 1938774"/>
              <a:gd name="connsiteX0" fmla="*/ 0 w 9649072"/>
              <a:gd name="connsiteY0" fmla="*/ 832514 h 1938774"/>
              <a:gd name="connsiteX1" fmla="*/ 9539890 w 9649072"/>
              <a:gd name="connsiteY1" fmla="*/ 0 h 1938774"/>
              <a:gd name="connsiteX2" fmla="*/ 9649072 w 9649072"/>
              <a:gd name="connsiteY2" fmla="*/ 1938774 h 1938774"/>
              <a:gd name="connsiteX3" fmla="*/ 0 w 9649072"/>
              <a:gd name="connsiteY3" fmla="*/ 1938774 h 1938774"/>
              <a:gd name="connsiteX4" fmla="*/ 0 w 9649072"/>
              <a:gd name="connsiteY4" fmla="*/ 832514 h 1938774"/>
              <a:gd name="connsiteX0" fmla="*/ 0 w 9649072"/>
              <a:gd name="connsiteY0" fmla="*/ 832514 h 1938774"/>
              <a:gd name="connsiteX1" fmla="*/ 9539890 w 9649072"/>
              <a:gd name="connsiteY1" fmla="*/ 0 h 1938774"/>
              <a:gd name="connsiteX2" fmla="*/ 9649072 w 9649072"/>
              <a:gd name="connsiteY2" fmla="*/ 1938774 h 1938774"/>
              <a:gd name="connsiteX3" fmla="*/ 0 w 9649072"/>
              <a:gd name="connsiteY3" fmla="*/ 1938774 h 1938774"/>
              <a:gd name="connsiteX4" fmla="*/ 0 w 9649072"/>
              <a:gd name="connsiteY4" fmla="*/ 832514 h 1938774"/>
              <a:gd name="connsiteX0" fmla="*/ 0 w 9621776"/>
              <a:gd name="connsiteY0" fmla="*/ 832514 h 1938774"/>
              <a:gd name="connsiteX1" fmla="*/ 9539890 w 9621776"/>
              <a:gd name="connsiteY1" fmla="*/ 0 h 1938774"/>
              <a:gd name="connsiteX2" fmla="*/ 9621776 w 9621776"/>
              <a:gd name="connsiteY2" fmla="*/ 1638523 h 1938774"/>
              <a:gd name="connsiteX3" fmla="*/ 0 w 9621776"/>
              <a:gd name="connsiteY3" fmla="*/ 1938774 h 1938774"/>
              <a:gd name="connsiteX4" fmla="*/ 0 w 9621776"/>
              <a:gd name="connsiteY4" fmla="*/ 832514 h 1938774"/>
              <a:gd name="connsiteX0" fmla="*/ 0 w 9621776"/>
              <a:gd name="connsiteY0" fmla="*/ 832514 h 1938774"/>
              <a:gd name="connsiteX1" fmla="*/ 9539890 w 9621776"/>
              <a:gd name="connsiteY1" fmla="*/ 0 h 1938774"/>
              <a:gd name="connsiteX2" fmla="*/ 9621776 w 9621776"/>
              <a:gd name="connsiteY2" fmla="*/ 1638523 h 1938774"/>
              <a:gd name="connsiteX3" fmla="*/ 0 w 9621776"/>
              <a:gd name="connsiteY3" fmla="*/ 1938774 h 1938774"/>
              <a:gd name="connsiteX4" fmla="*/ 0 w 9621776"/>
              <a:gd name="connsiteY4" fmla="*/ 832514 h 1938774"/>
              <a:gd name="connsiteX0" fmla="*/ 0 w 9580833"/>
              <a:gd name="connsiteY0" fmla="*/ 832514 h 1938774"/>
              <a:gd name="connsiteX1" fmla="*/ 9539890 w 9580833"/>
              <a:gd name="connsiteY1" fmla="*/ 0 h 1938774"/>
              <a:gd name="connsiteX2" fmla="*/ 9580833 w 9580833"/>
              <a:gd name="connsiteY2" fmla="*/ 1447455 h 1938774"/>
              <a:gd name="connsiteX3" fmla="*/ 0 w 9580833"/>
              <a:gd name="connsiteY3" fmla="*/ 1938774 h 1938774"/>
              <a:gd name="connsiteX4" fmla="*/ 0 w 9580833"/>
              <a:gd name="connsiteY4" fmla="*/ 832514 h 1938774"/>
              <a:gd name="connsiteX0" fmla="*/ 0 w 9580833"/>
              <a:gd name="connsiteY0" fmla="*/ 832514 h 1938774"/>
              <a:gd name="connsiteX1" fmla="*/ 9539890 w 9580833"/>
              <a:gd name="connsiteY1" fmla="*/ 0 h 1938774"/>
              <a:gd name="connsiteX2" fmla="*/ 9580833 w 9580833"/>
              <a:gd name="connsiteY2" fmla="*/ 1447455 h 1938774"/>
              <a:gd name="connsiteX3" fmla="*/ 0 w 9580833"/>
              <a:gd name="connsiteY3" fmla="*/ 1938774 h 1938774"/>
              <a:gd name="connsiteX4" fmla="*/ 0 w 9580833"/>
              <a:gd name="connsiteY4" fmla="*/ 832514 h 1938774"/>
              <a:gd name="connsiteX0" fmla="*/ 0 w 9580833"/>
              <a:gd name="connsiteY0" fmla="*/ 832514 h 1938774"/>
              <a:gd name="connsiteX1" fmla="*/ 9539890 w 9580833"/>
              <a:gd name="connsiteY1" fmla="*/ 0 h 1938774"/>
              <a:gd name="connsiteX2" fmla="*/ 9580833 w 9580833"/>
              <a:gd name="connsiteY2" fmla="*/ 1447455 h 1938774"/>
              <a:gd name="connsiteX3" fmla="*/ 0 w 9580833"/>
              <a:gd name="connsiteY3" fmla="*/ 1938774 h 1938774"/>
              <a:gd name="connsiteX4" fmla="*/ 0 w 9580833"/>
              <a:gd name="connsiteY4" fmla="*/ 832514 h 19387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80833" h="1938774">
                <a:moveTo>
                  <a:pt x="0" y="832514"/>
                </a:moveTo>
                <a:cubicBezTo>
                  <a:pt x="3179963" y="555009"/>
                  <a:pt x="6564644" y="796120"/>
                  <a:pt x="9539890" y="0"/>
                </a:cubicBezTo>
                <a:lnTo>
                  <a:pt x="9580833" y="1447455"/>
                </a:lnTo>
                <a:cubicBezTo>
                  <a:pt x="6537347" y="1847790"/>
                  <a:pt x="3207259" y="1838690"/>
                  <a:pt x="0" y="1938774"/>
                </a:cubicBezTo>
                <a:lnTo>
                  <a:pt x="0" y="832514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165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83" y="5329155"/>
            <a:ext cx="1976427" cy="1289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cxnSp>
        <p:nvCxnSpPr>
          <p:cNvPr id="5" name="Прямая со стрелкой 4"/>
          <p:cNvCxnSpPr/>
          <p:nvPr/>
        </p:nvCxnSpPr>
        <p:spPr>
          <a:xfrm>
            <a:off x="2590499" y="6209470"/>
            <a:ext cx="5424051" cy="0"/>
          </a:xfrm>
          <a:prstGeom prst="straightConnector1">
            <a:avLst/>
          </a:prstGeom>
          <a:ln w="57150">
            <a:solidFill>
              <a:schemeClr val="bg1">
                <a:lumMod val="65000"/>
              </a:schemeClr>
            </a:solidFill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>
            <a:off x="5070767" y="6113169"/>
            <a:ext cx="38504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endParaRPr lang="ru-RU" sz="28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927208" y="5488293"/>
            <a:ext cx="444352" cy="523220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</a:t>
            </a:r>
            <a:endParaRPr lang="ru-RU" sz="28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9" name="Прямая со стрелкой 18"/>
          <p:cNvCxnSpPr/>
          <p:nvPr/>
        </p:nvCxnSpPr>
        <p:spPr>
          <a:xfrm flipV="1">
            <a:off x="2567533" y="6045725"/>
            <a:ext cx="1163702" cy="1425"/>
          </a:xfrm>
          <a:prstGeom prst="straightConnector1">
            <a:avLst/>
          </a:prstGeom>
          <a:ln w="28575">
            <a:solidFill>
              <a:schemeClr val="bg1">
                <a:lumMod val="6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Дуга 10"/>
          <p:cNvSpPr/>
          <p:nvPr/>
        </p:nvSpPr>
        <p:spPr>
          <a:xfrm rot="21424924" flipV="1">
            <a:off x="-268402" y="5518743"/>
            <a:ext cx="9468544" cy="554330"/>
          </a:xfrm>
          <a:prstGeom prst="arc">
            <a:avLst>
              <a:gd name="adj1" fmla="val 16200000"/>
              <a:gd name="adj2" fmla="val 4395"/>
            </a:avLst>
          </a:prstGeom>
          <a:noFill/>
          <a:ln w="57150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7685590" y="5738551"/>
            <a:ext cx="1" cy="470919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8045265" y="5531448"/>
            <a:ext cx="3209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endParaRPr lang="ru-RU" sz="32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Блок-схема: перфолента 13"/>
          <p:cNvSpPr/>
          <p:nvPr/>
        </p:nvSpPr>
        <p:spPr>
          <a:xfrm>
            <a:off x="7676260" y="5701155"/>
            <a:ext cx="276875" cy="234686"/>
          </a:xfrm>
          <a:prstGeom prst="flowChartPunchedTape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07504" y="332656"/>
            <a:ext cx="892899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Arial" pitchFamily="34" charset="0"/>
                <a:cs typeface="Arial" pitchFamily="34" charset="0"/>
              </a:rPr>
              <a:t>МКОУ Соколовская школа - интернат</a:t>
            </a:r>
            <a:endParaRPr lang="ru-RU" b="1" dirty="0" smtClean="0">
              <a:latin typeface="Arial" pitchFamily="34" charset="0"/>
              <a:cs typeface="Arial" pitchFamily="34" charset="0"/>
            </a:endParaRPr>
          </a:p>
          <a:p>
            <a:pPr algn="ctr"/>
            <a:endParaRPr lang="ru-RU" sz="1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ru-RU" sz="1400" dirty="0"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36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Тема урока </a:t>
            </a:r>
            <a:r>
              <a:rPr lang="ru-RU" sz="36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36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6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«Решение задач на </a:t>
            </a:r>
            <a:r>
              <a:rPr lang="ru-RU" sz="36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движение</a:t>
            </a:r>
          </a:p>
          <a:p>
            <a:pPr algn="ctr"/>
            <a:endParaRPr lang="ru-RU" sz="3600" b="1" dirty="0" smtClean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3600" b="1" dirty="0" smtClean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3600" b="1" dirty="0" smtClean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ru-RU" sz="3600" b="1" dirty="0" smtClean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r"/>
            <a:r>
              <a:rPr lang="ru-RU" sz="2000" dirty="0" err="1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Маргасова</a:t>
            </a:r>
            <a:r>
              <a:rPr lang="ru-RU" sz="20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Ольга Аркадьевна</a:t>
            </a:r>
          </a:p>
          <a:p>
            <a:pPr algn="r"/>
            <a:r>
              <a:rPr lang="ru-RU" sz="20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Учитель математики</a:t>
            </a:r>
            <a:r>
              <a:rPr lang="ru-RU" sz="24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2400" dirty="0" smtClean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84925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Актуальность работы</a:t>
            </a:r>
            <a:endParaRPr lang="ru-RU" b="1" dirty="0">
              <a:solidFill>
                <a:schemeClr val="tx2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28596" y="1357298"/>
            <a:ext cx="835824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тема урока соответствует рабочей</a:t>
            </a:r>
          </a:p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   программе;</a:t>
            </a:r>
          </a:p>
          <a:p>
            <a:pPr>
              <a:buFont typeface="Wingdings" pitchFamily="2" charset="2"/>
              <a:buChar char="ü"/>
            </a:pPr>
            <a:r>
              <a:rPr lang="ru-RU" sz="3200" dirty="0" smtClean="0">
                <a:latin typeface="Arial" pitchFamily="34" charset="0"/>
                <a:cs typeface="Arial" pitchFamily="34" charset="0"/>
              </a:rPr>
              <a:t> на уроке можно вести разговор по ПДД;</a:t>
            </a:r>
          </a:p>
          <a:p>
            <a:pPr>
              <a:buFont typeface="Wingdings" pitchFamily="2" charset="2"/>
              <a:buChar char="ü"/>
            </a:pPr>
            <a:r>
              <a:rPr lang="ru-RU" sz="3200" dirty="0" smtClean="0">
                <a:latin typeface="Arial" pitchFamily="34" charset="0"/>
                <a:cs typeface="Arial" pitchFamily="34" charset="0"/>
              </a:rPr>
              <a:t> урок направлен на социализацию </a:t>
            </a:r>
          </a:p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    учащихся;                   </a:t>
            </a:r>
          </a:p>
          <a:p>
            <a:pPr>
              <a:buFont typeface="Wingdings" pitchFamily="2" charset="2"/>
              <a:buChar char="ü"/>
            </a:pPr>
            <a:r>
              <a:rPr lang="ru-RU" sz="3200" dirty="0" smtClean="0">
                <a:latin typeface="Arial" pitchFamily="34" charset="0"/>
                <a:cs typeface="Arial" pitchFamily="34" charset="0"/>
              </a:rPr>
              <a:t> учащимся нравятся уроки по этой теме.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142852"/>
            <a:ext cx="8229600" cy="1011222"/>
          </a:xfrm>
        </p:spPr>
        <p:txBody>
          <a:bodyPr/>
          <a:lstStyle/>
          <a:p>
            <a:r>
              <a:rPr lang="ru-RU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Цели урока</a:t>
            </a:r>
            <a:endParaRPr lang="ru-RU" b="1" dirty="0">
              <a:solidFill>
                <a:schemeClr val="tx2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2911" y="1071546"/>
            <a:ext cx="835824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latin typeface="Arial" pitchFamily="34" charset="0"/>
                <a:cs typeface="Arial" pitchFamily="34" charset="0"/>
              </a:rPr>
              <a:t>Образовательные:</a:t>
            </a:r>
          </a:p>
          <a:p>
            <a:pPr>
              <a:buFontTx/>
              <a:buChar char="-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 закрепить умение составлять и решать простые и составные задачи на        движение;</a:t>
            </a:r>
          </a:p>
          <a:p>
            <a:pPr>
              <a:buFontTx/>
              <a:buChar char="-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 закрепить знание формул нахождения скорости, расстояния, времени;</a:t>
            </a:r>
          </a:p>
          <a:p>
            <a:pPr>
              <a:buFontTx/>
              <a:buChar char="-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 закрепить умение выполнять чертежи;</a:t>
            </a:r>
          </a:p>
          <a:p>
            <a:pPr>
              <a:buFontTx/>
              <a:buChar char="-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 уметь различать тип движения по чертежам.</a:t>
            </a:r>
          </a:p>
          <a:p>
            <a:r>
              <a:rPr lang="ru-RU" b="1" i="1" dirty="0" smtClean="0">
                <a:latin typeface="Arial" pitchFamily="34" charset="0"/>
                <a:cs typeface="Arial" pitchFamily="34" charset="0"/>
              </a:rPr>
              <a:t>Коррекционные:</a:t>
            </a:r>
          </a:p>
          <a:p>
            <a:pPr>
              <a:buFontTx/>
              <a:buChar char="-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 коррекция памяти при припоминании формул, таблицы умножения;</a:t>
            </a:r>
          </a:p>
          <a:p>
            <a:pPr>
              <a:buFontTx/>
              <a:buChar char="-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 коррекция мышления и речи при составлении и решении задач;</a:t>
            </a:r>
          </a:p>
          <a:p>
            <a:pPr>
              <a:buFontTx/>
              <a:buChar char="-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 коррекция внимания при выполнении заданий.</a:t>
            </a:r>
          </a:p>
          <a:p>
            <a:r>
              <a:rPr lang="ru-RU" b="1" i="1" dirty="0" smtClean="0">
                <a:latin typeface="Arial" pitchFamily="34" charset="0"/>
                <a:cs typeface="Arial" pitchFamily="34" charset="0"/>
              </a:rPr>
              <a:t>Воспитательные:</a:t>
            </a:r>
          </a:p>
          <a:p>
            <a:pPr>
              <a:buFontTx/>
              <a:buChar char="-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 воспитывать потребность в соблюдении ПДД;</a:t>
            </a:r>
          </a:p>
          <a:p>
            <a:pPr>
              <a:buFontTx/>
              <a:buChar char="-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 уметь правильно делать выбор в ситуациях.</a:t>
            </a:r>
          </a:p>
          <a:p>
            <a:pPr>
              <a:buFontTx/>
              <a:buChar char="-"/>
            </a:pP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endParaRPr lang="ru-RU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14680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92088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План урока</a:t>
            </a:r>
            <a:endParaRPr lang="ru-RU" b="1" dirty="0">
              <a:solidFill>
                <a:schemeClr val="tx2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980728"/>
            <a:ext cx="8676456" cy="4525963"/>
          </a:xfrm>
        </p:spPr>
        <p:txBody>
          <a:bodyPr>
            <a:normAutofit fontScale="92500" lnSpcReduction="10000"/>
          </a:bodyPr>
          <a:lstStyle/>
          <a:p>
            <a:r>
              <a:rPr lang="ru-RU" sz="2800" dirty="0" smtClean="0">
                <a:latin typeface="Arial" pitchFamily="34" charset="0"/>
                <a:cs typeface="Arial" pitchFamily="34" charset="0"/>
                <a:hlinkClick r:id="rId2" action="ppaction://hlinksldjump"/>
              </a:rPr>
              <a:t>Организационный момент</a:t>
            </a:r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800" dirty="0" smtClean="0">
                <a:latin typeface="Arial" pitchFamily="34" charset="0"/>
                <a:cs typeface="Arial" pitchFamily="34" charset="0"/>
                <a:hlinkClick r:id="rId3" action="ppaction://hlinksldjump"/>
              </a:rPr>
              <a:t>Устная работа (задание на соответствие)</a:t>
            </a:r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800" dirty="0" smtClean="0">
                <a:latin typeface="Arial" pitchFamily="34" charset="0"/>
                <a:cs typeface="Arial" pitchFamily="34" charset="0"/>
                <a:hlinkClick r:id="rId4" action="ppaction://hlinksldjump"/>
              </a:rPr>
              <a:t>Индивидуальная работа по карточкам</a:t>
            </a:r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800" dirty="0" smtClean="0">
                <a:latin typeface="Arial" pitchFamily="34" charset="0"/>
                <a:cs typeface="Arial" pitchFamily="34" charset="0"/>
                <a:hlinkClick r:id="rId5" action="ppaction://hlinksldjump"/>
              </a:rPr>
              <a:t>Устная работа по составлению простых задач</a:t>
            </a:r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800" dirty="0" smtClean="0">
                <a:latin typeface="Arial" pitchFamily="34" charset="0"/>
                <a:cs typeface="Arial" pitchFamily="34" charset="0"/>
                <a:hlinkClick r:id="rId6" action="ppaction://hlinksldjump"/>
              </a:rPr>
              <a:t>Решение задачи с использованием чертежа</a:t>
            </a:r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800" dirty="0" smtClean="0">
                <a:latin typeface="Arial" pitchFamily="34" charset="0"/>
                <a:cs typeface="Arial" pitchFamily="34" charset="0"/>
                <a:hlinkClick r:id="rId7" action="ppaction://hlinksldjump"/>
              </a:rPr>
              <a:t>Сравнение чертежей к задачам</a:t>
            </a:r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800" dirty="0" smtClean="0">
                <a:latin typeface="Arial" pitchFamily="34" charset="0"/>
                <a:cs typeface="Arial" pitchFamily="34" charset="0"/>
                <a:hlinkClick r:id="rId8" action="ppaction://hlinksldjump"/>
              </a:rPr>
              <a:t>Задача на движение друг за другом</a:t>
            </a:r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800" dirty="0" smtClean="0">
                <a:latin typeface="Arial" pitchFamily="34" charset="0"/>
                <a:cs typeface="Arial" pitchFamily="34" charset="0"/>
                <a:hlinkClick r:id="rId9" action="ppaction://hlinksldjump"/>
              </a:rPr>
              <a:t>Составить пословицу</a:t>
            </a:r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800" dirty="0" smtClean="0">
                <a:latin typeface="Arial" pitchFamily="34" charset="0"/>
                <a:cs typeface="Arial" pitchFamily="34" charset="0"/>
                <a:hlinkClick r:id="rId10" action="ppaction://hlinksldjump"/>
              </a:rPr>
              <a:t>Отгадай слово</a:t>
            </a:r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800" dirty="0" smtClean="0">
                <a:latin typeface="Arial" pitchFamily="34" charset="0"/>
                <a:cs typeface="Arial" pitchFamily="34" charset="0"/>
                <a:hlinkClick r:id="rId11" action="ppaction://hlinksldjump"/>
              </a:rPr>
              <a:t>Задание на социализацию</a:t>
            </a:r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828718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692696"/>
            <a:ext cx="7272808" cy="3000396"/>
          </a:xfrm>
        </p:spPr>
        <p:txBody>
          <a:bodyPr>
            <a:normAutofit/>
          </a:bodyPr>
          <a:lstStyle/>
          <a:p>
            <a:pPr lvl="0"/>
            <a:r>
              <a:rPr lang="ru-RU" sz="6000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Начинается урок,</a:t>
            </a:r>
            <a:br>
              <a:rPr lang="ru-RU" sz="6000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</a:br>
            <a:r>
              <a:rPr lang="ru-RU" sz="6000" b="1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п</a:t>
            </a:r>
            <a:r>
              <a:rPr lang="ru-RU" sz="6000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усть пойдет он всем вам впрок.</a:t>
            </a:r>
            <a:endParaRPr lang="ru-RU" sz="6000" b="1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Управляющая кнопка: домой 2">
            <a:hlinkClick r:id="rId3" action="ppaction://hlinksldjump" highlightClick="1"/>
          </p:cNvPr>
          <p:cNvSpPr/>
          <p:nvPr/>
        </p:nvSpPr>
        <p:spPr>
          <a:xfrm>
            <a:off x="8676456" y="6309320"/>
            <a:ext cx="467544" cy="548680"/>
          </a:xfrm>
          <a:prstGeom prst="actionButtonHom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>
            <a:spLocks noChangeArrowheads="1"/>
          </p:cNvSpPr>
          <p:nvPr/>
        </p:nvSpPr>
        <p:spPr bwMode="auto">
          <a:xfrm>
            <a:off x="1142976" y="0"/>
            <a:ext cx="7786742" cy="1508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Соедини картинку </a:t>
            </a:r>
          </a:p>
          <a:p>
            <a:pPr algn="ctr"/>
            <a:r>
              <a:rPr lang="ru-RU" sz="4400" b="1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со значением скорости</a:t>
            </a:r>
            <a:r>
              <a:rPr lang="ru-RU" sz="4800" b="1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ru-RU" sz="4800" dirty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5500694" y="1571612"/>
            <a:ext cx="34290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  <a:buClr>
                <a:schemeClr val="accent2"/>
              </a:buClr>
            </a:pPr>
            <a:r>
              <a:rPr lang="ru-RU" sz="4400" b="1" dirty="0">
                <a:solidFill>
                  <a:srgbClr val="0070C0"/>
                </a:solidFill>
                <a:latin typeface="Courier New" pitchFamily="49" charset="0"/>
              </a:rPr>
              <a:t>10 </a:t>
            </a:r>
            <a:r>
              <a:rPr lang="ru-RU" sz="4400" b="1" dirty="0" smtClean="0">
                <a:solidFill>
                  <a:srgbClr val="0070C0"/>
                </a:solidFill>
                <a:latin typeface="Courier New" pitchFamily="49" charset="0"/>
              </a:rPr>
              <a:t>км/час</a:t>
            </a:r>
            <a:endParaRPr lang="ru-RU" sz="4400" b="1" dirty="0">
              <a:solidFill>
                <a:srgbClr val="0070C0"/>
              </a:solidFill>
              <a:latin typeface="Courier New" pitchFamily="49" charset="0"/>
            </a:endParaRPr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5500694" y="2571744"/>
            <a:ext cx="3000405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  <a:buClr>
                <a:schemeClr val="accent2"/>
              </a:buClr>
            </a:pPr>
            <a:r>
              <a:rPr lang="ru-RU" sz="4400" b="1" dirty="0" smtClean="0">
                <a:solidFill>
                  <a:srgbClr val="0070C0"/>
                </a:solidFill>
                <a:latin typeface="Courier New" pitchFamily="49" charset="0"/>
              </a:rPr>
              <a:t>5 км/час</a:t>
            </a:r>
            <a:endParaRPr lang="ru-RU" sz="4400" b="1" dirty="0">
              <a:solidFill>
                <a:srgbClr val="0070C0"/>
              </a:solidFill>
              <a:latin typeface="Courier New" pitchFamily="49" charset="0"/>
            </a:endParaRPr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5572132" y="3571876"/>
            <a:ext cx="3357562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4400" b="1" dirty="0">
                <a:solidFill>
                  <a:srgbClr val="0070C0"/>
                </a:solidFill>
                <a:latin typeface="Courier New" pitchFamily="49" charset="0"/>
              </a:rPr>
              <a:t>90 </a:t>
            </a:r>
            <a:r>
              <a:rPr lang="ru-RU" sz="4400" b="1" dirty="0" smtClean="0">
                <a:solidFill>
                  <a:srgbClr val="0070C0"/>
                </a:solidFill>
                <a:latin typeface="Courier New" pitchFamily="49" charset="0"/>
              </a:rPr>
              <a:t>км/час</a:t>
            </a:r>
            <a:endParaRPr lang="ru-RU" sz="4400" b="1" dirty="0">
              <a:solidFill>
                <a:srgbClr val="0070C0"/>
              </a:solidFill>
              <a:latin typeface="Courier New" pitchFamily="49" charset="0"/>
            </a:endParaRPr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5429256" y="4643446"/>
            <a:ext cx="3500430" cy="7699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sz="4400" b="1" dirty="0">
                <a:solidFill>
                  <a:srgbClr val="0070C0"/>
                </a:solidFill>
                <a:latin typeface="Courier New" pitchFamily="49" charset="0"/>
              </a:rPr>
              <a:t>60 </a:t>
            </a:r>
            <a:r>
              <a:rPr lang="ru-RU" sz="4400" b="1" dirty="0" smtClean="0">
                <a:solidFill>
                  <a:srgbClr val="0070C0"/>
                </a:solidFill>
                <a:latin typeface="Courier New" pitchFamily="49" charset="0"/>
              </a:rPr>
              <a:t>км/час</a:t>
            </a:r>
            <a:endParaRPr lang="ru-RU" sz="4400" b="1" dirty="0">
              <a:solidFill>
                <a:srgbClr val="0070C0"/>
              </a:solidFill>
              <a:latin typeface="Courier New" pitchFamily="49" charset="0"/>
            </a:endParaRP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5500694" y="5643563"/>
            <a:ext cx="3643306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  <a:buClr>
                <a:schemeClr val="accent2"/>
              </a:buClr>
            </a:pPr>
            <a:r>
              <a:rPr lang="ru-RU" sz="4400" b="1" dirty="0" smtClean="0">
                <a:solidFill>
                  <a:srgbClr val="0070C0"/>
                </a:solidFill>
                <a:latin typeface="Courier New" pitchFamily="49" charset="0"/>
              </a:rPr>
              <a:t>900 км/час</a:t>
            </a:r>
            <a:endParaRPr lang="ru-RU" sz="4400" b="1" dirty="0">
              <a:solidFill>
                <a:srgbClr val="0070C0"/>
              </a:solidFill>
              <a:latin typeface="Courier New" pitchFamily="49" charset="0"/>
            </a:endParaRPr>
          </a:p>
        </p:txBody>
      </p:sp>
      <p:cxnSp>
        <p:nvCxnSpPr>
          <p:cNvPr id="15" name="Прямая со стрелкой 14"/>
          <p:cNvCxnSpPr/>
          <p:nvPr/>
        </p:nvCxnSpPr>
        <p:spPr>
          <a:xfrm flipV="1">
            <a:off x="2143109" y="4929188"/>
            <a:ext cx="3571891" cy="1051672"/>
          </a:xfrm>
          <a:prstGeom prst="straightConnector1">
            <a:avLst/>
          </a:prstGeom>
          <a:ln w="28575">
            <a:solidFill>
              <a:schemeClr val="tx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endCxn id="9" idx="1"/>
          </p:cNvCxnSpPr>
          <p:nvPr/>
        </p:nvCxnSpPr>
        <p:spPr>
          <a:xfrm flipV="1">
            <a:off x="2500306" y="1956333"/>
            <a:ext cx="3000388" cy="972588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>
            <a:endCxn id="10" idx="1"/>
          </p:cNvCxnSpPr>
          <p:nvPr/>
        </p:nvCxnSpPr>
        <p:spPr>
          <a:xfrm flipV="1">
            <a:off x="2285994" y="2956465"/>
            <a:ext cx="3214700" cy="972596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>
            <a:off x="2500306" y="4929188"/>
            <a:ext cx="3165342" cy="1051672"/>
          </a:xfrm>
          <a:prstGeom prst="straightConnector1">
            <a:avLst/>
          </a:prstGeom>
          <a:ln w="28575">
            <a:solidFill>
              <a:srgbClr val="7030A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2143109" y="2130779"/>
            <a:ext cx="3571891" cy="1798282"/>
          </a:xfrm>
          <a:prstGeom prst="straightConnector1">
            <a:avLst/>
          </a:prstGeom>
          <a:ln w="28575"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" name="Picture 12" descr="CRCTR43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857224" y="3500438"/>
            <a:ext cx="987425" cy="973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323528" y="2130779"/>
            <a:ext cx="533696" cy="17444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5" y="1329545"/>
            <a:ext cx="1643074" cy="110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1" y="2285993"/>
            <a:ext cx="1500198" cy="1158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359259"/>
            <a:ext cx="1939875" cy="13380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20" y="4429132"/>
            <a:ext cx="1928826" cy="690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" name="Управляющая кнопка: домой 18">
            <a:hlinkClick r:id="rId7" action="ppaction://hlinksldjump" highlightClick="1"/>
          </p:cNvPr>
          <p:cNvSpPr/>
          <p:nvPr/>
        </p:nvSpPr>
        <p:spPr>
          <a:xfrm>
            <a:off x="8676456" y="6309320"/>
            <a:ext cx="467544" cy="548680"/>
          </a:xfrm>
          <a:prstGeom prst="actionButtonHom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41267" y="1292567"/>
            <a:ext cx="411080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b="1" dirty="0" smtClean="0">
                <a:latin typeface="Arial" pitchFamily="34" charset="0"/>
                <a:cs typeface="Arial" pitchFamily="34" charset="0"/>
              </a:rPr>
              <a:t>V = S </a:t>
            </a:r>
            <a:r>
              <a:rPr lang="ru-RU" sz="6600" b="1" dirty="0" smtClean="0">
                <a:latin typeface="Arial" pitchFamily="34" charset="0"/>
                <a:cs typeface="Arial" pitchFamily="34" charset="0"/>
              </a:rPr>
              <a:t>:</a:t>
            </a:r>
            <a:r>
              <a:rPr lang="en-US" sz="6600" b="1" dirty="0" smtClean="0">
                <a:latin typeface="Arial" pitchFamily="34" charset="0"/>
                <a:cs typeface="Arial" pitchFamily="34" charset="0"/>
              </a:rPr>
              <a:t> t</a:t>
            </a:r>
          </a:p>
          <a:p>
            <a:r>
              <a:rPr lang="ru-RU" sz="66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6600" b="1" dirty="0" smtClean="0">
                <a:latin typeface="Arial" pitchFamily="34" charset="0"/>
                <a:cs typeface="Arial" pitchFamily="34" charset="0"/>
              </a:rPr>
              <a:t>t = S</a:t>
            </a:r>
            <a:r>
              <a:rPr lang="ru-RU" sz="6600" b="1" dirty="0" smtClean="0">
                <a:latin typeface="Arial" pitchFamily="34" charset="0"/>
                <a:cs typeface="Arial" pitchFamily="34" charset="0"/>
              </a:rPr>
              <a:t> :</a:t>
            </a:r>
            <a:r>
              <a:rPr lang="en-US" sz="6600" b="1" dirty="0" smtClean="0">
                <a:latin typeface="Arial" pitchFamily="34" charset="0"/>
                <a:cs typeface="Arial" pitchFamily="34" charset="0"/>
              </a:rPr>
              <a:t> V</a:t>
            </a:r>
          </a:p>
          <a:p>
            <a:r>
              <a:rPr lang="en-US" sz="6600" b="1" dirty="0" smtClean="0">
                <a:latin typeface="Arial" pitchFamily="34" charset="0"/>
                <a:cs typeface="Arial" pitchFamily="34" charset="0"/>
              </a:rPr>
              <a:t>S = V ∙ t</a:t>
            </a:r>
            <a:endParaRPr lang="ru-RU" sz="6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52895" y="54394"/>
            <a:ext cx="828680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Составьте формулы </a:t>
            </a:r>
          </a:p>
          <a:p>
            <a:pPr algn="ctr"/>
            <a:r>
              <a:rPr lang="ru-RU" sz="4400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по карточкам</a:t>
            </a:r>
            <a:endParaRPr lang="ru-RU" sz="4400" b="1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42844" y="2214554"/>
            <a:ext cx="504000" cy="36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V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=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714348" y="2214554"/>
            <a:ext cx="504000" cy="36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latin typeface="Arial" pitchFamily="34" charset="0"/>
                <a:cs typeface="Arial" pitchFamily="34" charset="0"/>
              </a:rPr>
              <a:t>S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 flipV="1">
            <a:off x="714348" y="3143248"/>
            <a:ext cx="50400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latin typeface="Arial" pitchFamily="34" charset="0"/>
                <a:cs typeface="Arial" pitchFamily="34" charset="0"/>
              </a:rPr>
              <a:t>S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1857356" y="2214554"/>
            <a:ext cx="504000" cy="36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latin typeface="Arial" pitchFamily="34" charset="0"/>
                <a:cs typeface="Arial" pitchFamily="34" charset="0"/>
              </a:rPr>
              <a:t>t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14348" y="2643182"/>
            <a:ext cx="504000" cy="36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latin typeface="Arial" pitchFamily="34" charset="0"/>
                <a:cs typeface="Arial" pitchFamily="34" charset="0"/>
              </a:rPr>
              <a:t>V</a:t>
            </a: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1857356" y="3143248"/>
            <a:ext cx="504000" cy="36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latin typeface="Arial" pitchFamily="34" charset="0"/>
                <a:cs typeface="Arial" pitchFamily="34" charset="0"/>
              </a:rPr>
              <a:t>V</a:t>
            </a:r>
            <a:endParaRPr lang="ru-RU" dirty="0"/>
          </a:p>
        </p:txBody>
      </p:sp>
      <p:sp>
        <p:nvSpPr>
          <p:cNvPr id="22" name="TextBox 21"/>
          <p:cNvSpPr txBox="1"/>
          <p:nvPr/>
        </p:nvSpPr>
        <p:spPr>
          <a:xfrm>
            <a:off x="1285852" y="2643182"/>
            <a:ext cx="504000" cy="36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ru-RU" sz="2000" b="1" dirty="0">
              <a:ln>
                <a:solidFill>
                  <a:schemeClr val="tx1"/>
                </a:solidFill>
              </a:ln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786446" y="4714884"/>
            <a:ext cx="612000" cy="36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S</a:t>
            </a:r>
            <a:r>
              <a:rPr lang="en-US" dirty="0" smtClean="0"/>
              <a:t> 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:</a:t>
            </a:r>
            <a:r>
              <a:rPr lang="en-US" dirty="0" smtClean="0"/>
              <a:t>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V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500298" y="4714884"/>
            <a:ext cx="612000" cy="36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S</a:t>
            </a:r>
            <a:r>
              <a:rPr lang="en-US" dirty="0" smtClean="0"/>
              <a:t> 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:</a:t>
            </a:r>
            <a:r>
              <a:rPr lang="en-US" dirty="0" smtClean="0"/>
              <a:t>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t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143372" y="4714884"/>
            <a:ext cx="612000" cy="36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V</a:t>
            </a:r>
            <a:r>
              <a:rPr lang="en-US" dirty="0" smtClean="0"/>
              <a:t> ∙ 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t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8596" y="1643050"/>
            <a:ext cx="11015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</a:t>
            </a:r>
            <a:r>
              <a:rPr lang="ru-RU" dirty="0" smtClean="0"/>
              <a:t> уровень</a:t>
            </a:r>
            <a:endParaRPr lang="ru-RU" dirty="0"/>
          </a:p>
        </p:txBody>
      </p:sp>
      <p:sp>
        <p:nvSpPr>
          <p:cNvPr id="36" name="TextBox 35"/>
          <p:cNvSpPr txBox="1"/>
          <p:nvPr/>
        </p:nvSpPr>
        <p:spPr>
          <a:xfrm>
            <a:off x="6572264" y="1643050"/>
            <a:ext cx="11592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II</a:t>
            </a:r>
            <a:r>
              <a:rPr lang="ru-RU" dirty="0" smtClean="0"/>
              <a:t> уровень</a:t>
            </a:r>
            <a:endParaRPr lang="ru-RU" dirty="0"/>
          </a:p>
        </p:txBody>
      </p:sp>
      <p:sp>
        <p:nvSpPr>
          <p:cNvPr id="38" name="TextBox 37"/>
          <p:cNvSpPr txBox="1"/>
          <p:nvPr/>
        </p:nvSpPr>
        <p:spPr>
          <a:xfrm>
            <a:off x="3424820" y="4247222"/>
            <a:ext cx="12170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III</a:t>
            </a:r>
            <a:r>
              <a:rPr lang="ru-RU" dirty="0" smtClean="0"/>
              <a:t> уровень</a:t>
            </a:r>
            <a:endParaRPr lang="ru-RU" dirty="0"/>
          </a:p>
        </p:txBody>
      </p:sp>
      <p:sp>
        <p:nvSpPr>
          <p:cNvPr id="39" name="TextBox 38"/>
          <p:cNvSpPr txBox="1"/>
          <p:nvPr/>
        </p:nvSpPr>
        <p:spPr>
          <a:xfrm>
            <a:off x="142844" y="2643182"/>
            <a:ext cx="504000" cy="36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S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=</a:t>
            </a:r>
            <a:endParaRPr lang="ru-RU" dirty="0"/>
          </a:p>
        </p:txBody>
      </p:sp>
      <p:sp>
        <p:nvSpPr>
          <p:cNvPr id="43" name="TextBox 42"/>
          <p:cNvSpPr txBox="1"/>
          <p:nvPr/>
        </p:nvSpPr>
        <p:spPr>
          <a:xfrm>
            <a:off x="1928794" y="4714884"/>
            <a:ext cx="504000" cy="36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V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=</a:t>
            </a:r>
            <a:endParaRPr lang="ru-RU" dirty="0"/>
          </a:p>
        </p:txBody>
      </p:sp>
      <p:sp>
        <p:nvSpPr>
          <p:cNvPr id="44" name="TextBox 43"/>
          <p:cNvSpPr txBox="1"/>
          <p:nvPr/>
        </p:nvSpPr>
        <p:spPr>
          <a:xfrm>
            <a:off x="142844" y="3143248"/>
            <a:ext cx="504000" cy="36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t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=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214942" y="4714884"/>
            <a:ext cx="504000" cy="36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t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=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571868" y="4714884"/>
            <a:ext cx="504000" cy="36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S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=</a:t>
            </a:r>
            <a:endParaRPr lang="ru-RU" dirty="0"/>
          </a:p>
        </p:txBody>
      </p:sp>
      <p:sp>
        <p:nvSpPr>
          <p:cNvPr id="51" name="TextBox 50"/>
          <p:cNvSpPr txBox="1"/>
          <p:nvPr/>
        </p:nvSpPr>
        <p:spPr>
          <a:xfrm>
            <a:off x="1285852" y="2214554"/>
            <a:ext cx="504000" cy="36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>
                <a:latin typeface="Arial" pitchFamily="34" charset="0"/>
                <a:cs typeface="Arial" pitchFamily="34" charset="0"/>
              </a:rPr>
              <a:t>:</a:t>
            </a:r>
            <a:endParaRPr lang="ru-RU" sz="2000" b="1" dirty="0"/>
          </a:p>
        </p:txBody>
      </p:sp>
      <p:sp>
        <p:nvSpPr>
          <p:cNvPr id="54" name="TextBox 53"/>
          <p:cNvSpPr txBox="1"/>
          <p:nvPr/>
        </p:nvSpPr>
        <p:spPr>
          <a:xfrm>
            <a:off x="1285852" y="3143248"/>
            <a:ext cx="504000" cy="36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>
                <a:latin typeface="Arial" pitchFamily="34" charset="0"/>
                <a:cs typeface="Arial" pitchFamily="34" charset="0"/>
              </a:rPr>
              <a:t>:</a:t>
            </a:r>
            <a:endParaRPr lang="ru-RU" sz="2000" b="1" dirty="0"/>
          </a:p>
        </p:txBody>
      </p:sp>
      <p:sp>
        <p:nvSpPr>
          <p:cNvPr id="55" name="TextBox 54"/>
          <p:cNvSpPr txBox="1"/>
          <p:nvPr/>
        </p:nvSpPr>
        <p:spPr>
          <a:xfrm>
            <a:off x="1857356" y="2643182"/>
            <a:ext cx="504000" cy="36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latin typeface="Arial" pitchFamily="34" charset="0"/>
                <a:cs typeface="Arial" pitchFamily="34" charset="0"/>
              </a:rPr>
              <a:t>t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6357950" y="2214554"/>
            <a:ext cx="504000" cy="36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V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=</a:t>
            </a:r>
            <a:endParaRPr lang="ru-RU" dirty="0"/>
          </a:p>
        </p:txBody>
      </p:sp>
      <p:sp>
        <p:nvSpPr>
          <p:cNvPr id="57" name="TextBox 56"/>
          <p:cNvSpPr txBox="1"/>
          <p:nvPr/>
        </p:nvSpPr>
        <p:spPr>
          <a:xfrm>
            <a:off x="6929454" y="2214554"/>
            <a:ext cx="504000" cy="36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latin typeface="Arial" pitchFamily="34" charset="0"/>
                <a:cs typeface="Arial" pitchFamily="34" charset="0"/>
              </a:rPr>
              <a:t>S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:</a:t>
            </a:r>
            <a:endParaRPr lang="ru-RU" sz="2000" b="1" dirty="0"/>
          </a:p>
        </p:txBody>
      </p:sp>
      <p:sp>
        <p:nvSpPr>
          <p:cNvPr id="59" name="TextBox 58"/>
          <p:cNvSpPr txBox="1"/>
          <p:nvPr/>
        </p:nvSpPr>
        <p:spPr>
          <a:xfrm>
            <a:off x="7500958" y="2214554"/>
            <a:ext cx="504000" cy="36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latin typeface="Arial" pitchFamily="34" charset="0"/>
                <a:cs typeface="Arial" pitchFamily="34" charset="0"/>
              </a:rPr>
              <a:t>t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929453" y="2643182"/>
            <a:ext cx="504000" cy="36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latin typeface="Arial" pitchFamily="34" charset="0"/>
                <a:cs typeface="Arial" pitchFamily="34" charset="0"/>
              </a:rPr>
              <a:t>V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∙</a:t>
            </a:r>
            <a:endParaRPr lang="ru-RU" sz="2000" b="1" dirty="0"/>
          </a:p>
        </p:txBody>
      </p:sp>
      <p:sp>
        <p:nvSpPr>
          <p:cNvPr id="61" name="TextBox 60"/>
          <p:cNvSpPr txBox="1"/>
          <p:nvPr/>
        </p:nvSpPr>
        <p:spPr>
          <a:xfrm>
            <a:off x="7500958" y="3143248"/>
            <a:ext cx="504000" cy="36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latin typeface="Arial" pitchFamily="34" charset="0"/>
                <a:cs typeface="Arial" pitchFamily="34" charset="0"/>
              </a:rPr>
              <a:t>V</a:t>
            </a:r>
            <a:endParaRPr lang="ru-RU" dirty="0"/>
          </a:p>
        </p:txBody>
      </p:sp>
      <p:sp>
        <p:nvSpPr>
          <p:cNvPr id="62" name="TextBox 61"/>
          <p:cNvSpPr txBox="1"/>
          <p:nvPr/>
        </p:nvSpPr>
        <p:spPr>
          <a:xfrm>
            <a:off x="6357950" y="2643182"/>
            <a:ext cx="504000" cy="36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S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=</a:t>
            </a:r>
            <a:endParaRPr lang="ru-RU" dirty="0"/>
          </a:p>
        </p:txBody>
      </p:sp>
      <p:sp>
        <p:nvSpPr>
          <p:cNvPr id="63" name="TextBox 62"/>
          <p:cNvSpPr txBox="1"/>
          <p:nvPr/>
        </p:nvSpPr>
        <p:spPr>
          <a:xfrm>
            <a:off x="6357950" y="3143248"/>
            <a:ext cx="504000" cy="36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t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=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7500958" y="2643182"/>
            <a:ext cx="504000" cy="36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latin typeface="Arial" pitchFamily="34" charset="0"/>
                <a:cs typeface="Arial" pitchFamily="34" charset="0"/>
              </a:rPr>
              <a:t>t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1285852" y="2643182"/>
            <a:ext cx="504000" cy="3600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000" b="1" dirty="0" smtClean="0">
                <a:latin typeface="Arial" pitchFamily="34" charset="0"/>
                <a:cs typeface="Arial" pitchFamily="34" charset="0"/>
              </a:rPr>
              <a:t>∙</a:t>
            </a:r>
            <a:endParaRPr lang="ru-RU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6929454" y="3143248"/>
            <a:ext cx="504000" cy="360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latin typeface="Arial" pitchFamily="34" charset="0"/>
                <a:cs typeface="Arial" pitchFamily="34" charset="0"/>
              </a:rPr>
              <a:t>S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dirty="0" smtClean="0">
                <a:latin typeface="Arial" pitchFamily="34" charset="0"/>
                <a:cs typeface="Arial" pitchFamily="34" charset="0"/>
              </a:rPr>
              <a:t>:</a:t>
            </a:r>
            <a:endParaRPr lang="ru-RU" sz="2000" b="1" dirty="0"/>
          </a:p>
        </p:txBody>
      </p:sp>
      <p:sp>
        <p:nvSpPr>
          <p:cNvPr id="35" name="Управляющая кнопка: домой 34">
            <a:hlinkClick r:id="rId3" action="ppaction://hlinksldjump" highlightClick="1"/>
          </p:cNvPr>
          <p:cNvSpPr/>
          <p:nvPr/>
        </p:nvSpPr>
        <p:spPr>
          <a:xfrm>
            <a:off x="8676456" y="6309320"/>
            <a:ext cx="467544" cy="548680"/>
          </a:xfrm>
          <a:prstGeom prst="actionButtonHom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773" y="0"/>
            <a:ext cx="8858280" cy="1470025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Составьте задачи по данным  таблицы, используя картинки</a:t>
            </a:r>
            <a:endParaRPr lang="ru-RU" b="1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75203661"/>
              </p:ext>
            </p:extLst>
          </p:nvPr>
        </p:nvGraphicFramePr>
        <p:xfrm>
          <a:off x="1333570" y="1521768"/>
          <a:ext cx="6951718" cy="19261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31038"/>
                <a:gridCol w="2232248"/>
                <a:gridCol w="2088232"/>
                <a:gridCol w="1800200"/>
              </a:tblGrid>
              <a:tr h="642052"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V</a:t>
                      </a:r>
                      <a:endParaRPr lang="ru-RU" sz="3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72 км/час</a:t>
                      </a:r>
                      <a:endParaRPr lang="ru-RU" sz="3600" b="1" dirty="0">
                        <a:solidFill>
                          <a:srgbClr val="FF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 км/час</a:t>
                      </a:r>
                      <a:endParaRPr lang="ru-RU" sz="3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  <a:endParaRPr lang="ru-RU" sz="3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42052"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</a:t>
                      </a:r>
                      <a:endParaRPr lang="ru-RU" sz="3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ч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  <a:endParaRPr lang="ru-RU" sz="3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 ч</a:t>
                      </a:r>
                      <a:endParaRPr lang="ru-RU" sz="3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642052">
                <a:tc>
                  <a:txBody>
                    <a:bodyPr/>
                    <a:lstStyle/>
                    <a:p>
                      <a:pPr algn="ctr"/>
                      <a:r>
                        <a:rPr lang="en-US" sz="3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S</a:t>
                      </a:r>
                      <a:endParaRPr lang="ru-RU" sz="3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?</a:t>
                      </a:r>
                      <a:endParaRPr lang="ru-RU" sz="36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15 км</a:t>
                      </a:r>
                      <a:endParaRPr lang="ru-RU" sz="3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26 км</a:t>
                      </a:r>
                      <a:endParaRPr lang="ru-RU" sz="3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 descr="поезд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903849">
            <a:off x="67604" y="3688743"/>
            <a:ext cx="1458591" cy="820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14480" y="3571876"/>
            <a:ext cx="1789226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9058" y="3714752"/>
            <a:ext cx="2143140" cy="1081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43702" y="4000504"/>
            <a:ext cx="2284397" cy="8181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42844" y="1714488"/>
            <a:ext cx="1019175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Управляющая кнопка: домой 8">
            <a:hlinkClick r:id="rId8" action="ppaction://hlinksldjump" highlightClick="1"/>
          </p:cNvPr>
          <p:cNvSpPr/>
          <p:nvPr/>
        </p:nvSpPr>
        <p:spPr>
          <a:xfrm>
            <a:off x="8676456" y="6309320"/>
            <a:ext cx="467544" cy="548680"/>
          </a:xfrm>
          <a:prstGeom prst="actionButtonHom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260648"/>
            <a:ext cx="8643998" cy="792088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Составьте задачу по чертежу</a:t>
            </a:r>
            <a:endParaRPr lang="ru-RU" b="1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6" name="Прямая со стрелкой 15"/>
          <p:cNvCxnSpPr/>
          <p:nvPr/>
        </p:nvCxnSpPr>
        <p:spPr>
          <a:xfrm>
            <a:off x="785786" y="2500306"/>
            <a:ext cx="1357322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rot="10800000">
            <a:off x="7072330" y="2500306"/>
            <a:ext cx="1428760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 rot="5400000">
            <a:off x="3592863" y="2158630"/>
            <a:ext cx="928694" cy="158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4875986" y="3284984"/>
            <a:ext cx="3754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?</a:t>
            </a:r>
            <a:endParaRPr lang="ru-RU" sz="3200" dirty="0"/>
          </a:p>
        </p:txBody>
      </p:sp>
      <p:pic>
        <p:nvPicPr>
          <p:cNvPr id="19" name="Рисунок 18" descr="грузовик 1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43768" y="1285860"/>
            <a:ext cx="1181100" cy="735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TextBox 22"/>
          <p:cNvSpPr txBox="1"/>
          <p:nvPr/>
        </p:nvSpPr>
        <p:spPr>
          <a:xfrm>
            <a:off x="714348" y="1928802"/>
            <a:ext cx="18774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60 км / час</a:t>
            </a:r>
            <a:endParaRPr lang="ru-RU" sz="2800" dirty="0"/>
          </a:p>
        </p:txBody>
      </p:sp>
      <p:sp>
        <p:nvSpPr>
          <p:cNvPr id="24" name="TextBox 23"/>
          <p:cNvSpPr txBox="1"/>
          <p:nvPr/>
        </p:nvSpPr>
        <p:spPr>
          <a:xfrm>
            <a:off x="6786578" y="1928802"/>
            <a:ext cx="20146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/>
              <a:t>7</a:t>
            </a:r>
            <a:r>
              <a:rPr lang="ru-RU" sz="2800" dirty="0" smtClean="0"/>
              <a:t>0 км / час</a:t>
            </a:r>
            <a:endParaRPr lang="ru-RU" sz="2800" dirty="0"/>
          </a:p>
        </p:txBody>
      </p:sp>
      <p:sp>
        <p:nvSpPr>
          <p:cNvPr id="27" name="TextBox 26"/>
          <p:cNvSpPr txBox="1"/>
          <p:nvPr/>
        </p:nvSpPr>
        <p:spPr>
          <a:xfrm>
            <a:off x="4045332" y="1695077"/>
            <a:ext cx="8306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2 ч</a:t>
            </a:r>
            <a:endParaRPr lang="ru-RU" sz="2800" dirty="0"/>
          </a:p>
        </p:txBody>
      </p:sp>
      <p:sp>
        <p:nvSpPr>
          <p:cNvPr id="29" name="Левая фигурная скобка 28"/>
          <p:cNvSpPr/>
          <p:nvPr/>
        </p:nvSpPr>
        <p:spPr>
          <a:xfrm rot="5400000" flipH="1">
            <a:off x="4105994" y="-748677"/>
            <a:ext cx="1126844" cy="7786742"/>
          </a:xfrm>
          <a:prstGeom prst="leftBrace">
            <a:avLst>
              <a:gd name="adj1" fmla="val 8333"/>
              <a:gd name="adj2" fmla="val 48931"/>
            </a:avLst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1" name="Прямая соединительная линия 20"/>
          <p:cNvCxnSpPr/>
          <p:nvPr/>
        </p:nvCxnSpPr>
        <p:spPr>
          <a:xfrm>
            <a:off x="776045" y="2623771"/>
            <a:ext cx="778674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61006" y="3860245"/>
            <a:ext cx="92168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Сколькими способами можно решить данную задачу?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1006" y="4383465"/>
            <a:ext cx="869545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Решите  любым способом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. Какой способ наиболее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 удобный для тебя, почему?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1214422"/>
            <a:ext cx="1236806" cy="784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8" name="Управляющая кнопка: домой 17">
            <a:hlinkClick r:id="rId5" action="ppaction://hlinksldjump" highlightClick="1"/>
          </p:cNvPr>
          <p:cNvSpPr/>
          <p:nvPr/>
        </p:nvSpPr>
        <p:spPr>
          <a:xfrm>
            <a:off x="8676456" y="6309320"/>
            <a:ext cx="467544" cy="548680"/>
          </a:xfrm>
          <a:prstGeom prst="actionButtonHom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7.40741E-7 L 0.20486 0.0032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" y="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062 -0.00347 L -0.30642 -0.00347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ru-RU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Проверьте решение задачи</a:t>
            </a:r>
            <a:endParaRPr lang="ru-RU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64" y="1071546"/>
            <a:ext cx="8715436" cy="4525963"/>
          </a:xfrm>
        </p:spPr>
        <p:txBody>
          <a:bodyPr>
            <a:normAutofit fontScale="92500"/>
          </a:bodyPr>
          <a:lstStyle/>
          <a:p>
            <a:pPr algn="ctr">
              <a:buNone/>
            </a:pPr>
            <a:r>
              <a:rPr lang="en-US" b="1" dirty="0" smtClean="0">
                <a:latin typeface="Arial" pitchFamily="34" charset="0"/>
                <a:cs typeface="Arial" pitchFamily="34" charset="0"/>
              </a:rPr>
              <a:t>I 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способ</a:t>
            </a:r>
          </a:p>
          <a:p>
            <a:pPr marL="514350" indent="-514350">
              <a:buAutoNum type="arabicParenR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60 км ∙ 2 = 120 км – проехал 1 автомобиль.</a:t>
            </a:r>
          </a:p>
          <a:p>
            <a:pPr marL="514350" indent="-514350">
              <a:buAutoNum type="arabicParenR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70 км ∙ 2 = 140 км – проехал 2 автомобиль.</a:t>
            </a:r>
          </a:p>
          <a:p>
            <a:pPr marL="514350" indent="-514350">
              <a:buAutoNum type="arabicParenR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120 км + 140 км = 260 км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r>
              <a:rPr lang="en-US" b="1" dirty="0" smtClean="0">
                <a:latin typeface="Arial" pitchFamily="34" charset="0"/>
                <a:cs typeface="Arial" pitchFamily="34" charset="0"/>
              </a:rPr>
              <a:t>II</a:t>
            </a:r>
            <a:r>
              <a:rPr lang="ru-RU" b="1" dirty="0" smtClean="0">
                <a:latin typeface="Arial" pitchFamily="34" charset="0"/>
                <a:cs typeface="Arial" pitchFamily="34" charset="0"/>
              </a:rPr>
              <a:t> способ</a:t>
            </a:r>
          </a:p>
          <a:p>
            <a:pPr marL="514350" indent="-514350">
              <a:buAutoNum type="arabicParenR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60 км + 70 км = 130 км – скорость сближения.</a:t>
            </a:r>
          </a:p>
          <a:p>
            <a:pPr marL="514350" indent="-514350">
              <a:buAutoNum type="arabicParenR"/>
            </a:pPr>
            <a:r>
              <a:rPr lang="ru-RU" dirty="0" smtClean="0">
                <a:latin typeface="Arial" pitchFamily="34" charset="0"/>
                <a:cs typeface="Arial" pitchFamily="34" charset="0"/>
              </a:rPr>
              <a:t>130 км ∙ 2 = 260 км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Группа 33"/>
          <p:cNvGrpSpPr/>
          <p:nvPr/>
        </p:nvGrpSpPr>
        <p:grpSpPr>
          <a:xfrm>
            <a:off x="2714612" y="1500174"/>
            <a:ext cx="786626" cy="1000926"/>
            <a:chOff x="3071802" y="2857496"/>
            <a:chExt cx="772193" cy="1000926"/>
          </a:xfrm>
        </p:grpSpPr>
        <p:cxnSp>
          <p:nvCxnSpPr>
            <p:cNvPr id="42" name="Прямая соединительная линия 41"/>
            <p:cNvCxnSpPr/>
            <p:nvPr/>
          </p:nvCxnSpPr>
          <p:spPr>
            <a:xfrm rot="5400000">
              <a:off x="3486011" y="3500438"/>
              <a:ext cx="715174" cy="794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3" name="TextBox 42"/>
            <p:cNvSpPr txBox="1"/>
            <p:nvPr/>
          </p:nvSpPr>
          <p:spPr>
            <a:xfrm>
              <a:off x="3071802" y="2857496"/>
              <a:ext cx="64294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ru-RU" sz="2800" dirty="0"/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4874553" y="4776285"/>
            <a:ext cx="375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?</a:t>
            </a:r>
            <a:endParaRPr lang="ru-RU" sz="3200" dirty="0"/>
          </a:p>
        </p:txBody>
      </p:sp>
      <p:grpSp>
        <p:nvGrpSpPr>
          <p:cNvPr id="38" name="Группа 27"/>
          <p:cNvGrpSpPr/>
          <p:nvPr/>
        </p:nvGrpSpPr>
        <p:grpSpPr>
          <a:xfrm>
            <a:off x="503749" y="1714488"/>
            <a:ext cx="1392614" cy="593377"/>
            <a:chOff x="785786" y="3071810"/>
            <a:chExt cx="1357322" cy="644530"/>
          </a:xfrm>
        </p:grpSpPr>
        <p:cxnSp>
          <p:nvCxnSpPr>
            <p:cNvPr id="39" name="Прямая со стрелкой 38"/>
            <p:cNvCxnSpPr/>
            <p:nvPr/>
          </p:nvCxnSpPr>
          <p:spPr>
            <a:xfrm>
              <a:off x="785786" y="3714752"/>
              <a:ext cx="1357322" cy="1588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40" name="TextBox 39"/>
            <p:cNvSpPr txBox="1"/>
            <p:nvPr/>
          </p:nvSpPr>
          <p:spPr>
            <a:xfrm>
              <a:off x="857224" y="3071810"/>
              <a:ext cx="111342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ru-RU" sz="2800" dirty="0"/>
            </a:p>
          </p:txBody>
        </p:sp>
      </p:grpSp>
      <p:cxnSp>
        <p:nvCxnSpPr>
          <p:cNvPr id="36" name="Прямая соединительная линия 35"/>
          <p:cNvCxnSpPr/>
          <p:nvPr/>
        </p:nvCxnSpPr>
        <p:spPr>
          <a:xfrm>
            <a:off x="430454" y="2503708"/>
            <a:ext cx="7989208" cy="146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/>
          <p:nvPr/>
        </p:nvCxnSpPr>
        <p:spPr>
          <a:xfrm rot="10800000">
            <a:off x="6880456" y="2306403"/>
            <a:ext cx="1465910" cy="146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3" name="Левая фигурная скобка 52"/>
          <p:cNvSpPr/>
          <p:nvPr/>
        </p:nvSpPr>
        <p:spPr>
          <a:xfrm rot="16200000">
            <a:off x="3997564" y="-1173622"/>
            <a:ext cx="854988" cy="7989208"/>
          </a:xfrm>
          <a:prstGeom prst="leftBrace">
            <a:avLst>
              <a:gd name="adj1" fmla="val 7099"/>
              <a:gd name="adj2" fmla="val 49671"/>
            </a:avLst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TextBox 53"/>
          <p:cNvSpPr txBox="1"/>
          <p:nvPr/>
        </p:nvSpPr>
        <p:spPr>
          <a:xfrm>
            <a:off x="4560563" y="2902227"/>
            <a:ext cx="392385" cy="5383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?</a:t>
            </a:r>
            <a:endParaRPr lang="ru-RU" sz="3200" dirty="0"/>
          </a:p>
        </p:txBody>
      </p:sp>
      <p:sp>
        <p:nvSpPr>
          <p:cNvPr id="25" name="TextBox 24"/>
          <p:cNvSpPr txBox="1"/>
          <p:nvPr/>
        </p:nvSpPr>
        <p:spPr>
          <a:xfrm>
            <a:off x="2786050" y="1714488"/>
            <a:ext cx="746655" cy="4816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2 ч</a:t>
            </a:r>
            <a:endParaRPr lang="ru-RU" sz="2800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357157" y="1714488"/>
            <a:ext cx="2239965" cy="4816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45 км/час</a:t>
            </a:r>
            <a:endParaRPr lang="ru-RU" sz="2800" b="1" dirty="0"/>
          </a:p>
        </p:txBody>
      </p:sp>
      <p:sp>
        <p:nvSpPr>
          <p:cNvPr id="45" name="TextBox 44"/>
          <p:cNvSpPr txBox="1"/>
          <p:nvPr/>
        </p:nvSpPr>
        <p:spPr>
          <a:xfrm>
            <a:off x="6807161" y="1714488"/>
            <a:ext cx="1941303" cy="4816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97 км/час</a:t>
            </a:r>
            <a:endParaRPr lang="ru-RU" sz="2800" b="1" dirty="0"/>
          </a:p>
        </p:txBody>
      </p:sp>
      <p:sp>
        <p:nvSpPr>
          <p:cNvPr id="46" name="TextBox 45"/>
          <p:cNvSpPr txBox="1"/>
          <p:nvPr/>
        </p:nvSpPr>
        <p:spPr>
          <a:xfrm>
            <a:off x="560945" y="3529316"/>
            <a:ext cx="1832387" cy="4816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45 км/час</a:t>
            </a:r>
            <a:endParaRPr lang="ru-RU" sz="2800" b="1" dirty="0"/>
          </a:p>
        </p:txBody>
      </p:sp>
      <p:cxnSp>
        <p:nvCxnSpPr>
          <p:cNvPr id="22" name="Прямая соединительная линия 21"/>
          <p:cNvCxnSpPr/>
          <p:nvPr/>
        </p:nvCxnSpPr>
        <p:spPr>
          <a:xfrm rot="5400000">
            <a:off x="8148056" y="4032346"/>
            <a:ext cx="854988" cy="162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>
            <a:off x="577044" y="4400174"/>
            <a:ext cx="7989208" cy="1462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3883825" y="4116460"/>
            <a:ext cx="1685796" cy="146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>
            <a:off x="585528" y="4116460"/>
            <a:ext cx="1392614" cy="1462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658823" y="3524545"/>
            <a:ext cx="1142375" cy="4816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800" dirty="0"/>
          </a:p>
        </p:txBody>
      </p:sp>
      <p:cxnSp>
        <p:nvCxnSpPr>
          <p:cNvPr id="26" name="Прямая соединительная линия 25"/>
          <p:cNvCxnSpPr/>
          <p:nvPr/>
        </p:nvCxnSpPr>
        <p:spPr>
          <a:xfrm rot="5400000">
            <a:off x="3386717" y="4042779"/>
            <a:ext cx="657683" cy="1629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2844895" y="3440591"/>
            <a:ext cx="732954" cy="4816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800" dirty="0"/>
          </a:p>
        </p:txBody>
      </p:sp>
      <p:sp>
        <p:nvSpPr>
          <p:cNvPr id="29" name="Левая фигурная скобка 28"/>
          <p:cNvSpPr/>
          <p:nvPr/>
        </p:nvSpPr>
        <p:spPr>
          <a:xfrm rot="5400000" flipH="1">
            <a:off x="4235563" y="729499"/>
            <a:ext cx="689138" cy="7989208"/>
          </a:xfrm>
          <a:prstGeom prst="leftBrace">
            <a:avLst>
              <a:gd name="adj1" fmla="val 8333"/>
              <a:gd name="adj2" fmla="val 48931"/>
            </a:avLst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TextBox 47"/>
          <p:cNvSpPr txBox="1"/>
          <p:nvPr/>
        </p:nvSpPr>
        <p:spPr>
          <a:xfrm>
            <a:off x="3883825" y="3524545"/>
            <a:ext cx="1832387" cy="4816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97 км/час</a:t>
            </a:r>
            <a:endParaRPr lang="ru-RU" sz="2800" b="1" dirty="0"/>
          </a:p>
        </p:txBody>
      </p:sp>
      <p:sp>
        <p:nvSpPr>
          <p:cNvPr id="49" name="TextBox 48"/>
          <p:cNvSpPr txBox="1"/>
          <p:nvPr/>
        </p:nvSpPr>
        <p:spPr>
          <a:xfrm>
            <a:off x="7858148" y="3500438"/>
            <a:ext cx="642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3 ч</a:t>
            </a:r>
            <a:endParaRPr lang="ru-RU" sz="2800" b="1" dirty="0"/>
          </a:p>
        </p:txBody>
      </p:sp>
      <p:sp>
        <p:nvSpPr>
          <p:cNvPr id="50" name="TextBox 49"/>
          <p:cNvSpPr txBox="1"/>
          <p:nvPr/>
        </p:nvSpPr>
        <p:spPr>
          <a:xfrm rot="10800000" flipV="1">
            <a:off x="3004279" y="3524545"/>
            <a:ext cx="782026" cy="4816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2 ч</a:t>
            </a:r>
            <a:endParaRPr lang="ru-RU" sz="2800" b="1" dirty="0"/>
          </a:p>
        </p:txBody>
      </p:sp>
      <p:sp>
        <p:nvSpPr>
          <p:cNvPr id="51" name="TextBox 50"/>
          <p:cNvSpPr txBox="1"/>
          <p:nvPr/>
        </p:nvSpPr>
        <p:spPr>
          <a:xfrm>
            <a:off x="714348" y="116632"/>
            <a:ext cx="814393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Чем похожи и чем отличаются эти чертежи?</a:t>
            </a:r>
            <a:endParaRPr lang="ru-RU" sz="4400" b="1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Управляющая кнопка: домой 30">
            <a:hlinkClick r:id="rId3" action="ppaction://hlinksldjump" highlightClick="1"/>
          </p:cNvPr>
          <p:cNvSpPr/>
          <p:nvPr/>
        </p:nvSpPr>
        <p:spPr>
          <a:xfrm>
            <a:off x="8676456" y="6309320"/>
            <a:ext cx="467544" cy="548680"/>
          </a:xfrm>
          <a:prstGeom prst="actionButtonHom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500042"/>
            <a:ext cx="8715436" cy="5072098"/>
          </a:xfrm>
        </p:spPr>
        <p:txBody>
          <a:bodyPr>
            <a:noAutofit/>
          </a:bodyPr>
          <a:lstStyle/>
          <a:p>
            <a:pPr algn="just"/>
            <a:r>
              <a:rPr lang="ru-RU" sz="3600" dirty="0" smtClean="0">
                <a:latin typeface="Arial" pitchFamily="34" charset="0"/>
                <a:cs typeface="Arial" pitchFamily="34" charset="0"/>
              </a:rPr>
              <a:t>     Школьники отправились на экскурсию. Сначала они  2 ч плыли на теплоходе со скоростью 45 км/час, затем ехали 3 ч на поезде со скоростью 97 км/час. Какое  расстояние проехали школьники?</a:t>
            </a:r>
            <a:endParaRPr lang="ru-RU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071670" y="285728"/>
            <a:ext cx="494860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Решить задачу</a:t>
            </a:r>
            <a:endParaRPr lang="ru-RU" sz="4400" b="1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428604"/>
            <a:ext cx="9144000" cy="1785950"/>
          </a:xfrm>
        </p:spPr>
        <p:txBody>
          <a:bodyPr>
            <a:noAutofit/>
          </a:bodyPr>
          <a:lstStyle/>
          <a:p>
            <a:pPr algn="just"/>
            <a:r>
              <a:rPr lang="ru-RU" sz="2800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Составь чертеж к условию задачи.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Подзаголовок 31"/>
          <p:cNvSpPr>
            <a:spLocks noGrp="1"/>
          </p:cNvSpPr>
          <p:nvPr>
            <p:ph type="subTitle" idx="1"/>
          </p:nvPr>
        </p:nvSpPr>
        <p:spPr>
          <a:xfrm rot="16200000">
            <a:off x="6000760" y="1857364"/>
            <a:ext cx="357190" cy="4643470"/>
          </a:xfrm>
          <a:prstGeom prst="leftBrac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714348" y="4000504"/>
            <a:ext cx="778674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 rot="5400000">
            <a:off x="642116" y="4071942"/>
            <a:ext cx="143670" cy="79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rot="5400000">
            <a:off x="8359008" y="3999710"/>
            <a:ext cx="285752" cy="158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3929058" y="3714752"/>
            <a:ext cx="1500198" cy="158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28" name="Группа 27"/>
          <p:cNvGrpSpPr/>
          <p:nvPr/>
        </p:nvGrpSpPr>
        <p:grpSpPr>
          <a:xfrm>
            <a:off x="714348" y="3214686"/>
            <a:ext cx="1928826" cy="501654"/>
            <a:chOff x="714348" y="3214686"/>
            <a:chExt cx="1928826" cy="501654"/>
          </a:xfrm>
        </p:grpSpPr>
        <p:cxnSp>
          <p:nvCxnSpPr>
            <p:cNvPr id="16" name="Прямая со стрелкой 15"/>
            <p:cNvCxnSpPr/>
            <p:nvPr/>
          </p:nvCxnSpPr>
          <p:spPr>
            <a:xfrm>
              <a:off x="785786" y="3714752"/>
              <a:ext cx="1357322" cy="1588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3" name="TextBox 22"/>
            <p:cNvSpPr txBox="1"/>
            <p:nvPr/>
          </p:nvSpPr>
          <p:spPr>
            <a:xfrm>
              <a:off x="714348" y="3214686"/>
              <a:ext cx="192882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>
                  <a:latin typeface="Arial" pitchFamily="34" charset="0"/>
                  <a:cs typeface="Arial" pitchFamily="34" charset="0"/>
                </a:rPr>
                <a:t>45 км/час</a:t>
              </a:r>
              <a:endParaRPr lang="ru-RU" dirty="0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4000496" y="3214686"/>
            <a:ext cx="1428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97 км/час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34" name="Группа 33"/>
          <p:cNvGrpSpPr/>
          <p:nvPr/>
        </p:nvGrpSpPr>
        <p:grpSpPr>
          <a:xfrm>
            <a:off x="3143240" y="3072604"/>
            <a:ext cx="715174" cy="928694"/>
            <a:chOff x="3143240" y="3072604"/>
            <a:chExt cx="715174" cy="928694"/>
          </a:xfrm>
        </p:grpSpPr>
        <p:cxnSp>
          <p:nvCxnSpPr>
            <p:cNvPr id="26" name="Прямая соединительная линия 25"/>
            <p:cNvCxnSpPr/>
            <p:nvPr/>
          </p:nvCxnSpPr>
          <p:spPr>
            <a:xfrm rot="5400000">
              <a:off x="3393273" y="3536157"/>
              <a:ext cx="928694" cy="1588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27" name="TextBox 26"/>
            <p:cNvSpPr txBox="1"/>
            <p:nvPr/>
          </p:nvSpPr>
          <p:spPr>
            <a:xfrm>
              <a:off x="3143240" y="3143248"/>
              <a:ext cx="64294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dirty="0" smtClean="0">
                  <a:latin typeface="Arial" pitchFamily="34" charset="0"/>
                  <a:cs typeface="Arial" pitchFamily="34" charset="0"/>
                </a:rPr>
                <a:t>2 ч</a:t>
              </a:r>
              <a:endParaRPr lang="ru-RU" dirty="0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9" name="Левая фигурная скобка 28"/>
          <p:cNvSpPr/>
          <p:nvPr/>
        </p:nvSpPr>
        <p:spPr>
          <a:xfrm rot="5400000" flipH="1">
            <a:off x="4029599" y="828129"/>
            <a:ext cx="1157828" cy="7788330"/>
          </a:xfrm>
          <a:prstGeom prst="leftBrace">
            <a:avLst>
              <a:gd name="adj1" fmla="val 8333"/>
              <a:gd name="adj2" fmla="val 48558"/>
            </a:avLst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4920073" y="486916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?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Левая фигурная скобка 30"/>
          <p:cNvSpPr/>
          <p:nvPr/>
        </p:nvSpPr>
        <p:spPr>
          <a:xfrm rot="16200000">
            <a:off x="2106992" y="2607860"/>
            <a:ext cx="357190" cy="3142478"/>
          </a:xfrm>
          <a:prstGeom prst="leftBrace">
            <a:avLst>
              <a:gd name="adj1" fmla="val 8333"/>
              <a:gd name="adj2" fmla="val 51847"/>
            </a:avLst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215074" y="414417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?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402258" y="411855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?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2" name="Прямая соединительная линия 21"/>
          <p:cNvCxnSpPr/>
          <p:nvPr/>
        </p:nvCxnSpPr>
        <p:spPr>
          <a:xfrm rot="5400000">
            <a:off x="8037537" y="3463925"/>
            <a:ext cx="928694" cy="1588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7715272" y="3143248"/>
            <a:ext cx="642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3 ч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Управляющая кнопка: домой 35">
            <a:hlinkClick r:id="rId3" action="ppaction://hlinksldjump" highlightClick="1"/>
          </p:cNvPr>
          <p:cNvSpPr/>
          <p:nvPr/>
        </p:nvSpPr>
        <p:spPr>
          <a:xfrm>
            <a:off x="8676456" y="6309320"/>
            <a:ext cx="467544" cy="548680"/>
          </a:xfrm>
          <a:prstGeom prst="actionButtonHom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3" presetClass="entr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500"/>
                            </p:stCondLst>
                            <p:childTnLst>
                              <p:par>
                                <p:cTn id="25" presetID="3" presetClass="entr" presetSubtype="1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3" presetClass="entr" presetSubtype="1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4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4500"/>
                            </p:stCondLst>
                            <p:childTnLst>
                              <p:par>
                                <p:cTn id="37" presetID="4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6500"/>
                            </p:stCondLst>
                            <p:childTnLst>
                              <p:par>
                                <p:cTn id="41" presetID="8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8500"/>
                            </p:stCondLst>
                            <p:childTnLst>
                              <p:par>
                                <p:cTn id="45" presetID="3" presetClass="entr" presetSubtype="1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3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500"/>
                            </p:stCondLst>
                            <p:childTnLst>
                              <p:par>
                                <p:cTn id="49" presetID="3" presetClass="entr" presetSubtype="10" fill="hold" grpId="0" nodeType="afterEffect" nodePh="1">
                                  <p:stCondLst>
                                    <p:cond delay="1500"/>
                                  </p:stCondLst>
                                  <p:endCondLst>
                                    <p:cond evt="begin" delay="0">
                                      <p:tn val="4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2500"/>
                            </p:stCondLst>
                            <p:childTnLst>
                              <p:par>
                                <p:cTn id="53" presetID="8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uiExpand="1" build="p" animBg="1"/>
      <p:bldP spid="24" grpId="0"/>
      <p:bldP spid="29" grpId="0" animBg="1"/>
      <p:bldP spid="30" grpId="0"/>
      <p:bldP spid="31" grpId="0" animBg="1"/>
      <p:bldP spid="33" grpId="0"/>
      <p:bldP spid="35" grpId="0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502920" y="530352"/>
            <a:ext cx="7712418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428596" y="1000108"/>
            <a:ext cx="2396810" cy="92333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ru-RU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едешь</a:t>
            </a:r>
            <a:endParaRPr lang="ru-RU" sz="54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643570" y="4365104"/>
            <a:ext cx="191270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тише</a:t>
            </a:r>
            <a:endParaRPr lang="ru-RU" sz="54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8596" y="4365104"/>
            <a:ext cx="279845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будешь</a:t>
            </a:r>
            <a:endParaRPr lang="ru-RU" sz="54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500694" y="1142984"/>
            <a:ext cx="283603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дальше</a:t>
            </a:r>
            <a:endParaRPr lang="ru-RU" sz="54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403648" y="428604"/>
            <a:ext cx="679025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Составьте пословицу</a:t>
            </a:r>
            <a:endParaRPr lang="ru-RU" sz="4400" b="1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Управляющая кнопка: домой 11">
            <a:hlinkClick r:id="rId3" action="ppaction://hlinksldjump" highlightClick="1"/>
          </p:cNvPr>
          <p:cNvSpPr/>
          <p:nvPr/>
        </p:nvSpPr>
        <p:spPr>
          <a:xfrm>
            <a:off x="8676456" y="6309320"/>
            <a:ext cx="467544" cy="548680"/>
          </a:xfrm>
          <a:prstGeom prst="actionButtonHom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3.7037E-6 L -0.47413 -0.3506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715" y="-175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4.44444E-6 L 0.46944 0.1398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472" y="69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22222E-6 L -0.51406 0.3814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712" y="190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1.48148E-6 L 0.44895 -0.0868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448" y="-43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8638" y="116632"/>
            <a:ext cx="8229600" cy="939784"/>
          </a:xfrm>
        </p:spPr>
        <p:txBody>
          <a:bodyPr/>
          <a:lstStyle/>
          <a:p>
            <a:r>
              <a:rPr lang="ru-RU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Решить примеры</a:t>
            </a:r>
            <a:endParaRPr lang="ru-RU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370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75290819"/>
              </p:ext>
            </p:extLst>
          </p:nvPr>
        </p:nvGraphicFramePr>
        <p:xfrm>
          <a:off x="750067" y="1036126"/>
          <a:ext cx="7710365" cy="21431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893371"/>
                <a:gridCol w="3816994"/>
              </a:tblGrid>
              <a:tr h="2143140">
                <a:tc>
                  <a:txBody>
                    <a:bodyPr/>
                    <a:lstStyle/>
                    <a:p>
                      <a:r>
                        <a:rPr lang="ru-RU" sz="3200" dirty="0" smtClean="0">
                          <a:latin typeface="Arial" pitchFamily="34" charset="0"/>
                          <a:cs typeface="Arial" pitchFamily="34" charset="0"/>
                        </a:rPr>
                        <a:t>140 : 2 =       (В) </a:t>
                      </a:r>
                    </a:p>
                    <a:p>
                      <a:r>
                        <a:rPr lang="ru-RU" sz="3200" dirty="0" smtClean="0">
                          <a:latin typeface="Arial" pitchFamily="34" charset="0"/>
                          <a:cs typeface="Arial" pitchFamily="34" charset="0"/>
                        </a:rPr>
                        <a:t>15 : 5 =         (О) </a:t>
                      </a:r>
                    </a:p>
                    <a:p>
                      <a:r>
                        <a:rPr lang="ru-RU" sz="3200" dirty="0" smtClean="0">
                          <a:latin typeface="Arial" pitchFamily="34" charset="0"/>
                          <a:cs typeface="Arial" pitchFamily="34" charset="0"/>
                        </a:rPr>
                        <a:t>10 ∙ 3 =         (Е)</a:t>
                      </a:r>
                    </a:p>
                    <a:p>
                      <a:r>
                        <a:rPr lang="ru-RU" sz="3200" smtClean="0">
                          <a:latin typeface="Arial" pitchFamily="34" charset="0"/>
                          <a:cs typeface="Arial" pitchFamily="34" charset="0"/>
                        </a:rPr>
                        <a:t>100∙ 4 =        </a:t>
                      </a:r>
                      <a:r>
                        <a:rPr lang="ru-RU" sz="3200" dirty="0" smtClean="0">
                          <a:latin typeface="Arial" pitchFamily="34" charset="0"/>
                          <a:cs typeface="Arial" pitchFamily="34" charset="0"/>
                        </a:rPr>
                        <a:t>(С)</a:t>
                      </a:r>
                      <a:endParaRPr lang="ru-RU" sz="3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dirty="0" smtClean="0">
                          <a:latin typeface="Arial" pitchFamily="34" charset="0"/>
                          <a:cs typeface="Arial" pitchFamily="34" charset="0"/>
                        </a:rPr>
                        <a:t>84 : 4 =      (Т)</a:t>
                      </a:r>
                    </a:p>
                    <a:p>
                      <a:r>
                        <a:rPr lang="ru-RU" sz="3200" dirty="0" smtClean="0">
                          <a:latin typeface="Arial" pitchFamily="34" charset="0"/>
                          <a:cs typeface="Arial" pitchFamily="34" charset="0"/>
                        </a:rPr>
                        <a:t>0 ∙ 6 =        (Р)</a:t>
                      </a:r>
                    </a:p>
                    <a:p>
                      <a:r>
                        <a:rPr lang="ru-RU" sz="3200" dirty="0" smtClean="0">
                          <a:latin typeface="Arial" pitchFamily="34" charset="0"/>
                          <a:cs typeface="Arial" pitchFamily="34" charset="0"/>
                        </a:rPr>
                        <a:t>7 ∙ 1 =        (Ф)</a:t>
                      </a:r>
                    </a:p>
                    <a:p>
                      <a:r>
                        <a:rPr lang="ru-RU" sz="3200" dirty="0" smtClean="0">
                          <a:latin typeface="Arial" pitchFamily="34" charset="0"/>
                          <a:cs typeface="Arial" pitchFamily="34" charset="0"/>
                        </a:rPr>
                        <a:t>1 ∙ 20 =      (О) </a:t>
                      </a: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374700" y="1061438"/>
            <a:ext cx="7143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70</a:t>
            </a:r>
            <a:r>
              <a:rPr lang="ru-RU" sz="3200" dirty="0" smtClean="0"/>
              <a:t> </a:t>
            </a:r>
            <a:endParaRPr lang="ru-RU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2432312" y="1519478"/>
            <a:ext cx="500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350047" y="1971472"/>
            <a:ext cx="6429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30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285984" y="2500306"/>
            <a:ext cx="1071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400 </a:t>
            </a:r>
            <a:endParaRPr lang="ru-RU" sz="3200" dirty="0"/>
          </a:p>
        </p:txBody>
      </p:sp>
      <p:sp>
        <p:nvSpPr>
          <p:cNvPr id="12" name="TextBox 11"/>
          <p:cNvSpPr txBox="1"/>
          <p:nvPr/>
        </p:nvSpPr>
        <p:spPr>
          <a:xfrm>
            <a:off x="6052727" y="1061437"/>
            <a:ext cx="7143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21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065930" y="1506618"/>
            <a:ext cx="500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0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104694" y="1971472"/>
            <a:ext cx="500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072198" y="2500306"/>
            <a:ext cx="7143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20</a:t>
            </a:r>
            <a:r>
              <a:rPr lang="ru-RU" sz="3200" dirty="0" smtClean="0"/>
              <a:t>    </a:t>
            </a:r>
            <a:endParaRPr lang="ru-RU" sz="3200" dirty="0"/>
          </a:p>
        </p:txBody>
      </p:sp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09017574"/>
              </p:ext>
            </p:extLst>
          </p:nvPr>
        </p:nvGraphicFramePr>
        <p:xfrm>
          <a:off x="994285" y="4150926"/>
          <a:ext cx="6072232" cy="10715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59029"/>
                <a:gridCol w="759029"/>
                <a:gridCol w="759029"/>
                <a:gridCol w="759029"/>
                <a:gridCol w="759029"/>
                <a:gridCol w="759029"/>
                <a:gridCol w="759029"/>
                <a:gridCol w="759029"/>
              </a:tblGrid>
              <a:tr h="464347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607223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928662" y="4071942"/>
            <a:ext cx="8675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400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814124" y="4054014"/>
            <a:ext cx="7143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70</a:t>
            </a:r>
            <a:r>
              <a:rPr lang="ru-RU" sz="3200" dirty="0" smtClean="0"/>
              <a:t> </a:t>
            </a:r>
            <a:endParaRPr lang="ru-RU" sz="3200" dirty="0"/>
          </a:p>
        </p:txBody>
      </p:sp>
      <p:sp>
        <p:nvSpPr>
          <p:cNvPr id="19" name="TextBox 18"/>
          <p:cNvSpPr txBox="1"/>
          <p:nvPr/>
        </p:nvSpPr>
        <p:spPr>
          <a:xfrm>
            <a:off x="2610907" y="4054014"/>
            <a:ext cx="6429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30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276444" y="4056794"/>
            <a:ext cx="7143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21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027766" y="4068531"/>
            <a:ext cx="7143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20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932040" y="4068531"/>
            <a:ext cx="500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7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690574" y="4054014"/>
            <a:ext cx="5000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3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403470" y="4054014"/>
            <a:ext cx="5810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0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91650" y="4653314"/>
            <a:ext cx="608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  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С    В    Е    Т     О    Ф   О     Р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6" y="3553623"/>
            <a:ext cx="1323975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7" name="TextBox 26"/>
          <p:cNvSpPr txBox="1"/>
          <p:nvPr/>
        </p:nvSpPr>
        <p:spPr>
          <a:xfrm>
            <a:off x="500034" y="3143248"/>
            <a:ext cx="8286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Расположить ответы в порядке убывания</a:t>
            </a:r>
            <a:endParaRPr lang="ru-RU" sz="2800" b="1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Управляющая кнопка: домой 27">
            <a:hlinkClick r:id="rId3" action="ppaction://hlinksldjump" highlightClick="1"/>
          </p:cNvPr>
          <p:cNvSpPr/>
          <p:nvPr/>
        </p:nvSpPr>
        <p:spPr>
          <a:xfrm>
            <a:off x="8676456" y="6309320"/>
            <a:ext cx="467544" cy="548680"/>
          </a:xfrm>
          <a:prstGeom prst="actionButtonHom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3" presetClass="entr" presetSubtype="1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500"/>
                            </p:stCondLst>
                            <p:childTnLst>
                              <p:par>
                                <p:cTn id="25" presetID="3" presetClass="entr" presetSubtype="1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29" presetID="3" presetClass="entr" presetSubtype="1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500"/>
                            </p:stCondLst>
                            <p:childTnLst>
                              <p:par>
                                <p:cTn id="33" presetID="3" presetClass="entr" presetSubtype="1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3" presetClass="entr" presetSubtype="1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3" presetClass="entr" presetSubtype="1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500"/>
                            </p:stCondLst>
                            <p:childTnLst>
                              <p:par>
                                <p:cTn id="55" presetID="3" presetClass="entr" presetSubtype="1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500"/>
                            </p:stCondLst>
                            <p:childTnLst>
                              <p:par>
                                <p:cTn id="59" presetID="3" presetClass="entr" presetSubtype="1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8500"/>
                            </p:stCondLst>
                            <p:childTnLst>
                              <p:par>
                                <p:cTn id="63" presetID="3" presetClass="entr" presetSubtype="1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500"/>
                            </p:stCondLst>
                            <p:childTnLst>
                              <p:par>
                                <p:cTn id="67" presetID="3" presetClass="entr" presetSubtype="1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2500"/>
                            </p:stCondLst>
                            <p:childTnLst>
                              <p:par>
                                <p:cTn id="71" presetID="3" presetClass="entr" presetSubtype="1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  <p:bldP spid="11" grpId="0"/>
      <p:bldP spid="12" grpId="0"/>
      <p:bldP spid="13" grpId="0"/>
      <p:bldP spid="14" grpId="0"/>
      <p:bldP spid="15" grpId="0"/>
      <p:bldP spid="17" grpId="0"/>
      <p:bldP spid="18" grpId="0"/>
      <p:bldP spid="19" grpId="0"/>
      <p:bldP spid="20" grpId="0"/>
      <p:bldP spid="21" grpId="0"/>
      <p:bldP spid="23" grpId="0"/>
      <p:bldP spid="24" grpId="0"/>
      <p:bldP spid="25" grpId="0"/>
      <p:bldP spid="2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357166"/>
            <a:ext cx="8229600" cy="5001419"/>
          </a:xfrm>
        </p:spPr>
        <p:txBody>
          <a:bodyPr/>
          <a:lstStyle/>
          <a:p>
            <a:pPr marL="0" indent="0" algn="just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Вам нужно добраться из школы до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города Сарапул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Как вы это можете сделать?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1379350" y="2708329"/>
            <a:ext cx="428628" cy="428628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5-конечная звезда 6"/>
          <p:cNvSpPr/>
          <p:nvPr/>
        </p:nvSpPr>
        <p:spPr>
          <a:xfrm>
            <a:off x="1064115" y="4297090"/>
            <a:ext cx="785818" cy="714380"/>
          </a:xfrm>
          <a:prstGeom prst="star5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Равнобедренный треугольник 7"/>
          <p:cNvSpPr/>
          <p:nvPr/>
        </p:nvSpPr>
        <p:spPr>
          <a:xfrm>
            <a:off x="4954522" y="2608546"/>
            <a:ext cx="642942" cy="571504"/>
          </a:xfrm>
          <a:prstGeom prst="triangle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Ромб 8"/>
          <p:cNvSpPr/>
          <p:nvPr/>
        </p:nvSpPr>
        <p:spPr>
          <a:xfrm>
            <a:off x="4954522" y="4297090"/>
            <a:ext cx="714380" cy="642942"/>
          </a:xfrm>
          <a:prstGeom prst="diamond">
            <a:avLst/>
          </a:prstGeom>
          <a:solidFill>
            <a:schemeClr val="bg2">
              <a:lumMod val="5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8" y="2143116"/>
            <a:ext cx="1905013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lum bright="-20000" contrast="20000"/>
          </a:blip>
          <a:srcRect/>
          <a:stretch>
            <a:fillRect/>
          </a:stretch>
        </p:blipFill>
        <p:spPr bwMode="auto">
          <a:xfrm>
            <a:off x="6000760" y="2143116"/>
            <a:ext cx="2000264" cy="1450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3108" y="3714752"/>
            <a:ext cx="1928826" cy="1582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00760" y="3714752"/>
            <a:ext cx="2000264" cy="1553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Управляющая кнопка: домой 11">
            <a:hlinkClick r:id="rId7" action="ppaction://hlinksldjump" highlightClick="1"/>
          </p:cNvPr>
          <p:cNvSpPr/>
          <p:nvPr/>
        </p:nvSpPr>
        <p:spPr>
          <a:xfrm>
            <a:off x="8676456" y="6309320"/>
            <a:ext cx="467544" cy="548680"/>
          </a:xfrm>
          <a:prstGeom prst="actionButtonHom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3" grpId="0" build="p"/>
      <p:bldP spid="6" grpId="0" animBg="1"/>
      <p:bldP spid="7" grpId="0" animBg="1"/>
      <p:bldP spid="8" grpId="0" animBg="1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Итог  работы</a:t>
            </a:r>
            <a:endParaRPr lang="ru-RU" b="1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268760"/>
            <a:ext cx="8517632" cy="4695717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latin typeface="Arial" pitchFamily="34" charset="0"/>
                <a:cs typeface="Arial" pitchFamily="34" charset="0"/>
              </a:rPr>
              <a:t>Что мы делали на уроке?</a:t>
            </a:r>
          </a:p>
          <a:p>
            <a:r>
              <a:rPr lang="ru-RU" sz="3600" b="1" dirty="0" smtClean="0">
                <a:latin typeface="Arial" pitchFamily="34" charset="0"/>
                <a:cs typeface="Arial" pitchFamily="34" charset="0"/>
              </a:rPr>
              <a:t>Какое задание было для вас интересным?</a:t>
            </a:r>
          </a:p>
          <a:p>
            <a:r>
              <a:rPr lang="ru-RU" sz="3600" b="1" dirty="0" smtClean="0">
                <a:latin typeface="Arial" pitchFamily="34" charset="0"/>
                <a:cs typeface="Arial" pitchFamily="34" charset="0"/>
              </a:rPr>
              <a:t>Что было вам трудно?</a:t>
            </a:r>
          </a:p>
          <a:p>
            <a:r>
              <a:rPr lang="ru-RU" sz="3600" b="1" dirty="0" smtClean="0">
                <a:latin typeface="Arial" pitchFamily="34" charset="0"/>
                <a:cs typeface="Arial" pitchFamily="34" charset="0"/>
              </a:rPr>
              <a:t>Каким надо быть при переходе улиц?</a:t>
            </a:r>
          </a:p>
          <a:p>
            <a:pPr>
              <a:buNone/>
            </a:pPr>
            <a:endParaRPr lang="ru-RU" sz="4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80073" y="-284066"/>
            <a:ext cx="7000924" cy="3929090"/>
          </a:xfrm>
        </p:spPr>
        <p:txBody>
          <a:bodyPr>
            <a:noAutofit/>
          </a:bodyPr>
          <a:lstStyle/>
          <a:p>
            <a:pPr algn="ctr"/>
            <a:r>
              <a:rPr lang="ru-RU" sz="6000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Закончился урок,</a:t>
            </a:r>
            <a:br>
              <a:rPr lang="ru-RU" sz="6000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</a:br>
            <a:r>
              <a:rPr lang="ru-RU" sz="6000" b="1" dirty="0" smtClean="0">
                <a:solidFill>
                  <a:schemeClr val="accent1"/>
                </a:solidFill>
                <a:latin typeface="Arial" pitchFamily="34" charset="0"/>
                <a:cs typeface="Arial" pitchFamily="34" charset="0"/>
              </a:rPr>
              <a:t>а пошёл ли он вам впрок?</a:t>
            </a:r>
            <a:endParaRPr lang="ru-RU" sz="6000" b="1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Улыбающееся лицо 2"/>
          <p:cNvSpPr/>
          <p:nvPr/>
        </p:nvSpPr>
        <p:spPr>
          <a:xfrm>
            <a:off x="395536" y="2989936"/>
            <a:ext cx="1512168" cy="1368152"/>
          </a:xfrm>
          <a:prstGeom prst="smileyFace">
            <a:avLst/>
          </a:prstGeom>
          <a:solidFill>
            <a:srgbClr val="FFFF00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лыбающееся лицо 4"/>
          <p:cNvSpPr/>
          <p:nvPr/>
        </p:nvSpPr>
        <p:spPr>
          <a:xfrm>
            <a:off x="3635896" y="3645024"/>
            <a:ext cx="1512168" cy="1368152"/>
          </a:xfrm>
          <a:prstGeom prst="smileyFace">
            <a:avLst>
              <a:gd name="adj" fmla="val -411"/>
            </a:avLst>
          </a:prstGeom>
          <a:solidFill>
            <a:srgbClr val="FFFF00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лыбающееся лицо 5"/>
          <p:cNvSpPr/>
          <p:nvPr/>
        </p:nvSpPr>
        <p:spPr>
          <a:xfrm>
            <a:off x="7092280" y="3074342"/>
            <a:ext cx="1512168" cy="1368152"/>
          </a:xfrm>
          <a:prstGeom prst="smileyFace">
            <a:avLst>
              <a:gd name="adj" fmla="val -4653"/>
            </a:avLst>
          </a:prstGeom>
          <a:solidFill>
            <a:srgbClr val="FFFF00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363272" cy="1008112"/>
          </a:xfrm>
        </p:spPr>
        <p:txBody>
          <a:bodyPr>
            <a:noAutofit/>
          </a:bodyPr>
          <a:lstStyle/>
          <a:p>
            <a:r>
              <a:rPr lang="ru-RU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Используемые </a:t>
            </a:r>
            <a:br>
              <a:rPr lang="ru-RU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интернет - ресурсы</a:t>
            </a:r>
            <a:endParaRPr lang="ru-RU" b="1" dirty="0">
              <a:solidFill>
                <a:schemeClr val="tx2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340768"/>
            <a:ext cx="8568952" cy="4155374"/>
          </a:xfrm>
        </p:spPr>
        <p:txBody>
          <a:bodyPr>
            <a:normAutofit fontScale="40000" lnSpcReduction="20000"/>
          </a:bodyPr>
          <a:lstStyle/>
          <a:p>
            <a:r>
              <a:rPr lang="ru-RU" sz="3500" u="sng" dirty="0" smtClean="0">
                <a:latin typeface="Arial" pitchFamily="34" charset="0"/>
                <a:cs typeface="Arial" pitchFamily="34" charset="0"/>
                <a:hlinkClick r:id="rId2"/>
              </a:rPr>
              <a:t>http</a:t>
            </a:r>
            <a:r>
              <a:rPr lang="ru-RU" sz="3500" u="sng" dirty="0" smtClean="0">
                <a:latin typeface="Arial" pitchFamily="34" charset="0"/>
                <a:cs typeface="Arial" pitchFamily="34" charset="0"/>
                <a:hlinkClick r:id="rId2"/>
              </a:rPr>
              <a:t>://img13.nnm.ru/8/3/8/9/e/8389e2c30138595d4a5565095615b1a9.jpg</a:t>
            </a:r>
            <a:r>
              <a:rPr lang="ru-RU" sz="3500" dirty="0" smtClean="0">
                <a:latin typeface="Arial" pitchFamily="34" charset="0"/>
                <a:cs typeface="Arial" pitchFamily="34" charset="0"/>
              </a:rPr>
              <a:t>    - грузовик 2 рыжий</a:t>
            </a:r>
          </a:p>
          <a:p>
            <a:r>
              <a:rPr lang="ru-RU" sz="3500" u="sng" dirty="0" smtClean="0">
                <a:latin typeface="Arial" pitchFamily="34" charset="0"/>
                <a:cs typeface="Arial" pitchFamily="34" charset="0"/>
                <a:hlinkClick r:id="rId3"/>
              </a:rPr>
              <a:t>http://www.razumniki.ru/images/articles/obuchenie_detey/passagirskiy_poezd.jpg</a:t>
            </a:r>
            <a:r>
              <a:rPr lang="ru-RU" sz="3500" dirty="0" smtClean="0">
                <a:latin typeface="Arial" pitchFamily="34" charset="0"/>
                <a:cs typeface="Arial" pitchFamily="34" charset="0"/>
              </a:rPr>
              <a:t>   - поезд</a:t>
            </a:r>
          </a:p>
          <a:p>
            <a:r>
              <a:rPr lang="en-US" sz="3500" dirty="0" smtClean="0">
                <a:latin typeface="Arial" pitchFamily="34" charset="0"/>
                <a:cs typeface="Arial" pitchFamily="34" charset="0"/>
                <a:hlinkClick r:id="rId4"/>
              </a:rPr>
              <a:t>http://festival.1september.ru/articles/593776/</a:t>
            </a:r>
            <a:r>
              <a:rPr lang="ru-RU" sz="35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en-US" sz="3500" dirty="0" smtClean="0">
                <a:latin typeface="Arial" pitchFamily="34" charset="0"/>
                <a:cs typeface="Arial" pitchFamily="34" charset="0"/>
                <a:hlinkClick r:id="rId5"/>
              </a:rPr>
              <a:t>http://feo.ua/news/15538o-propala_sobaka.html</a:t>
            </a:r>
            <a:r>
              <a:rPr lang="ru-RU" sz="3500" dirty="0" smtClean="0">
                <a:latin typeface="Arial" pitchFamily="34" charset="0"/>
                <a:cs typeface="Arial" pitchFamily="34" charset="0"/>
              </a:rPr>
              <a:t> собака</a:t>
            </a:r>
          </a:p>
          <a:p>
            <a:r>
              <a:rPr lang="en-US" sz="3500" dirty="0" smtClean="0">
                <a:latin typeface="Arial" pitchFamily="34" charset="0"/>
                <a:cs typeface="Arial" pitchFamily="34" charset="0"/>
                <a:hlinkClick r:id="rId6"/>
              </a:rPr>
              <a:t>http://www.chelsi.ru/economics/33883-novye-gorodskie-avtobusy-stali-populyarnee-chastnyx.html</a:t>
            </a:r>
            <a:r>
              <a:rPr lang="ru-RU" sz="3500" dirty="0" smtClean="0">
                <a:latin typeface="Arial" pitchFamily="34" charset="0"/>
                <a:cs typeface="Arial" pitchFamily="34" charset="0"/>
              </a:rPr>
              <a:t> - автобус</a:t>
            </a:r>
          </a:p>
          <a:p>
            <a:r>
              <a:rPr lang="en-US" sz="3500" dirty="0" smtClean="0">
                <a:latin typeface="Arial" pitchFamily="34" charset="0"/>
                <a:cs typeface="Arial" pitchFamily="34" charset="0"/>
                <a:hlinkClick r:id="rId7"/>
              </a:rPr>
              <a:t>http://www.mariupol-express.com.ua/company/view/403</a:t>
            </a:r>
            <a:r>
              <a:rPr lang="ru-RU" sz="3500" dirty="0" smtClean="0">
                <a:latin typeface="Arial" pitchFamily="34" charset="0"/>
                <a:cs typeface="Arial" pitchFamily="34" charset="0"/>
              </a:rPr>
              <a:t> - такси</a:t>
            </a:r>
          </a:p>
          <a:p>
            <a:r>
              <a:rPr lang="en-US" sz="3500" dirty="0" smtClean="0">
                <a:latin typeface="Arial" pitchFamily="34" charset="0"/>
                <a:cs typeface="Arial" pitchFamily="34" charset="0"/>
                <a:hlinkClick r:id="rId8"/>
              </a:rPr>
              <a:t>http://avtoprodaga.com.ua/tag/peshehod</a:t>
            </a:r>
            <a:r>
              <a:rPr lang="ru-RU" sz="3500" dirty="0" smtClean="0">
                <a:latin typeface="Arial" pitchFamily="34" charset="0"/>
                <a:cs typeface="Arial" pitchFamily="34" charset="0"/>
              </a:rPr>
              <a:t> - пешеход</a:t>
            </a:r>
          </a:p>
          <a:p>
            <a:r>
              <a:rPr lang="en-US" sz="3500" dirty="0" smtClean="0">
                <a:latin typeface="Arial" pitchFamily="34" charset="0"/>
                <a:cs typeface="Arial" pitchFamily="34" charset="0"/>
                <a:hlinkClick r:id="rId9"/>
              </a:rPr>
              <a:t>http://forum.sevastopol.info/viewtopic.php?f=14&amp;t=523430&amp;sid=663dad850548a954efb3c552b7056826</a:t>
            </a:r>
            <a:r>
              <a:rPr lang="ru-RU" sz="3500" dirty="0" smtClean="0">
                <a:latin typeface="Arial" pitchFamily="34" charset="0"/>
                <a:cs typeface="Arial" pitchFamily="34" charset="0"/>
              </a:rPr>
              <a:t>– велосипед</a:t>
            </a:r>
          </a:p>
          <a:p>
            <a:r>
              <a:rPr lang="en-US" sz="3500" dirty="0" smtClean="0">
                <a:latin typeface="Arial" pitchFamily="34" charset="0"/>
                <a:cs typeface="Arial" pitchFamily="34" charset="0"/>
                <a:hlinkClick r:id="rId10"/>
              </a:rPr>
              <a:t>http://rustransinfo.ru/avto/gruzz/14-do-5-tonn.html</a:t>
            </a:r>
            <a:r>
              <a:rPr lang="ru-RU" sz="3500" dirty="0" smtClean="0">
                <a:latin typeface="Arial" pitchFamily="34" charset="0"/>
                <a:cs typeface="Arial" pitchFamily="34" charset="0"/>
              </a:rPr>
              <a:t> газель</a:t>
            </a:r>
          </a:p>
          <a:p>
            <a:r>
              <a:rPr lang="en-US" sz="3500" dirty="0" smtClean="0">
                <a:latin typeface="Arial" pitchFamily="34" charset="0"/>
                <a:cs typeface="Arial" pitchFamily="34" charset="0"/>
                <a:hlinkClick r:id="rId11"/>
              </a:rPr>
              <a:t>http://medio.ru.com/svetofor-kartinki.html</a:t>
            </a:r>
            <a:r>
              <a:rPr lang="ru-RU" sz="3500" dirty="0" smtClean="0">
                <a:latin typeface="Arial" pitchFamily="34" charset="0"/>
                <a:cs typeface="Arial" pitchFamily="34" charset="0"/>
              </a:rPr>
              <a:t> - светофор</a:t>
            </a:r>
          </a:p>
          <a:p>
            <a:r>
              <a:rPr lang="en-US" sz="3500" dirty="0" smtClean="0">
                <a:latin typeface="Arial" pitchFamily="34" charset="0"/>
                <a:cs typeface="Arial" pitchFamily="34" charset="0"/>
              </a:rPr>
              <a:t>http://ru.123rf.com/photo_6439998_young-man-tourist-on-a-white-background.html </a:t>
            </a:r>
            <a:r>
              <a:rPr lang="ru-RU" sz="3500" dirty="0" smtClean="0">
                <a:latin typeface="Arial" pitchFamily="34" charset="0"/>
                <a:cs typeface="Arial" pitchFamily="34" charset="0"/>
              </a:rPr>
              <a:t> - турист</a:t>
            </a:r>
          </a:p>
          <a:p>
            <a:r>
              <a:rPr lang="en-US" sz="3500" dirty="0" smtClean="0">
                <a:latin typeface="Arial" pitchFamily="34" charset="0"/>
                <a:cs typeface="Arial" pitchFamily="34" charset="0"/>
                <a:hlinkClick r:id="rId12"/>
              </a:rPr>
              <a:t>http://news.astv.ru/news/kubok-mera-nevelskogo-raiona-po-lyzhnym-gonkam-sostoyalsya-v-poselke-vatutino</a:t>
            </a:r>
            <a:r>
              <a:rPr lang="ru-RU" sz="3500" dirty="0" smtClean="0">
                <a:latin typeface="Arial" pitchFamily="34" charset="0"/>
                <a:cs typeface="Arial" pitchFamily="34" charset="0"/>
              </a:rPr>
              <a:t> - лыжник</a:t>
            </a:r>
          </a:p>
          <a:p>
            <a:r>
              <a:rPr lang="en-US" sz="3500" dirty="0" smtClean="0">
                <a:latin typeface="Arial" pitchFamily="34" charset="0"/>
                <a:cs typeface="Arial" pitchFamily="34" charset="0"/>
                <a:hlinkClick r:id="rId13"/>
              </a:rPr>
              <a:t>http://uazservice.com/Zil%20m5301B4termo.files/image002.jpg</a:t>
            </a:r>
            <a:r>
              <a:rPr lang="ru-RU" sz="3500" dirty="0" smtClean="0">
                <a:latin typeface="Arial" pitchFamily="34" charset="0"/>
                <a:cs typeface="Arial" pitchFamily="34" charset="0"/>
              </a:rPr>
              <a:t> -машина</a:t>
            </a:r>
          </a:p>
          <a:p>
            <a:r>
              <a:rPr lang="en-US" sz="3500" dirty="0" smtClean="0">
                <a:latin typeface="Arial" pitchFamily="34" charset="0"/>
                <a:cs typeface="Arial" pitchFamily="34" charset="0"/>
                <a:hlinkClick r:id="rId14"/>
              </a:rPr>
              <a:t>http://kater-katera.narod.ru/triton_540.jpg</a:t>
            </a:r>
            <a:r>
              <a:rPr lang="ru-RU" sz="3500" dirty="0" smtClean="0">
                <a:latin typeface="Arial" pitchFamily="34" charset="0"/>
                <a:cs typeface="Arial" pitchFamily="34" charset="0"/>
              </a:rPr>
              <a:t> - катер</a:t>
            </a:r>
          </a:p>
          <a:p>
            <a:endParaRPr lang="ru-RU" sz="3500" dirty="0" smtClean="0">
              <a:latin typeface="Arial" pitchFamily="34" charset="0"/>
              <a:cs typeface="Arial" pitchFamily="34" charset="0"/>
            </a:endParaRP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1843</TotalTime>
  <Words>782</Words>
  <Application>Microsoft Office PowerPoint</Application>
  <PresentationFormat>Экран (4:3)</PresentationFormat>
  <Paragraphs>265</Paragraphs>
  <Slides>19</Slides>
  <Notes>9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Слайд 1</vt:lpstr>
      <vt:lpstr>Актуальность работы</vt:lpstr>
      <vt:lpstr>Цели урока</vt:lpstr>
      <vt:lpstr>План урока</vt:lpstr>
      <vt:lpstr>Начинается урок, пусть пойдет он всем вам впрок.</vt:lpstr>
      <vt:lpstr>Слайд 6</vt:lpstr>
      <vt:lpstr>Слайд 7</vt:lpstr>
      <vt:lpstr>Составьте задачи по данным  таблицы, используя картинки</vt:lpstr>
      <vt:lpstr>Составьте задачу по чертежу</vt:lpstr>
      <vt:lpstr>Проверьте решение задачи</vt:lpstr>
      <vt:lpstr>Слайд 11</vt:lpstr>
      <vt:lpstr>     Школьники отправились на экскурсию. Сначала они  2 ч плыли на теплоходе со скоростью 45 км/час, затем ехали 3 ч на поезде со скоростью 97 км/час. Какое  расстояние проехали школьники?</vt:lpstr>
      <vt:lpstr>  Составь чертеж к условию задачи.</vt:lpstr>
      <vt:lpstr>Слайд 14</vt:lpstr>
      <vt:lpstr>Решить примеры</vt:lpstr>
      <vt:lpstr>Слайд 16</vt:lpstr>
      <vt:lpstr>Итог  работы</vt:lpstr>
      <vt:lpstr>Закончился урок, а пошёл ли он вам впрок?</vt:lpstr>
      <vt:lpstr>Используемые  интернет - ресурсы</vt:lpstr>
    </vt:vector>
  </TitlesOfParts>
  <Company>Melkosoft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Customer</dc:creator>
  <cp:lastModifiedBy>Admin</cp:lastModifiedBy>
  <cp:revision>228</cp:revision>
  <dcterms:created xsi:type="dcterms:W3CDTF">2012-01-16T14:00:06Z</dcterms:created>
  <dcterms:modified xsi:type="dcterms:W3CDTF">2018-10-08T14:35:26Z</dcterms:modified>
</cp:coreProperties>
</file>