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8" r:id="rId2"/>
    <p:sldId id="257" r:id="rId3"/>
    <p:sldId id="260" r:id="rId4"/>
    <p:sldId id="282" r:id="rId5"/>
    <p:sldId id="261" r:id="rId6"/>
    <p:sldId id="264" r:id="rId7"/>
    <p:sldId id="262" r:id="rId8"/>
    <p:sldId id="263" r:id="rId9"/>
    <p:sldId id="273" r:id="rId10"/>
    <p:sldId id="268" r:id="rId11"/>
    <p:sldId id="267" r:id="rId12"/>
    <p:sldId id="266" r:id="rId13"/>
    <p:sldId id="269" r:id="rId14"/>
    <p:sldId id="285" r:id="rId15"/>
    <p:sldId id="280" r:id="rId16"/>
    <p:sldId id="256" r:id="rId17"/>
    <p:sldId id="276" r:id="rId18"/>
    <p:sldId id="277" r:id="rId19"/>
    <p:sldId id="259" r:id="rId20"/>
    <p:sldId id="274" r:id="rId21"/>
    <p:sldId id="286" r:id="rId22"/>
    <p:sldId id="287" r:id="rId23"/>
    <p:sldId id="272" r:id="rId24"/>
    <p:sldId id="271" r:id="rId25"/>
    <p:sldId id="283" r:id="rId26"/>
    <p:sldId id="288" r:id="rId27"/>
    <p:sldId id="284" r:id="rId28"/>
    <p:sldId id="278" r:id="rId29"/>
    <p:sldId id="27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0FF"/>
    <a:srgbClr val="000099"/>
    <a:srgbClr val="FFFF00"/>
    <a:srgbClr val="2EB8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075CD-3621-4018-B406-FA6E2EF69EF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5D2FE-E379-4DEF-B766-ACF10D921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7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pn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28794" y="2571744"/>
            <a:ext cx="5500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Проект:</a:t>
            </a:r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«Зимующие птицы»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5877272"/>
            <a:ext cx="551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Воспитатель: Смирнова О.В.</a:t>
            </a:r>
            <a:endParaRPr 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00232" y="357166"/>
            <a:ext cx="6676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МБДОУ «ДС «Улыбка» п.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Ханымей</a:t>
            </a:r>
            <a:endParaRPr 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687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839"/>
            <a:ext cx="9144000" cy="696683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78592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125" indent="-255588"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Дети средней группы «Радужка» </a:t>
            </a:r>
          </a:p>
          <a:p>
            <a:pPr marL="365125" indent="-255588"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</a:p>
          <a:p>
            <a:pPr marL="365125" indent="-255588"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Воспитатели группы</a:t>
            </a:r>
          </a:p>
          <a:p>
            <a:pPr marL="365125" indent="-255588" algn="ctr"/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Проект  краткосрочный </a:t>
            </a:r>
          </a:p>
          <a:p>
            <a:pPr marL="365125" indent="-255588"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рассчитан на 3 недели.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28926" y="121442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400" dirty="0" smtClean="0">
                <a:solidFill>
                  <a:srgbClr val="0070C0"/>
                </a:solidFill>
              </a:rPr>
              <a:t>: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571480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Тип проекта:   познавательно - творческий</a:t>
            </a:r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G:\птицы\590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786190"/>
            <a:ext cx="3710216" cy="2960201"/>
          </a:xfrm>
          <a:prstGeom prst="rect">
            <a:avLst/>
          </a:prstGeom>
          <a:noFill/>
        </p:spPr>
      </p:pic>
      <p:pic>
        <p:nvPicPr>
          <p:cNvPr id="8" name="Рисунок 7" descr="images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37679">
            <a:off x="5587948" y="4588537"/>
            <a:ext cx="3175829" cy="17844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9016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9400"/>
            <a:ext cx="9144000" cy="7077400"/>
          </a:xfrm>
          <a:prstGeom prst="rect">
            <a:avLst/>
          </a:prstGeom>
          <a:noFill/>
        </p:spPr>
      </p:pic>
      <p:pic>
        <p:nvPicPr>
          <p:cNvPr id="5123" name="Picture 3" descr="G:\птицы\1113209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90" y="4500570"/>
            <a:ext cx="2190368" cy="2357430"/>
          </a:xfrm>
          <a:prstGeom prst="rect">
            <a:avLst/>
          </a:prstGeom>
          <a:noFill/>
        </p:spPr>
      </p:pic>
      <p:pic>
        <p:nvPicPr>
          <p:cNvPr id="5124" name="Picture 4" descr="G:\птицы\1606484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790" y="214290"/>
            <a:ext cx="1686026" cy="910454"/>
          </a:xfrm>
          <a:prstGeom prst="rect">
            <a:avLst/>
          </a:prstGeom>
          <a:noFill/>
        </p:spPr>
      </p:pic>
      <p:pic>
        <p:nvPicPr>
          <p:cNvPr id="5" name="Picture 3" descr="G:\птицы\1610147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60942"/>
            <a:ext cx="1571604" cy="148254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28794" y="428604"/>
            <a:ext cx="52864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pPr algn="just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холодное время года перед зимующими птицами встают жизненно важные вопросы: как прокормиться. Доступной пищи становится значительно меньше. Но потребность в ней возрастает. Иногда естественный корм становится практически недоступным, поэтому многие не могут пережить зиму и погибают.</a:t>
            </a:r>
          </a:p>
          <a:p>
            <a:pPr algn="just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Проводя диагностическую беседу, предложив детям демонстрационный материал (карточки с изображением зимующих птиц):  несколько детей узнали и назвали только половину птиц из предложенных. </a:t>
            </a:r>
          </a:p>
          <a:p>
            <a:pPr algn="just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 этого следует , что недостаточно информации в развивающей среде, дети мало наблюдают птиц в природе. У детей не сформированы навыки оказания помощи птицам зимой.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1\Desktop\0_8a0b6_7cae5ba_X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4869160"/>
            <a:ext cx="2195736" cy="1676994"/>
          </a:xfrm>
          <a:prstGeom prst="rect">
            <a:avLst/>
          </a:prstGeom>
          <a:noFill/>
        </p:spPr>
      </p:pic>
      <p:pic>
        <p:nvPicPr>
          <p:cNvPr id="5127" name="Picture 7" descr="https://img-fotki.yandex.ru/get/15568/200418627.42/0_114c78_aefdc1a0_ori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37320" y="260648"/>
            <a:ext cx="1612162" cy="2160240"/>
          </a:xfrm>
          <a:prstGeom prst="rect">
            <a:avLst/>
          </a:prstGeom>
          <a:noFill/>
        </p:spPr>
      </p:pic>
    </p:spTree>
  </p:cSld>
  <p:clrMapOvr>
    <a:masterClrMapping/>
  </p:clrMapOvr>
  <p:transition advTm="34140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 rot="10800000" flipV="1">
            <a:off x="1785918" y="2738537"/>
            <a:ext cx="5234354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255588">
              <a:lnSpc>
                <a:spcPct val="80000"/>
              </a:lnSpc>
              <a:buFont typeface="Wingdings" pitchFamily="2" charset="2"/>
              <a:buChar char="v"/>
            </a:pPr>
            <a:endParaRPr lang="ru-RU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Недостаточное представление детей о зимующих птицах.</a:t>
            </a: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3995936" y="2492895"/>
            <a:ext cx="174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Проблема: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61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786182" y="27860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3108" y="3284984"/>
            <a:ext cx="442915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255588" algn="ctr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Формирование экологических знаний о зимующих птицах, бережного отношения к ним.</a:t>
            </a:r>
            <a:endParaRPr lang="ru-RU" sz="2400" b="1" i="1" dirty="0" smtClean="0">
              <a:solidFill>
                <a:srgbClr val="0000FF"/>
              </a:solidFill>
              <a:latin typeface="Agency FB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234888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2232" y="214290"/>
            <a:ext cx="3531768" cy="2697388"/>
          </a:xfrm>
          <a:prstGeom prst="rect">
            <a:avLst/>
          </a:prstGeom>
          <a:noFill/>
        </p:spPr>
      </p:pic>
    </p:spTree>
  </p:cSld>
  <p:clrMapOvr>
    <a:masterClrMapping/>
  </p:clrMapOvr>
  <p:transition advTm="7079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85918" y="2276872"/>
            <a:ext cx="52343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255588">
              <a:lnSpc>
                <a:spcPct val="80000"/>
              </a:lnSpc>
              <a:buFont typeface="Wingdings" pitchFamily="2" charset="2"/>
              <a:buChar char="v"/>
            </a:pPr>
            <a:endParaRPr lang="ru-RU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Формировать и расширять представления детей о зимующих птицах, их образе жизни и повадках.</a:t>
            </a:r>
          </a:p>
          <a:p>
            <a:pPr marL="452437" indent="-342900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Уточнение и расширение словаря по теме.</a:t>
            </a:r>
          </a:p>
          <a:p>
            <a:pPr marL="452437" indent="-342900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Воспитывать бережное отношение к птицам.</a:t>
            </a:r>
          </a:p>
          <a:p>
            <a:pPr marL="452437" indent="-342900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Проводить работу с родителями, привлекая их к экологическому воспитанию детей в семье.</a:t>
            </a:r>
          </a:p>
          <a:p>
            <a:pPr marL="452437" indent="-342900">
              <a:lnSpc>
                <a:spcPct val="8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Способствовать формированию у родителей потребности в частном общении с детьми.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5936" y="1700808"/>
            <a:ext cx="2428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 проекта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375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99792" y="260649"/>
            <a:ext cx="5944175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этап – Подготовительный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Обсуждение цели, задачи с детьми, родителями.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Создание необходимых условий для реализации проекта.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Перспективное планирование проекта.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Разработка и накопление методических материалов по проблеме.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6147" name="Picture 3" descr="G:\птицы\184e73acc4794fd6a9316b4585145a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20688"/>
            <a:ext cx="2411760" cy="3545973"/>
          </a:xfrm>
          <a:prstGeom prst="rect">
            <a:avLst/>
          </a:prstGeom>
          <a:noFill/>
        </p:spPr>
      </p:pic>
      <p:pic>
        <p:nvPicPr>
          <p:cNvPr id="7" name="Рисунок 6" descr="4705156_1-12.jpg"/>
          <p:cNvPicPr>
            <a:picLocks noChangeAspect="1"/>
          </p:cNvPicPr>
          <p:nvPr/>
        </p:nvPicPr>
        <p:blipFill>
          <a:blip r:embed="rId4" cstate="print"/>
          <a:srcRect l="6445" t="47840" b="7881"/>
          <a:stretch>
            <a:fillRect/>
          </a:stretch>
        </p:blipFill>
        <p:spPr>
          <a:xfrm>
            <a:off x="4860032" y="4302842"/>
            <a:ext cx="3312368" cy="22580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406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547"/>
            <a:ext cx="9144000" cy="691154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14546" y="214290"/>
            <a:ext cx="4955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 этап –  основной - практический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476672"/>
            <a:ext cx="64087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255588" algn="just"/>
            <a:endParaRPr lang="ru-RU" b="1" i="1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pPr marL="365125" indent="-255588" algn="just"/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Задача: Уточнить  знания детей о зимующих птицах, о роли человека в жизни зимующих птиц.</a:t>
            </a:r>
          </a:p>
          <a:p>
            <a:pPr marL="365125" indent="-255588" algn="just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 Беседы «Что ты знаешь о птицах»</a:t>
            </a:r>
            <a:r>
              <a:rPr lang="ru-RU" dirty="0" smtClean="0"/>
              <a:t>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 Какие разные птицы», « Как помочь птицам пережить зиму?», «Что мы узнали о зимующих птицах», «Сказка о зимующих и перелетных птицах»</a:t>
            </a:r>
          </a:p>
          <a:p>
            <a:pPr marL="365125" indent="-255588" algn="just">
              <a:buFont typeface="Wingdings" pitchFamily="2" charset="2"/>
              <a:buChar char="v"/>
            </a:pP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</a:rPr>
              <a:t>Дид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. игры:  «Собери птичку»,   «Птицы у кормушки», «Зимующие птицы на дереве», «Четвертый лишний» , игровые упражнения: «Где какая птица находится?», «Назови птицу по описанию», «Кто из птиц улетел?»</a:t>
            </a:r>
          </a:p>
        </p:txBody>
      </p:sp>
      <p:pic>
        <p:nvPicPr>
          <p:cNvPr id="8" name="Рисунок 7" descr="SAM_11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861048"/>
            <a:ext cx="3456384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SAM_1113.JPG"/>
          <p:cNvPicPr>
            <a:picLocks noChangeAspect="1"/>
          </p:cNvPicPr>
          <p:nvPr/>
        </p:nvPicPr>
        <p:blipFill>
          <a:blip r:embed="rId4" cstate="print"/>
          <a:srcRect l="18545" b="15896"/>
          <a:stretch>
            <a:fillRect/>
          </a:stretch>
        </p:blipFill>
        <p:spPr>
          <a:xfrm>
            <a:off x="611560" y="3789040"/>
            <a:ext cx="3600400" cy="2788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35547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0612"/>
            <a:ext cx="3531768" cy="2697388"/>
          </a:xfrm>
          <a:prstGeom prst="rect">
            <a:avLst/>
          </a:prstGeom>
          <a:noFill/>
        </p:spPr>
      </p:pic>
      <p:pic>
        <p:nvPicPr>
          <p:cNvPr id="5" name="Рисунок 4" descr="SAM_11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1196752"/>
            <a:ext cx="5580112" cy="41850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436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2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857232"/>
            <a:ext cx="70567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255588" algn="just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Отгадывание загадок про зимующих птиц. </a:t>
            </a:r>
          </a:p>
          <a:p>
            <a:pPr marL="365125" indent="-255588" algn="just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Чтение худ. литературы</a:t>
            </a:r>
          </a:p>
          <a:p>
            <a:pPr marL="365125" indent="-255588"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 «Воробей» В. Звягина, «Зимние гости» Ю. Никонова, «Берегите птиц»  Т.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</a:rPr>
              <a:t>Евдошенко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,  и др.</a:t>
            </a:r>
          </a:p>
          <a:p>
            <a:pPr marL="365125" indent="-255588"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- Рассматривание зимующих птиц на иллюстрациях, книгах.</a:t>
            </a:r>
          </a:p>
          <a:p>
            <a:pPr marL="365125" indent="-255588"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365125" indent="-255588"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10245" name="Picture 5" descr="C:\Users\1\Desktop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212976"/>
            <a:ext cx="4104456" cy="2902823"/>
          </a:xfrm>
          <a:prstGeom prst="rect">
            <a:avLst/>
          </a:prstGeom>
          <a:noFill/>
        </p:spPr>
      </p:pic>
      <p:pic>
        <p:nvPicPr>
          <p:cNvPr id="10246" name="Picture 6" descr="C:\Users\1\Desktop\воробьишко-602x602.jpg"/>
          <p:cNvPicPr>
            <a:picLocks noChangeAspect="1" noChangeArrowheads="1"/>
          </p:cNvPicPr>
          <p:nvPr/>
        </p:nvPicPr>
        <p:blipFill>
          <a:blip r:embed="rId4" cstate="print"/>
          <a:srcRect l="6955" r="7264"/>
          <a:stretch>
            <a:fillRect/>
          </a:stretch>
        </p:blipFill>
        <p:spPr bwMode="auto">
          <a:xfrm>
            <a:off x="971600" y="3284984"/>
            <a:ext cx="2594307" cy="3024335"/>
          </a:xfrm>
          <a:prstGeom prst="rect">
            <a:avLst/>
          </a:prstGeom>
          <a:noFill/>
        </p:spPr>
      </p:pic>
    </p:spTree>
  </p:cSld>
  <p:clrMapOvr>
    <a:masterClrMapping/>
  </p:clrMapOvr>
  <p:transition advTm="17797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547"/>
            <a:ext cx="9144000" cy="69115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285728"/>
            <a:ext cx="80800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2 неделя.</a:t>
            </a:r>
          </a:p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Задачи: Пополнить развивающую среду по теме проекта.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</a:rPr>
              <a:t>Дид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. игра Найди птицу по ее описанию»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Заучивание стихотворения «Воробей» Н. Рубцов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Оформление альбома «Зимующие птицы».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Оформление папки передвижки «Задания и рекомендации родителям»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 Прослушивание аудио записи с голосами птиц.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 ознакомление  с художественной литературой о птицах: поговорки, стихи, сказки, загадки.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Рассматривание иллюстраций, картин на данную тематику.</a:t>
            </a:r>
          </a:p>
          <a:p>
            <a:endParaRPr lang="ru-RU" dirty="0"/>
          </a:p>
        </p:txBody>
      </p:sp>
      <p:pic>
        <p:nvPicPr>
          <p:cNvPr id="9220" name="Picture 4" descr="G:\plakat_zimuyuwie_ptizi\А4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56992"/>
            <a:ext cx="4286248" cy="3030603"/>
          </a:xfrm>
          <a:prstGeom prst="rect">
            <a:avLst/>
          </a:prstGeom>
          <a:noFill/>
        </p:spPr>
      </p:pic>
    </p:spTree>
  </p:cSld>
  <p:clrMapOvr>
    <a:masterClrMapping/>
  </p:clrMapOvr>
  <p:transition advTm="31718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154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357166"/>
            <a:ext cx="57606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3 неделя.</a:t>
            </a:r>
          </a:p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Задачи: воспитывать желание помогать птицам в трудное для них время.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Беседа «Трудно птицам зимовать»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Чтение художественной литературы «Птичьи кормушки» Л.Воронкова, «Покормите птиц» А. Яшин.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Заготовка корма для птиц.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Подвижные игры «Воробушки и автомобиль», «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</a:rPr>
              <a:t>Совушка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- сова», «Птички в гнездышках», «Воробушки и кот»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</a:rPr>
              <a:t> Кормление птиц ежедневно.</a:t>
            </a:r>
          </a:p>
          <a:p>
            <a:pPr>
              <a:buFont typeface="Wingdings" pitchFamily="2" charset="2"/>
              <a:buChar char="v"/>
            </a:pP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5" name="Picture 2" descr="C:\Users\наташа\Desktop\ДЛЯ НАС\рябина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933056"/>
            <a:ext cx="3543527" cy="26576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Рисунок 8" descr="SAM_1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3933056"/>
            <a:ext cx="3456384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SAM_1014.JPG"/>
          <p:cNvPicPr>
            <a:picLocks noChangeAspect="1"/>
          </p:cNvPicPr>
          <p:nvPr/>
        </p:nvPicPr>
        <p:blipFill>
          <a:blip r:embed="rId5" cstate="print"/>
          <a:srcRect l="23499" b="20633"/>
          <a:stretch>
            <a:fillRect/>
          </a:stretch>
        </p:blipFill>
        <p:spPr>
          <a:xfrm>
            <a:off x="5940153" y="476672"/>
            <a:ext cx="3203847" cy="24928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 descr="SAM_1007.JPG"/>
          <p:cNvPicPr>
            <a:picLocks noChangeAspect="1"/>
          </p:cNvPicPr>
          <p:nvPr/>
        </p:nvPicPr>
        <p:blipFill>
          <a:blip r:embed="rId6" cstate="print"/>
          <a:srcRect l="25192" r="27952"/>
          <a:stretch>
            <a:fillRect/>
          </a:stretch>
        </p:blipFill>
        <p:spPr>
          <a:xfrm>
            <a:off x="6516216" y="2924944"/>
            <a:ext cx="2232248" cy="35730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2561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22"/>
            <a:ext cx="9144000" cy="685627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71600" y="40466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SAM_1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188640"/>
            <a:ext cx="3168352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 descr="SAM_1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4005064"/>
            <a:ext cx="3360373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SAM_1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933056"/>
            <a:ext cx="3360373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 descr="SAM_10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260648"/>
            <a:ext cx="3072341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91680" y="2780928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Покормите птиц зимой. Пусть со всех концов,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К нам слетятся как домой, стайки на крыльцо!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images (2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92280" y="2780928"/>
            <a:ext cx="1872208" cy="10519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1439-1.jpg"/>
          <p:cNvPicPr>
            <a:picLocks noChangeAspect="1"/>
          </p:cNvPicPr>
          <p:nvPr/>
        </p:nvPicPr>
        <p:blipFill>
          <a:blip r:embed="rId8" cstate="print"/>
          <a:srcRect t="51750" r="45154" b="15000"/>
          <a:stretch>
            <a:fillRect/>
          </a:stretch>
        </p:blipFill>
        <p:spPr>
          <a:xfrm>
            <a:off x="0" y="2492896"/>
            <a:ext cx="1801486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4705156_1-12.jpg"/>
          <p:cNvPicPr>
            <a:picLocks noChangeAspect="1"/>
          </p:cNvPicPr>
          <p:nvPr/>
        </p:nvPicPr>
        <p:blipFill>
          <a:blip r:embed="rId9" cstate="print"/>
          <a:srcRect t="52160" b="6801"/>
          <a:stretch>
            <a:fillRect/>
          </a:stretch>
        </p:blipFill>
        <p:spPr>
          <a:xfrm rot="20231401">
            <a:off x="3243723" y="748608"/>
            <a:ext cx="2436395" cy="14401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4705156_1-12.jpg"/>
          <p:cNvPicPr>
            <a:picLocks noChangeAspect="1"/>
          </p:cNvPicPr>
          <p:nvPr/>
        </p:nvPicPr>
        <p:blipFill>
          <a:blip r:embed="rId9" cstate="print"/>
          <a:srcRect b="55051"/>
          <a:stretch>
            <a:fillRect/>
          </a:stretch>
        </p:blipFill>
        <p:spPr>
          <a:xfrm rot="5400000">
            <a:off x="3492043" y="4557242"/>
            <a:ext cx="2162867" cy="14002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8297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1201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547"/>
            <a:ext cx="9144000" cy="69115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285728"/>
            <a:ext cx="8080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ru-RU" b="1" i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220" name="Picture 4" descr="G:\plakat_zimuyuwie_ptizi\А4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509120"/>
            <a:ext cx="2952328" cy="2087452"/>
          </a:xfrm>
          <a:prstGeom prst="rect">
            <a:avLst/>
          </a:prstGeom>
          <a:noFill/>
        </p:spPr>
      </p:pic>
      <p:pic>
        <p:nvPicPr>
          <p:cNvPr id="6" name="Рисунок 5" descr="SAM_1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88640"/>
            <a:ext cx="3816424" cy="2862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SAM_1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0"/>
            <a:ext cx="4067944" cy="30509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SAM_1006.JPG"/>
          <p:cNvPicPr>
            <a:picLocks noChangeAspect="1"/>
          </p:cNvPicPr>
          <p:nvPr/>
        </p:nvPicPr>
        <p:blipFill>
          <a:blip r:embed="rId6" cstate="print"/>
          <a:srcRect l="30767" t="9808"/>
          <a:stretch>
            <a:fillRect/>
          </a:stretch>
        </p:blipFill>
        <p:spPr>
          <a:xfrm>
            <a:off x="6084168" y="3356991"/>
            <a:ext cx="2947934" cy="28803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SAM_1002.JPG"/>
          <p:cNvPicPr>
            <a:picLocks noChangeAspect="1"/>
          </p:cNvPicPr>
          <p:nvPr/>
        </p:nvPicPr>
        <p:blipFill>
          <a:blip r:embed="rId7" cstate="print"/>
          <a:srcRect l="22094"/>
          <a:stretch>
            <a:fillRect/>
          </a:stretch>
        </p:blipFill>
        <p:spPr>
          <a:xfrm>
            <a:off x="179512" y="3356991"/>
            <a:ext cx="3024336" cy="29115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3131840" y="342900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Трудно птицам зимовать,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Надо птицам помогать!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6875"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Продуктивная деятельность: 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Раскраски на тему: «Зимующие птицы», «Птицы наши друзья»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Рисование: «Рисуем разных птиц», «Снегири на ветках», «Птицы наши друзья»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Аппликация из кругов: «Снегири и синички», «Воробушки»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Лепка: «Птицы на кормушке», «Снегири и синички»</a:t>
            </a:r>
          </a:p>
          <a:p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857628"/>
            <a:ext cx="3531768" cy="2697388"/>
          </a:xfrm>
          <a:prstGeom prst="rect">
            <a:avLst/>
          </a:prstGeom>
          <a:noFill/>
        </p:spPr>
      </p:pic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789040"/>
            <a:ext cx="3456384" cy="1942049"/>
          </a:xfrm>
          <a:prstGeom prst="rect">
            <a:avLst/>
          </a:prstGeom>
        </p:spPr>
      </p:pic>
    </p:spTree>
  </p:cSld>
  <p:clrMapOvr>
    <a:masterClrMapping/>
  </p:clrMapOvr>
  <p:transition advTm="22921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16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68960"/>
            <a:ext cx="2074207" cy="1584176"/>
          </a:xfrm>
          <a:prstGeom prst="rect">
            <a:avLst/>
          </a:prstGeom>
          <a:noFill/>
        </p:spPr>
      </p:pic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7856" y="5877272"/>
            <a:ext cx="1296144" cy="728268"/>
          </a:xfrm>
          <a:prstGeom prst="rect">
            <a:avLst/>
          </a:prstGeom>
        </p:spPr>
      </p:pic>
      <p:pic>
        <p:nvPicPr>
          <p:cNvPr id="7" name="Рисунок 6" descr="SAM_1100.JPG"/>
          <p:cNvPicPr>
            <a:picLocks noChangeAspect="1"/>
          </p:cNvPicPr>
          <p:nvPr/>
        </p:nvPicPr>
        <p:blipFill>
          <a:blip r:embed="rId5" cstate="print"/>
          <a:srcRect r="16667"/>
          <a:stretch>
            <a:fillRect/>
          </a:stretch>
        </p:blipFill>
        <p:spPr>
          <a:xfrm>
            <a:off x="971600" y="548680"/>
            <a:ext cx="2880320" cy="25922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Рисунок 7" descr="SAM_1103.JPG"/>
          <p:cNvPicPr>
            <a:picLocks noChangeAspect="1"/>
          </p:cNvPicPr>
          <p:nvPr/>
        </p:nvPicPr>
        <p:blipFill>
          <a:blip r:embed="rId6" cstate="print"/>
          <a:srcRect t="5901" r="54725"/>
          <a:stretch>
            <a:fillRect/>
          </a:stretch>
        </p:blipFill>
        <p:spPr>
          <a:xfrm>
            <a:off x="1907704" y="3356992"/>
            <a:ext cx="1872208" cy="2918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SAM_11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620688"/>
            <a:ext cx="3384376" cy="2538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SAM_109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83968" y="3501008"/>
            <a:ext cx="3384376" cy="25382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6579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" name="Рисунок 6" descr="SAM_1116.JPG"/>
          <p:cNvPicPr>
            <a:picLocks noChangeAspect="1"/>
          </p:cNvPicPr>
          <p:nvPr/>
        </p:nvPicPr>
        <p:blipFill>
          <a:blip r:embed="rId3" cstate="print"/>
          <a:srcRect l="4512" r="9765"/>
          <a:stretch>
            <a:fillRect/>
          </a:stretch>
        </p:blipFill>
        <p:spPr>
          <a:xfrm>
            <a:off x="1259632" y="476672"/>
            <a:ext cx="2808312" cy="24570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SAM_1093.JPG"/>
          <p:cNvPicPr>
            <a:picLocks noChangeAspect="1"/>
          </p:cNvPicPr>
          <p:nvPr/>
        </p:nvPicPr>
        <p:blipFill>
          <a:blip r:embed="rId4" cstate="print"/>
          <a:srcRect l="22438" r="23225"/>
          <a:stretch>
            <a:fillRect/>
          </a:stretch>
        </p:blipFill>
        <p:spPr>
          <a:xfrm>
            <a:off x="5652120" y="548680"/>
            <a:ext cx="2304256" cy="31805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SAM_1101.JPG"/>
          <p:cNvPicPr>
            <a:picLocks noChangeAspect="1"/>
          </p:cNvPicPr>
          <p:nvPr/>
        </p:nvPicPr>
        <p:blipFill>
          <a:blip r:embed="rId5" cstate="print"/>
          <a:srcRect l="2751" t="6951" r="10626" b="5901"/>
          <a:stretch>
            <a:fillRect/>
          </a:stretch>
        </p:blipFill>
        <p:spPr>
          <a:xfrm>
            <a:off x="899592" y="3501008"/>
            <a:ext cx="3456384" cy="2607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4644008" y="4293096"/>
            <a:ext cx="4499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Аппликация: </a:t>
            </a:r>
          </a:p>
          <a:p>
            <a:pPr algn="ctr"/>
            <a:r>
              <a:rPr lang="ru-RU" sz="2400" b="1" dirty="0" smtClean="0"/>
              <a:t>«Снегири и синички»</a:t>
            </a:r>
            <a:endParaRPr lang="ru-RU" sz="2400" b="1" dirty="0"/>
          </a:p>
        </p:txBody>
      </p:sp>
    </p:spTree>
  </p:cSld>
  <p:clrMapOvr>
    <a:masterClrMapping/>
  </p:clrMapOvr>
  <p:transition advTm="4906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" name="Рисунок 6" descr="SAM_1104.JPG"/>
          <p:cNvPicPr>
            <a:picLocks noChangeAspect="1"/>
          </p:cNvPicPr>
          <p:nvPr/>
        </p:nvPicPr>
        <p:blipFill>
          <a:blip r:embed="rId3" cstate="print"/>
          <a:srcRect r="9051" b="12201"/>
          <a:stretch>
            <a:fillRect/>
          </a:stretch>
        </p:blipFill>
        <p:spPr>
          <a:xfrm>
            <a:off x="899591" y="764704"/>
            <a:ext cx="3679843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SAM_11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410998"/>
            <a:ext cx="3528392" cy="26462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716016" y="1484784"/>
            <a:ext cx="3766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Аппликация «Воробушки»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4221088"/>
            <a:ext cx="417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Лепка: «Снегири и синички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  <p:transition advTm="6125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тицы\none-11998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424"/>
            <a:ext cx="9144000" cy="68904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10800000" flipV="1">
            <a:off x="1619672" y="2411269"/>
            <a:ext cx="6048671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Родительское собрание на тему: «Экологическое воспитание детей» в форме КВН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Мастер класс: «Птички в гнёздышках»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Консультации: «Птицы наши друзья», «Верные друзья – зимующие птицы»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Советы и рекомендации.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Оформление альбомов на тему: «Зимующие птицы»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Папка- передвижка: «Домашние задания родителям» </a:t>
            </a:r>
          </a:p>
          <a:p>
            <a:endParaRPr lang="ru-RU" dirty="0"/>
          </a:p>
        </p:txBody>
      </p:sp>
      <p:pic>
        <p:nvPicPr>
          <p:cNvPr id="4100" name="Picture 4" descr="https://img-fotki.yandex.ru/get/15568/200418627.42/0_114c78_aefdc1a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080120" cy="1447321"/>
          </a:xfrm>
          <a:prstGeom prst="rect">
            <a:avLst/>
          </a:prstGeom>
          <a:noFill/>
        </p:spPr>
      </p:pic>
    </p:spTree>
  </p:cSld>
  <p:clrMapOvr>
    <a:masterClrMapping/>
  </p:clrMapOvr>
  <p:transition advTm="26922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0612"/>
            <a:ext cx="3531768" cy="2697388"/>
          </a:xfrm>
          <a:prstGeom prst="rect">
            <a:avLst/>
          </a:prstGeom>
          <a:noFill/>
        </p:spPr>
      </p:pic>
      <p:pic>
        <p:nvPicPr>
          <p:cNvPr id="5" name="Рисунок 4" descr="SAM_09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1196752"/>
            <a:ext cx="5472608" cy="4104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2483768" y="5157192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835696" y="1340768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Родительское собрание по экологическому воспитанию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Tm="5031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SAM_0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76672"/>
            <a:ext cx="3888432" cy="29163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SAM_09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04664"/>
            <a:ext cx="4032447" cy="30243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SAM_0967.JPG"/>
          <p:cNvPicPr>
            <a:picLocks noChangeAspect="1"/>
          </p:cNvPicPr>
          <p:nvPr/>
        </p:nvPicPr>
        <p:blipFill>
          <a:blip r:embed="rId5" cstate="print"/>
          <a:srcRect t="17450" r="9051"/>
          <a:stretch>
            <a:fillRect/>
          </a:stretch>
        </p:blipFill>
        <p:spPr>
          <a:xfrm>
            <a:off x="4932040" y="3789040"/>
            <a:ext cx="3816424" cy="25979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043608" y="3861048"/>
            <a:ext cx="41531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Рисование:</a:t>
            </a:r>
            <a:r>
              <a:rPr lang="ru-RU" dirty="0" smtClean="0"/>
              <a:t>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«Знаки – правила поведения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на природе».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4937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7" name="Рисунок 6" descr="SAM_09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76672"/>
            <a:ext cx="3995936" cy="29969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Рисунок 9" descr="SAM_09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1340768"/>
            <a:ext cx="4211960" cy="3158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1403648" y="4149080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Мастер – класс: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Изготовление игры: «Птички в  гнездышках»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7313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0612"/>
            <a:ext cx="3531768" cy="2697388"/>
          </a:xfrm>
          <a:prstGeom prst="rect">
            <a:avLst/>
          </a:prstGeom>
          <a:noFill/>
        </p:spPr>
      </p:pic>
      <p:pic>
        <p:nvPicPr>
          <p:cNvPr id="5" name="Рисунок 4" descr="SAM_09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7704" y="1268760"/>
            <a:ext cx="5472608" cy="4104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325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0612"/>
            <a:ext cx="3531768" cy="2697388"/>
          </a:xfrm>
          <a:prstGeom prst="rect">
            <a:avLst/>
          </a:prstGeom>
          <a:noFill/>
        </p:spPr>
      </p:pic>
      <p:pic>
        <p:nvPicPr>
          <p:cNvPr id="6" name="Рисунок 5" descr="SAM_0976.JPG"/>
          <p:cNvPicPr>
            <a:picLocks noChangeAspect="1"/>
          </p:cNvPicPr>
          <p:nvPr/>
        </p:nvPicPr>
        <p:blipFill>
          <a:blip r:embed="rId4" cstate="print"/>
          <a:srcRect l="23225" t="3801" r="16925" b="14300"/>
          <a:stretch>
            <a:fillRect/>
          </a:stretch>
        </p:blipFill>
        <p:spPr>
          <a:xfrm>
            <a:off x="1547664" y="2132856"/>
            <a:ext cx="2876627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SAM_0975.JPG"/>
          <p:cNvPicPr>
            <a:picLocks noChangeAspect="1"/>
          </p:cNvPicPr>
          <p:nvPr/>
        </p:nvPicPr>
        <p:blipFill>
          <a:blip r:embed="rId5" cstate="print"/>
          <a:srcRect l="32675" t="4851" r="14563" b="26900"/>
          <a:stretch>
            <a:fillRect/>
          </a:stretch>
        </p:blipFill>
        <p:spPr>
          <a:xfrm>
            <a:off x="4499992" y="1340768"/>
            <a:ext cx="3043169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969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тицы\none-11998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68904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10800000" flipV="1">
            <a:off x="1835694" y="4321990"/>
            <a:ext cx="552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4100" name="Picture 4" descr="https://img-fotki.yandex.ru/get/15568/200418627.42/0_114c78_aefdc1a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080120" cy="1447321"/>
          </a:xfrm>
          <a:prstGeom prst="rect">
            <a:avLst/>
          </a:prstGeom>
          <a:noFill/>
        </p:spPr>
      </p:pic>
      <p:pic>
        <p:nvPicPr>
          <p:cNvPr id="10" name="Рисунок 9" descr="SAM_1122.JPG"/>
          <p:cNvPicPr>
            <a:picLocks noChangeAspect="1"/>
          </p:cNvPicPr>
          <p:nvPr/>
        </p:nvPicPr>
        <p:blipFill>
          <a:blip r:embed="rId4" cstate="print"/>
          <a:srcRect b="14761"/>
          <a:stretch>
            <a:fillRect/>
          </a:stretch>
        </p:blipFill>
        <p:spPr>
          <a:xfrm>
            <a:off x="1619672" y="3068960"/>
            <a:ext cx="6048672" cy="3168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2123728" y="1196752"/>
            <a:ext cx="417646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Папка – передвижка: </a:t>
            </a:r>
            <a:r>
              <a:rPr lang="ru-RU" sz="2400" b="1" dirty="0" smtClean="0">
                <a:solidFill>
                  <a:srgbClr val="002060"/>
                </a:solidFill>
              </a:rPr>
              <a:t>домашние задания по теме: «Зимующие птицы» 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5875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тицы\none-11998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68904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10800000" flipV="1">
            <a:off x="1835694" y="4321990"/>
            <a:ext cx="552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4100" name="Picture 4" descr="https://img-fotki.yandex.ru/get/15568/200418627.42/0_114c78_aefdc1a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080120" cy="144732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123728" y="1196752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SAM_11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1700808"/>
            <a:ext cx="6048672" cy="4536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5875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тицы\none-11998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68904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10800000" flipV="1">
            <a:off x="1835694" y="4321990"/>
            <a:ext cx="552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4100" name="Picture 4" descr="https://img-fotki.yandex.ru/get/15568/200418627.42/0_114c78_aefdc1a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080120" cy="144732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843808" y="2276872"/>
            <a:ext cx="332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</a:t>
            </a:r>
            <a:endParaRPr lang="ru-RU" sz="2400" b="1" dirty="0"/>
          </a:p>
        </p:txBody>
      </p:sp>
      <p:pic>
        <p:nvPicPr>
          <p:cNvPr id="7" name="Рисунок 6" descr="SAM_1127.JPG"/>
          <p:cNvPicPr>
            <a:picLocks noChangeAspect="1"/>
          </p:cNvPicPr>
          <p:nvPr/>
        </p:nvPicPr>
        <p:blipFill>
          <a:blip r:embed="rId4" cstate="print"/>
          <a:srcRect t="5443" r="4753"/>
          <a:stretch>
            <a:fillRect/>
          </a:stretch>
        </p:blipFill>
        <p:spPr>
          <a:xfrm>
            <a:off x="323528" y="1988840"/>
            <a:ext cx="3888432" cy="28951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SAM_11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212976"/>
            <a:ext cx="3851920" cy="28889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411760" y="1052736"/>
            <a:ext cx="369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Работы родителей: 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4735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птицы\16653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857232"/>
            <a:ext cx="65722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У детей сформирована система знаний о зимующих птицах.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Созданы необходимые условия в группе по формированию целостного представления  о жизни зимующих птиц.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У детей появилось желание помогать птицам в зимнее время года.</a:t>
            </a:r>
          </a:p>
          <a:p>
            <a:pPr>
              <a:buFont typeface="Wingdings" pitchFamily="2" charset="2"/>
              <a:buChar char="v"/>
            </a:pPr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Перспективы проекта</a:t>
            </a:r>
          </a:p>
          <a:p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дальнейшем планирую разработать весенний проект «Перелетные птицы» </a:t>
            </a:r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857628"/>
            <a:ext cx="3531768" cy="2697388"/>
          </a:xfrm>
          <a:prstGeom prst="rect">
            <a:avLst/>
          </a:prstGeom>
          <a:noFill/>
        </p:spPr>
      </p:pic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4509120"/>
            <a:ext cx="3456384" cy="1942049"/>
          </a:xfrm>
          <a:prstGeom prst="rect">
            <a:avLst/>
          </a:prstGeom>
        </p:spPr>
      </p:pic>
    </p:spTree>
  </p:cSld>
  <p:clrMapOvr>
    <a:masterClrMapping/>
  </p:clrMapOvr>
  <p:transition advTm="20203"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птицы\MM47aHE65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71670" y="2857496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1\Desktop\0_8a0b6_7cae5ba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0612"/>
            <a:ext cx="3531768" cy="2697388"/>
          </a:xfrm>
          <a:prstGeom prst="rect">
            <a:avLst/>
          </a:prstGeom>
          <a:noFill/>
        </p:spPr>
      </p:pic>
    </p:spTree>
  </p:cSld>
  <p:clrMapOvr>
    <a:masterClrMapping/>
  </p:clrMapOvr>
  <p:transition advTm="7078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850</Words>
  <Application>Microsoft Office PowerPoint</Application>
  <PresentationFormat>Экран (4:3)</PresentationFormat>
  <Paragraphs>113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Улыбка</cp:lastModifiedBy>
  <cp:revision>90</cp:revision>
  <dcterms:created xsi:type="dcterms:W3CDTF">2016-03-01T16:07:47Z</dcterms:created>
  <dcterms:modified xsi:type="dcterms:W3CDTF">2021-12-06T06:27:18Z</dcterms:modified>
</cp:coreProperties>
</file>