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331" r:id="rId4"/>
    <p:sldId id="319" r:id="rId5"/>
    <p:sldId id="320" r:id="rId6"/>
    <p:sldId id="329" r:id="rId7"/>
    <p:sldId id="328" r:id="rId8"/>
    <p:sldId id="322" r:id="rId9"/>
    <p:sldId id="330" r:id="rId10"/>
    <p:sldId id="324" r:id="rId11"/>
    <p:sldId id="326" r:id="rId12"/>
    <p:sldId id="262" r:id="rId13"/>
    <p:sldId id="325" r:id="rId14"/>
    <p:sldId id="327" r:id="rId15"/>
    <p:sldId id="25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B3403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A208297-9064-4510-89F1-5C01E2DD9A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96B05E7-6E95-4A63-9C9A-4A1DCBA7A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217127D1-D3D5-4D66-A168-66301577F1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93895A-4B0D-4F60-9DED-CE8F06D49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23E502-2ED9-4C28-B5D3-07CEE9284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99E3458-837D-4807-A617-A0F17EF0A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9222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F610C12-7171-431D-AB27-D271028B9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F92B2CD-504A-4ABB-8107-EE706D8E3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5429222-DCA8-4627-B12F-B1607C5F1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B8A270E-C7E6-4349-AD8A-FB0C5A65A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DDF3F05-593E-42EF-BDB3-564798F01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44586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CA59827-8450-4B9C-941A-275459B04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7B9632C-AD4A-48E0-8226-A146B6ADD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1FD9266-D8B6-425F-9145-EBA7EF80A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53E5F8C-DE8E-480B-9608-A56F21C0A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1C095EA-28CC-42F1-ABAF-A34AF781B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136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704ADF7-9971-4B82-813A-B86CCD2E4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84F939F-08C9-42C7-9AF2-170318209E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5F6F0F22-B339-4C2B-ADDA-5D0EC55760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26ED319-E2B9-413E-A676-0BF3D05F8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58FA69-D657-4CEC-990E-6131543BB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6B2EEA5-A3A4-45B1-92E5-341FE14FA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85810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DE23A3-E406-43CB-A026-A57939528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02D581F-EE38-4AD9-9E1C-21A07D3A93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7F38C98-B3F1-4F11-8C6B-3E96AF5922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4846BF3F-0F7C-4BBC-BACC-9814A69FF0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84C632C5-AD79-4A6B-A9C6-37ED16C433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C4BD1972-C08F-48DC-8000-77AC15999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73FA558C-E61E-4F4B-B3E4-1E152B68F0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8083B3FA-BE6E-49AC-BC19-AF0B2701E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05809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BBCD87F-9D94-4ADD-A85C-CDB42E123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901E86D-4566-4BB3-A9B0-28BEA39CF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44CD106-39AA-46FF-B4E0-BF37602C0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8FC8B144-7F3C-4ED0-9D39-988D5D31E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4293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D7F5E386-4989-4340-B9C1-F62B7BDAE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95FB74EF-BA70-4FEB-B098-97F8D124F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FCBC96F-6E92-476C-B66B-259171A57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77523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7AA7FDD-67AA-4840-9F90-58AED7CA7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70396B5-BB47-42AC-98AC-FC3128A8A8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D2A93B2-4D52-44FD-BD47-48E508233C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3498797-B58B-4B36-92BC-673323853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4FF2E32-FAF6-4BF7-95ED-FB5BFBEED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5038E4F-7AF0-4371-9DA8-748C5B20C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62810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5F459D6-B36D-4354-A14A-4EA5C1383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704CC2B-D1FC-48F3-AACA-0C5D6455D4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32CC4930-FC90-4CDB-8963-7E5BEF17BA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69EAB307-35C8-4E10-BA41-8C6B09F5D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8FF3446-8CCC-4CEB-927E-C1098BF6B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E9B2961-3DE9-436B-A407-4F5745641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69007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3155FDE-7923-44E0-B5C8-1971A3360F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FFAD9F7-6B99-4A9B-80C1-4539AA5239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0B62157-4C81-4C6A-98D1-6DD8E14F8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4F79AE2-3336-4474-BE36-4621D5A6F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873609A-9EB6-436F-984C-4D8270E88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48415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29CC9AAA-0E2D-427A-9ECF-4D28212554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839F4655-ADFC-484D-91F4-1ED3BDE9A2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4780469-0659-4EFD-8E37-3CA139780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83BED-250B-407C-B43E-5EB7601A7E06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22FC714-C459-4A64-81EA-628B8CD0D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14D98E7-F50F-4CE6-9A14-5112EAD54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D5FF7-451F-43F4-90A9-DE9806325E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90563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D2BB89B-2243-42BD-B28E-38AA77876F74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7B44307-9ECE-4F64-BCAF-634B763B2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F00B435-0BF0-4309-A44E-2882FAF794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4AC073E-8841-4204-8F20-DF3C157D00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83BED-250B-407C-B43E-5EB7601A7E06}" type="datetimeFigureOut">
              <a:rPr lang="en-US" smtClean="0"/>
              <a:pPr/>
              <a:t>11/4/2021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18ABB9-9636-45AA-A310-B1143C093A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23339A5-9508-44CB-B7CB-71444A9C84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D5FF7-451F-43F4-90A9-DE9806325E9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74496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2.wdp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microsoft.com/office/2007/relationships/hdphoto" Target="../media/hdphoto3.wdp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5" Type="http://schemas.microsoft.com/office/2007/relationships/hdphoto" Target="../media/hdphoto6.wdp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9FBD038-0C1F-4F6E-9BE5-EFF611F758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6423" y="2168208"/>
            <a:ext cx="9144000" cy="1372851"/>
          </a:xfrm>
        </p:spPr>
        <p:txBody>
          <a:bodyPr>
            <a:normAutofit/>
          </a:bodyPr>
          <a:lstStyle/>
          <a:p>
            <a:r>
              <a:rPr kumimoji="0" lang="ru-RU" sz="28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народный Костюм </a:t>
            </a:r>
            <a:r>
              <a:rPr kumimoji="0" lang="ru-RU" sz="28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28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800" cap="all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одежда</a:t>
            </a:r>
            <a:r>
              <a:rPr lang="ru-RU" sz="1800" cap="all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4D201E7-2630-44F7-B133-B0495E21D1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02626" y="4175889"/>
            <a:ext cx="5499651" cy="165641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Выполнил: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биологии и химии </a:t>
            </a:r>
          </a:p>
          <a:p>
            <a:pPr>
              <a:lnSpc>
                <a:spcPct val="100000"/>
              </a:lnSpc>
            </a:pP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Волохова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И.В.</a:t>
            </a:r>
          </a:p>
          <a:p>
            <a:pPr>
              <a:lnSpc>
                <a:spcPct val="10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МАОУ 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Кутарбитская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СОШ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25AFAB7-9AF0-4217-A522-7A0D4787293D}"/>
              </a:ext>
            </a:extLst>
          </p:cNvPr>
          <p:cNvSpPr txBox="1"/>
          <p:nvPr/>
        </p:nvSpPr>
        <p:spPr>
          <a:xfrm>
            <a:off x="4459356" y="6268175"/>
            <a:ext cx="32732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г.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8000" y="3517557"/>
            <a:ext cx="6096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занятие внеурочной деятельности в 5 классе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1343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F043E69-D677-4D34-8950-F78AEE6A2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226" y="44463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русского национального костюма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139DC08-551D-407B-BE51-2FB3A95D0D94}"/>
              </a:ext>
            </a:extLst>
          </p:cNvPr>
          <p:cNvSpPr txBox="1"/>
          <p:nvPr/>
        </p:nvSpPr>
        <p:spPr>
          <a:xfrm>
            <a:off x="1815547" y="2256430"/>
            <a:ext cx="4280453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ru-RU" altLang="ru-RU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 русской национальной одежды – многовековая история. Общий её характер, сложившийся в быту многих поколений, соответствовал внешнему облику, образу жизни, географическому положению и характеру труда народа.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2B7302C-CEBE-4F86-A750-F5590B12E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094" y="1685469"/>
            <a:ext cx="4631244" cy="4255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16797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6922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Цвета национального костюма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748" t="10197" r="24459" b="5620"/>
          <a:stretch/>
        </p:blipFill>
        <p:spPr>
          <a:xfrm>
            <a:off x="1846732" y="1981199"/>
            <a:ext cx="1795168" cy="37293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612" t="10913" r="14524" b="4314"/>
          <a:stretch/>
        </p:blipFill>
        <p:spPr>
          <a:xfrm>
            <a:off x="4419600" y="1981199"/>
            <a:ext cx="1741837" cy="3729318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0667" t="11292" r="10575" b="12600"/>
          <a:stretch/>
        </p:blipFill>
        <p:spPr bwMode="auto">
          <a:xfrm>
            <a:off x="9386043" y="1981200"/>
            <a:ext cx="1957179" cy="3729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6831" t="9811" r="20336" b="3746"/>
          <a:stretch/>
        </p:blipFill>
        <p:spPr bwMode="auto">
          <a:xfrm>
            <a:off x="7019366" y="1981199"/>
            <a:ext cx="1451282" cy="3729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12093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4AABF6-2F3C-4CEB-B1CE-45407C877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6597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повседневная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одежда</a:t>
            </a:r>
          </a:p>
        </p:txBody>
      </p:sp>
      <p:pic>
        <p:nvPicPr>
          <p:cNvPr id="3" name="Picture 7">
            <a:extLst>
              <a:ext uri="{FF2B5EF4-FFF2-40B4-BE49-F238E27FC236}">
                <a16:creationId xmlns:a16="http://schemas.microsoft.com/office/drawing/2014/main" xmlns="" id="{2EE044A1-1916-4485-8F52-BC35A85EB4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900" y="1344700"/>
            <a:ext cx="2167899" cy="44937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2A9DDA7-56C4-4543-94FF-047D3D693257}"/>
              </a:ext>
            </a:extLst>
          </p:cNvPr>
          <p:cNvSpPr txBox="1"/>
          <p:nvPr/>
        </p:nvSpPr>
        <p:spPr>
          <a:xfrm>
            <a:off x="1544658" y="1704096"/>
            <a:ext cx="445273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eaLnBrk="1" hangingPunct="1">
              <a:buFont typeface="Wingdings" panose="05000000000000000000" pitchFamily="2" charset="2"/>
              <a:buChar char="Ø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Женскую рубаху шили из белого полотна или цветного </a:t>
            </a:r>
            <a:r>
              <a:rPr lang="ru-RU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шелка. 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была длинной, до ступней, с длинными, собранными в низках рукавами, с разрезом из горловины книзу, ее украшали вышивкой или обшивали полосой отделочной ткани. </a:t>
            </a:r>
            <a:endParaRPr lang="ru-RU" alt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eaLnBrk="1" hangingPunct="1">
              <a:buFont typeface="Wingdings" panose="05000000000000000000" pitchFamily="2" charset="2"/>
              <a:buChar char="Ø"/>
            </a:pP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Было принято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чтобы нижняя женская рубашка всегда была 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подпоясана. 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2429" b="98683" l="2417" r="9725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6639" y="1521552"/>
            <a:ext cx="2388514" cy="48347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25033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1610A2-51D5-4BED-A5ED-403E130CE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5285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одежда</a:t>
            </a:r>
            <a:endParaRPr lang="ru-RU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651F66D-5F5F-4593-B961-631A4C21BFCB}"/>
              </a:ext>
            </a:extLst>
          </p:cNvPr>
          <p:cNvSpPr txBox="1"/>
          <p:nvPr/>
        </p:nvSpPr>
        <p:spPr>
          <a:xfrm>
            <a:off x="1463974" y="2154161"/>
            <a:ext cx="428045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Холщевые белые рубахи и передники носили с сарафанами.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Сарафан - распашная длинная  одежда без рукавов, на лямках. Их шили из разных тканей, украшали спереди узорной полосой, тесьмой, серебряным кружевом, узорными пуговицами. </a:t>
            </a:r>
          </a:p>
          <a:p>
            <a:pPr marL="342900" indent="-342900" eaLnBrk="1" hangingPunct="1">
              <a:buFont typeface="Wingdings" panose="05000000000000000000" pitchFamily="2" charset="2"/>
              <a:buChar char="Ø"/>
            </a:pP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66B559B-3BF7-4EC6-86C1-6AC07D4CD2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1106" y="1459261"/>
            <a:ext cx="3216588" cy="4530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22285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61651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одежда</a:t>
            </a:r>
            <a:endParaRPr lang="ru-RU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77" t="2967" r="47662" b="2523"/>
          <a:stretch/>
        </p:blipFill>
        <p:spPr bwMode="auto">
          <a:xfrm>
            <a:off x="5827059" y="1377938"/>
            <a:ext cx="2716308" cy="46953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34352" y="2224187"/>
            <a:ext cx="38906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Понева — мешковатая юбка — была обязательным элементом гардероба замужней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женщины.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Понева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состояла из трех полотнищ, могла быть глухой или распашной. 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968" r="12048"/>
          <a:stretch/>
        </p:blipFill>
        <p:spPr bwMode="auto">
          <a:xfrm>
            <a:off x="8771965" y="1692945"/>
            <a:ext cx="2931460" cy="41297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05563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76804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одежда</a:t>
            </a:r>
            <a:endParaRPr lang="ru-RU" sz="3200" dirty="0"/>
          </a:p>
        </p:txBody>
      </p:sp>
      <p:sp>
        <p:nvSpPr>
          <p:cNvPr id="3" name="AutoShape 2" descr="Женский костюм. Поя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649506" y="2273024"/>
            <a:ext cx="37024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Ø"/>
            </a:pPr>
            <a:endParaRPr lang="ru-RU" alt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alt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Самой декоративной, богато украшенной </a:t>
            </a:r>
            <a:r>
              <a:rPr lang="ru-RU" alt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частью русского </a:t>
            </a:r>
            <a:r>
              <a:rPr lang="ru-RU" alt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костюма был передник, закрывающий женскую фигуру спереди. </a:t>
            </a:r>
            <a:endParaRPr lang="ru-RU" altLang="ru-RU" sz="20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ru-RU" alt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639" b="10920"/>
          <a:stretch/>
        </p:blipFill>
        <p:spPr bwMode="auto">
          <a:xfrm>
            <a:off x="5943600" y="1612028"/>
            <a:ext cx="2294235" cy="4514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135" t="2967" r="4149" b="2199"/>
          <a:stretch/>
        </p:blipFill>
        <p:spPr bwMode="auto">
          <a:xfrm>
            <a:off x="8453717" y="1612028"/>
            <a:ext cx="3039036" cy="4514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32569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CC4A2E1-0945-46A2-A3D1-79F3367A8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5285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одежда</a:t>
            </a:r>
            <a:endParaRPr lang="ru-RU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A341F29-C0FF-41BD-BAF5-5DEA3A2B7B3C}"/>
              </a:ext>
            </a:extLst>
          </p:cNvPr>
          <p:cNvSpPr txBox="1"/>
          <p:nvPr/>
        </p:nvSpPr>
        <p:spPr>
          <a:xfrm>
            <a:off x="1616765" y="2275590"/>
            <a:ext cx="380337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800" dirty="0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 холодное  время  года  носили  полушубки  из  самых  различных  материалов:  парчи,  бархата,  сукна,  шерсти. В  разных  губерниях  эта  одежда  отличалась  кроем  и  имела  множество  разных  названий  -  </a:t>
            </a:r>
            <a:r>
              <a:rPr lang="ru-RU" sz="1800" dirty="0" err="1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шушпан</a:t>
            </a:r>
            <a:r>
              <a:rPr lang="ru-RU" sz="1800" dirty="0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 шушун,  </a:t>
            </a:r>
            <a:r>
              <a:rPr lang="ru-RU" sz="1800" dirty="0" err="1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насов</a:t>
            </a:r>
            <a:r>
              <a:rPr lang="ru-RU" sz="1800" dirty="0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1800" dirty="0" err="1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сукман</a:t>
            </a:r>
            <a:r>
              <a:rPr lang="ru-RU" sz="1800" dirty="0">
                <a:solidFill>
                  <a:schemeClr val="accent3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 коротай,  шугай,  епанечка.</a:t>
            </a:r>
          </a:p>
        </p:txBody>
      </p:sp>
      <p:pic>
        <p:nvPicPr>
          <p:cNvPr id="5" name="Picture 3" descr="C:\Users\2015\Desktop\меховая шуба.jpg">
            <a:extLst>
              <a:ext uri="{FF2B5EF4-FFF2-40B4-BE49-F238E27FC236}">
                <a16:creationId xmlns:a16="http://schemas.microsoft.com/office/drawing/2014/main" xmlns="" id="{03FFCF5D-728F-45E9-B78D-DC7E271DB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8806" y="1460830"/>
            <a:ext cx="2248281" cy="4214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Users\2015\Desktop\00ab44ac6862ca86f73fed0ad5e179c007912c7b.jpg">
            <a:extLst>
              <a:ext uri="{FF2B5EF4-FFF2-40B4-BE49-F238E27FC236}">
                <a16:creationId xmlns:a16="http://schemas.microsoft.com/office/drawing/2014/main" xmlns="" id="{87DFC332-E70B-42E7-994C-1191B027F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 l="45703"/>
          <a:stretch>
            <a:fillRect/>
          </a:stretch>
        </p:blipFill>
        <p:spPr bwMode="auto">
          <a:xfrm>
            <a:off x="9138627" y="2079753"/>
            <a:ext cx="2428892" cy="4170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19757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80969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одежда</a:t>
            </a:r>
          </a:p>
        </p:txBody>
      </p:sp>
      <p:pic>
        <p:nvPicPr>
          <p:cNvPr id="2050" name="Picture 2" descr="https://tomskmuseum.ru/content/files/00/49/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152" y="1287461"/>
            <a:ext cx="4138519" cy="2287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277" t="4082" r="3805" b="5049"/>
          <a:stretch/>
        </p:blipFill>
        <p:spPr bwMode="auto">
          <a:xfrm>
            <a:off x="7853733" y="3682114"/>
            <a:ext cx="3028772" cy="27880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41930" y="2455893"/>
            <a:ext cx="347830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Самым актуальным и незаменимым атрибутом в одежде женщины был платок. Данный аксессуар являлся символом благочестия.</a:t>
            </a:r>
          </a:p>
        </p:txBody>
      </p:sp>
    </p:spTree>
    <p:extLst>
      <p:ext uri="{BB962C8B-B14F-4D97-AF65-F5344CB8AC3E}">
        <p14:creationId xmlns="" xmlns:p14="http://schemas.microsoft.com/office/powerpoint/2010/main" val="392872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E36CA7E-EAF7-42EB-B578-5B8D30F91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16827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Женские головные уборы</a:t>
            </a:r>
            <a:endParaRPr lang="ru-RU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4770"/>
          <a:stretch/>
        </p:blipFill>
        <p:spPr bwMode="auto">
          <a:xfrm>
            <a:off x="8159375" y="1688208"/>
            <a:ext cx="2950859" cy="3772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4310"/>
          <a:stretch/>
        </p:blipFill>
        <p:spPr bwMode="auto">
          <a:xfrm>
            <a:off x="1667435" y="1694783"/>
            <a:ext cx="2608730" cy="3768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66636" b="21403"/>
          <a:stretch/>
        </p:blipFill>
        <p:spPr bwMode="auto">
          <a:xfrm>
            <a:off x="4984375" y="1688208"/>
            <a:ext cx="2402165" cy="3768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93786" y="5463691"/>
            <a:ext cx="1183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Убрус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44521" y="5453523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Повойник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1474" y="5436796"/>
            <a:ext cx="1246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Повязка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553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9DEE8C4-FBF4-4A74-B4E9-502457D48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9584"/>
            <a:ext cx="10515600" cy="1001680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Женская повседневная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обувь</a:t>
            </a:r>
            <a:endParaRPr lang="ru-RU" sz="3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82A47BD4-D757-4E9B-B3AC-09BD330957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2626" b="93435" l="3438" r="96719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81" y="1203167"/>
            <a:ext cx="3939112" cy="2812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43FF9402-27FE-48CC-B38A-C56578FA528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32384" b="92527" l="1257" r="4632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1749"/>
          <a:stretch/>
        </p:blipFill>
        <p:spPr>
          <a:xfrm>
            <a:off x="3409960" y="3124806"/>
            <a:ext cx="2826276" cy="2954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48109414-33BF-4B3A-82BB-34A6CE8C5DE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068" b="98221" l="47397" r="98564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6140"/>
          <a:stretch/>
        </p:blipFill>
        <p:spPr>
          <a:xfrm>
            <a:off x="5635205" y="1383919"/>
            <a:ext cx="2809986" cy="2632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3DA58AE6-B10D-419A-999F-3FEAFD80A8E3}"/>
              </a:ext>
            </a:extLst>
          </p:cNvPr>
          <p:cNvSpPr txBox="1"/>
          <p:nvPr/>
        </p:nvSpPr>
        <p:spPr>
          <a:xfrm>
            <a:off x="1554656" y="3816942"/>
            <a:ext cx="1855304" cy="366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Лапти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714D3F7F-350B-40F9-8D12-A569F1697900}"/>
              </a:ext>
            </a:extLst>
          </p:cNvPr>
          <p:cNvSpPr txBox="1"/>
          <p:nvPr/>
        </p:nvSpPr>
        <p:spPr>
          <a:xfrm>
            <a:off x="6382843" y="4039245"/>
            <a:ext cx="1775477" cy="371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Валенки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41BB18A-C45A-4CFE-A97D-13EAA1654F53}"/>
              </a:ext>
            </a:extLst>
          </p:cNvPr>
          <p:cNvSpPr txBox="1"/>
          <p:nvPr/>
        </p:nvSpPr>
        <p:spPr>
          <a:xfrm>
            <a:off x="4560093" y="5712836"/>
            <a:ext cx="2052472" cy="366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Ступни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ackgroundRemoval t="9954" b="96991" l="9954" r="89969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320" y="3243666"/>
            <a:ext cx="3703755" cy="2469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785848" y="5710455"/>
            <a:ext cx="20883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Поршни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329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92" name="Picture 12">
            <a:extLst>
              <a:ext uri="{FF2B5EF4-FFF2-40B4-BE49-F238E27FC236}">
                <a16:creationId xmlns:a16="http://schemas.microsoft.com/office/drawing/2014/main" xmlns="" id="{C1969705-D741-4BF7-B67D-697A1ADDB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955" y="3752252"/>
            <a:ext cx="2418892" cy="25589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6083" name="Rectangle 3">
            <a:extLst>
              <a:ext uri="{FF2B5EF4-FFF2-40B4-BE49-F238E27FC236}">
                <a16:creationId xmlns:a16="http://schemas.microsoft.com/office/drawing/2014/main" xmlns="" id="{14932A28-0D60-4B5D-999E-276D8E67F8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38666" y="1441697"/>
            <a:ext cx="9912935" cy="241300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alt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орнаментации  домашних тканей использовались узорное ткачество, вышивка, набойка. </a:t>
            </a:r>
          </a:p>
        </p:txBody>
      </p:sp>
      <p:sp>
        <p:nvSpPr>
          <p:cNvPr id="46089" name="Rectangle 9">
            <a:extLst>
              <a:ext uri="{FF2B5EF4-FFF2-40B4-BE49-F238E27FC236}">
                <a16:creationId xmlns:a16="http://schemas.microsoft.com/office/drawing/2014/main" xmlns="" id="{225C1D75-8C9F-41BA-838D-DD7B14AB1B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441325"/>
            <a:ext cx="7772400" cy="912346"/>
          </a:xfrm>
          <a:noFill/>
        </p:spPr>
        <p:txBody>
          <a:bodyPr>
            <a:normAutofit/>
          </a:bodyPr>
          <a:lstStyle/>
          <a:p>
            <a:pPr algn="ctr" eaLnBrk="1" hangingPunct="1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</a:t>
            </a:r>
            <a:endParaRPr lang="ru-RU" alt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090" name="Picture 10">
            <a:extLst>
              <a:ext uri="{FF2B5EF4-FFF2-40B4-BE49-F238E27FC236}">
                <a16:creationId xmlns:a16="http://schemas.microsoft.com/office/drawing/2014/main" xmlns="" id="{1BF95E64-A8C2-4740-8E7D-4AF7AD49B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5736"/>
          <a:stretch>
            <a:fillRect/>
          </a:stretch>
        </p:blipFill>
        <p:spPr bwMode="auto">
          <a:xfrm>
            <a:off x="1824036" y="2541588"/>
            <a:ext cx="2147327" cy="22381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46091" name="Picture 11">
            <a:extLst>
              <a:ext uri="{FF2B5EF4-FFF2-40B4-BE49-F238E27FC236}">
                <a16:creationId xmlns:a16="http://schemas.microsoft.com/office/drawing/2014/main" xmlns="" id="{DC7C31C0-6ADA-4DBE-8949-AD368B7F4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173" y="2541588"/>
            <a:ext cx="2147328" cy="22381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3074" name="Picture 2" descr="https://i.pinimg.com/736x/4a/12/3c/4a123cda7954cc7eda7ce72d5421fc0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954621" y="4073482"/>
            <a:ext cx="2569828" cy="1927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2852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CE6C67-29B9-425F-93CD-FB70EB670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58875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</a:t>
            </a:r>
            <a:endParaRPr lang="ru-RU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27265F5-A596-4EC1-930E-32879D4A570B}"/>
              </a:ext>
            </a:extLst>
          </p:cNvPr>
          <p:cNvSpPr txBox="1"/>
          <p:nvPr/>
        </p:nvSpPr>
        <p:spPr>
          <a:xfrm>
            <a:off x="1673670" y="2488983"/>
            <a:ext cx="421419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kumimoji="0" lang="ru-RU" sz="2000" i="0" u="none" strike="noStrike" cap="none" normalizeH="0" baseline="0" dirty="0">
                <a:ln>
                  <a:noFill/>
                </a:ln>
                <a:solidFill>
                  <a:schemeClr val="accent3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Самой дорогой и модной вещью в костюме была пуговица. 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Каждая </a:t>
            </a:r>
            <a:r>
              <a:rPr kumimoji="0" lang="ru-RU" sz="2000" i="0" u="none" strike="noStrike" cap="none" normalizeH="0" baseline="0" dirty="0">
                <a:ln>
                  <a:noFill/>
                </a:ln>
                <a:solidFill>
                  <a:schemeClr val="accent3">
                    <a:lumMod val="2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пуговица имела свое название. Подчас пуговицы стоили дороже самого платья. </a:t>
            </a:r>
            <a:endParaRPr lang="ru-RU" sz="2000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xmlns="" id="{BA98497E-906E-469D-8A1B-E0602A88A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329" y="4331216"/>
            <a:ext cx="2976630" cy="20638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xmlns="" id="{8ABAD1BB-EF09-4FE2-A0EB-AF051EE01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0" b="98785" l="0" r="99851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971" y="1586470"/>
            <a:ext cx="3192673" cy="27447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548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318C939-D55B-4B38-BE3C-645D7F026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911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BF41954-DDCA-4B48-BE98-A83DA14CFFEC}"/>
              </a:ext>
            </a:extLst>
          </p:cNvPr>
          <p:cNvSpPr txBox="1"/>
          <p:nvPr/>
        </p:nvSpPr>
        <p:spPr>
          <a:xfrm>
            <a:off x="1736035" y="4367484"/>
            <a:ext cx="8719930" cy="464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10F6109-3F47-485F-A29B-415D7DF1CCF9}"/>
              </a:ext>
            </a:extLst>
          </p:cNvPr>
          <p:cNvSpPr txBox="1"/>
          <p:nvPr/>
        </p:nvSpPr>
        <p:spPr>
          <a:xfrm>
            <a:off x="1908311" y="1859339"/>
            <a:ext cx="887895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Народный костюм представляет собой целостный художественный ансамбль, несущий определенное образное содержание, обусловленное назначением и сложившимися традициями. Его образуют гармонично согласованные предметы одежды, украшения и дополнения к ним, обувь, прическа, головной убор, грим.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народность крестьянского костюма объясняется тем, что он является феноменом практической и духовной деятельности народа, выражением его интересов и потребностей, стереотипов восприятия и мышления, ценностных и эмоциональных структур. При этом народ выступает объектом и субъектом, создателем и хранителем этого необходимого и понятного ему вида декоративно-прикладного творчества.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4881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AC7C8C8-7EE2-41FC-A051-1295AA89E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009651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литературы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C4E68AC-9D84-4DAB-8F55-4AB361C0DD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7007" y="1690688"/>
            <a:ext cx="10230679" cy="435133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Буфеева И.Ю. Традиции народного костюма и современная мода. Москва: Академия. 1989. 267 с.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Вейс Г. История культуры народов мира. Москва: Эксмо. 2006. 144 с.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Ермилова В.В.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Русская вышивка и кружево. Москва: Изобразительное искусство, 1985.  286 с</a:t>
            </a:r>
            <a:r>
              <a:rPr lang="ru-RU" sz="2000" dirty="0">
                <a:solidFill>
                  <a:srgbClr val="64646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Ефимова Л.В. 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народный костюм 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XVIII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вв.). Москва: советская Россия. 1989. 314 с.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Пармон Ф.М. Русский народный костюм, как художественно-конструктивный источник творчества. Москва: Легпромбытиздат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1994. 272 с.</a:t>
            </a:r>
            <a:endParaRPr lang="en-US" sz="20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628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498</Words>
  <Application>Microsoft Office PowerPoint</Application>
  <PresentationFormat>Произвольный</PresentationFormat>
  <Paragraphs>49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Русский народный Костюм  (женская повседневная одежда)</vt:lpstr>
      <vt:lpstr>История русского национального костюма</vt:lpstr>
      <vt:lpstr>Цвета национального костюма</vt:lpstr>
      <vt:lpstr>Женская повседневная одежда</vt:lpstr>
      <vt:lpstr>Женская повседневная одежда</vt:lpstr>
      <vt:lpstr>Женская повседневная одежда</vt:lpstr>
      <vt:lpstr>Женская повседневная одежда</vt:lpstr>
      <vt:lpstr>Женская повседневная одежда</vt:lpstr>
      <vt:lpstr>Женская повседневная одежда</vt:lpstr>
      <vt:lpstr>Женские головные уборы</vt:lpstr>
      <vt:lpstr>Женская повседневная обувь</vt:lpstr>
      <vt:lpstr>Декор</vt:lpstr>
      <vt:lpstr>Декор</vt:lpstr>
      <vt:lpstr>Заключение</vt:lpstr>
      <vt:lpstr>Список литературы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Пользователь</cp:lastModifiedBy>
  <cp:revision>58</cp:revision>
  <dcterms:created xsi:type="dcterms:W3CDTF">2020-10-04T10:38:21Z</dcterms:created>
  <dcterms:modified xsi:type="dcterms:W3CDTF">2021-11-04T13:55:54Z</dcterms:modified>
</cp:coreProperties>
</file>