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70" r:id="rId4"/>
    <p:sldId id="259" r:id="rId5"/>
    <p:sldId id="260" r:id="rId6"/>
    <p:sldId id="258" r:id="rId7"/>
    <p:sldId id="261" r:id="rId8"/>
    <p:sldId id="262" r:id="rId9"/>
    <p:sldId id="263" r:id="rId10"/>
    <p:sldId id="272" r:id="rId11"/>
    <p:sldId id="273" r:id="rId12"/>
    <p:sldId id="264" r:id="rId13"/>
    <p:sldId id="265" r:id="rId14"/>
    <p:sldId id="266" r:id="rId15"/>
    <p:sldId id="267" r:id="rId16"/>
    <p:sldId id="268" r:id="rId17"/>
    <p:sldId id="271" r:id="rId1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E7421-4B47-44D3-AD88-4BE94950C5BA}" type="datetimeFigureOut">
              <a:rPr lang="ru-RU" smtClean="0"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C6D5073-B8A5-4FCE-AD7C-369DFF348C9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5" r="1496" b="5070"/>
          <a:stretch>
            <a:fillRect/>
          </a:stretch>
        </p:blipFill>
        <p:spPr>
          <a:xfrm>
            <a:off x="0" y="2488676"/>
            <a:ext cx="8603890" cy="41477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66313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Исследовательская работа на тему: </a:t>
            </a:r>
            <a:b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Тайна белого цветка: фокус или наука?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07237" y="3655480"/>
            <a:ext cx="5284763" cy="3202519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r"/>
            <a:r>
              <a:rPr lang="ru-RU" sz="2000" b="1" dirty="0">
                <a:sym typeface="+mn-ea"/>
              </a:rPr>
              <a:t>Выполнил </a:t>
            </a:r>
          </a:p>
          <a:p>
            <a:pPr algn="r"/>
            <a:r>
              <a:rPr lang="ru-RU" sz="2000" b="1" dirty="0">
                <a:sym typeface="+mn-ea"/>
              </a:rPr>
              <a:t>ученик 1 «б» класса </a:t>
            </a:r>
          </a:p>
          <a:p>
            <a:pPr algn="r"/>
            <a:r>
              <a:rPr lang="ru-RU" sz="2000" b="1" dirty="0" err="1">
                <a:sym typeface="+mn-ea"/>
              </a:rPr>
              <a:t>Ныгыманов</a:t>
            </a:r>
            <a:r>
              <a:rPr lang="ru-RU" sz="2000" b="1" dirty="0">
                <a:sym typeface="+mn-ea"/>
              </a:rPr>
              <a:t> Артём</a:t>
            </a:r>
          </a:p>
          <a:p>
            <a:pPr algn="r"/>
            <a:endParaRPr lang="ru-RU" sz="2000" b="1" dirty="0">
              <a:sym typeface="+mn-ea"/>
            </a:endParaRPr>
          </a:p>
          <a:p>
            <a:pPr algn="r"/>
            <a:r>
              <a:rPr lang="ru-RU" sz="2000" b="1" dirty="0">
                <a:sym typeface="+mn-ea"/>
              </a:rPr>
              <a:t>Руководитель проекта</a:t>
            </a:r>
          </a:p>
          <a:p>
            <a:pPr algn="r"/>
            <a:r>
              <a:rPr lang="ru-RU" sz="2000" b="1" dirty="0">
                <a:sym typeface="+mn-ea"/>
              </a:rPr>
              <a:t>учитель начальных классов</a:t>
            </a:r>
          </a:p>
          <a:p>
            <a:pPr algn="r"/>
            <a:r>
              <a:rPr lang="ru-RU" sz="2000" b="1" dirty="0">
                <a:sym typeface="+mn-ea"/>
              </a:rPr>
              <a:t>Нуждина Виктория Павловна</a:t>
            </a:r>
            <a:r>
              <a:rPr lang="ru-RU" sz="2000" b="1" dirty="0"/>
              <a:t> 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555" y="827812"/>
            <a:ext cx="9305652" cy="5202376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моей работы:</a:t>
            </a:r>
            <a:r>
              <a:rPr lang="ru-RU" sz="2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Узнать, как можно изменить цвет живого цветка в домашних условиях и с помощью каких средств.</a:t>
            </a:r>
            <a:endParaRPr lang="ru-RU" sz="2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ru-RU" sz="2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Узнать из книг и интернета, как вода попадает от корней к лепесткам.</a:t>
            </a:r>
            <a:endParaRPr lang="ru-RU" sz="2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ru-RU" sz="2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Провести эксперимент по окрашиванию цветов (белых хризантем).</a:t>
            </a:r>
            <a:endParaRPr lang="ru-RU" sz="2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ru-RU" sz="2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Посмотреть, какая краска красит лучше всего (специальная краска или гуашь).</a:t>
            </a:r>
            <a:endParaRPr lang="ru-RU" sz="2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Сделать выводы и показать результат.</a:t>
            </a:r>
            <a:endParaRPr lang="ru-RU" sz="2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5102" y="539178"/>
            <a:ext cx="9437627" cy="609729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Моя гипотеза (предположение</a:t>
            </a:r>
            <a:r>
              <a:rPr lang="ru-RU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): Я думаю, что цветы «пьют» воду, и если подкрасить её, то и лепестки изменят свой цвет.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Методы исследования:</a:t>
            </a:r>
            <a:r>
              <a:rPr lang="ru-RU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чтение книг, проведение опыта, наблюдение и фотографирование результатов.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6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Объект исследования</a:t>
            </a:r>
            <a:r>
              <a:rPr lang="ru-RU" sz="260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— срезанные хризантемы, специальный краситель, самостоятельно разведенный раствор (гуашь+ вода).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6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 исследования</a:t>
            </a:r>
            <a:r>
              <a:rPr lang="ru-RU" sz="260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— процесс изменения пигментации лепестков под воздействием различных красителей и методов их внесения.</a:t>
            </a:r>
            <a:endParaRPr lang="en-US" sz="2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исследования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Анализ, практические эксперименты.</a:t>
            </a:r>
          </a:p>
          <a:p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/>
          <p:cNvPicPr/>
          <p:nvPr/>
        </p:nvPicPr>
        <p:blipFill>
          <a:blip r:embed="rId2"/>
          <a:stretch>
            <a:fillRect/>
          </a:stretch>
        </p:blipFill>
        <p:spPr>
          <a:xfrm>
            <a:off x="6487795" y="1066165"/>
            <a:ext cx="4332605" cy="57918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04"/>
          <a:stretch>
            <a:fillRect/>
          </a:stretch>
        </p:blipFill>
        <p:spPr>
          <a:xfrm>
            <a:off x="0" y="779780"/>
            <a:ext cx="5828665" cy="588708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5670" y="264794"/>
            <a:ext cx="12217137" cy="134718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9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Цветы лучший способом выражения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9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эмоций и украшения дома. </a:t>
            </a:r>
            <a:endParaRPr lang="ru-RU" sz="39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9300"/>
            <a:ext cx="6654800" cy="48387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604" y="254524"/>
            <a:ext cx="11727730" cy="672593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Предыстория: </a:t>
            </a:r>
            <a:r>
              <a:rPr lang="ru-RU" sz="44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люди начали красить цветы</a:t>
            </a:r>
            <a:r>
              <a:rPr lang="ru-RU" sz="4400" b="1" dirty="0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7667" y="927117"/>
            <a:ext cx="10507743" cy="1092183"/>
          </a:xfrm>
        </p:spPr>
        <p:txBody>
          <a:bodyPr>
            <a:normAutofit/>
          </a:bodyPr>
          <a:lstStyle/>
          <a:p>
            <a:pPr marL="0" indent="0">
              <a:spcAft>
                <a:spcPts val="800"/>
              </a:spcAft>
              <a:buNone/>
            </a:pPr>
            <a:r>
              <a:rPr lang="ru-RU" sz="28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Люди всегда любили цветы, но им всегда хотелось чего-то необычного.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846480" y="2462106"/>
            <a:ext cx="413836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6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Древние секреты. Еще много сотен лет назад садоводы на Востоке пытались изменить цвет растений. Они подливали в почву настои из трав и коры деревьев, надеясь, что корни впитают краску.</a:t>
            </a:r>
            <a:endParaRPr lang="ru-RU" sz="26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4090" y="365126"/>
            <a:ext cx="8789709" cy="131284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Сказка и реальность.</a:t>
            </a:r>
            <a:r>
              <a:rPr lang="ru-RU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/>
          </a:p>
        </p:txBody>
      </p:sp>
      <p:pic>
        <p:nvPicPr>
          <p:cNvPr id="1026" name="Picture 2" descr="Picture background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" t="8232" r="1768"/>
          <a:stretch>
            <a:fillRect/>
          </a:stretch>
        </p:blipFill>
        <p:spPr bwMode="auto">
          <a:xfrm>
            <a:off x="150830" y="1130099"/>
            <a:ext cx="7334052" cy="572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45518" y="1617872"/>
            <a:ext cx="4157221" cy="3629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900"/>
              </a:spcAft>
              <a:tabLst>
                <a:tab pos="457200" algn="l"/>
              </a:tabLst>
            </a:pPr>
            <a:r>
              <a:rPr lang="ru-RU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Помните сказку «Алиса в Стране чудес», где садовники красили белые розы красной краской с помощью кисточек?</a:t>
            </a:r>
            <a:endParaRPr lang="ru-RU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418893" y="4996207"/>
            <a:ext cx="5090475" cy="659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ts val="1800"/>
              </a:lnSpc>
              <a:spcAft>
                <a:spcPts val="900"/>
              </a:spcAft>
              <a:tabLst>
                <a:tab pos="457200" algn="l"/>
              </a:tabLst>
            </a:pPr>
            <a:r>
              <a:rPr lang="ru-RU" sz="36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Современные чудеса.</a:t>
            </a:r>
            <a:r>
              <a:rPr lang="ru-RU" sz="360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rgbClr val="0A0A0A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ts val="1800"/>
              </a:lnSpc>
              <a:spcAft>
                <a:spcPts val="900"/>
              </a:spcAft>
              <a:tabLst>
                <a:tab pos="457200" algn="l"/>
              </a:tabLs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8792" y="2507547"/>
            <a:ext cx="7409468" cy="43592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228" y="-84677"/>
            <a:ext cx="7842772" cy="3921386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841" y="490194"/>
            <a:ext cx="5608949" cy="3063711"/>
          </a:xfrm>
        </p:spPr>
        <p:txBody>
          <a:bodyPr>
            <a:normAutofit/>
          </a:bodyPr>
          <a:lstStyle/>
          <a:p>
            <a:pPr marL="0" lvl="0" indent="0" algn="ctr">
              <a:lnSpc>
                <a:spcPts val="1800"/>
              </a:lnSpc>
              <a:spcAft>
                <a:spcPts val="900"/>
              </a:spcAft>
              <a:buNone/>
              <a:tabLst>
                <a:tab pos="457200" algn="l"/>
              </a:tabLst>
            </a:pPr>
            <a:r>
              <a:rPr lang="ru-RU" sz="36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Первые опыты. </a:t>
            </a:r>
          </a:p>
          <a:p>
            <a:pPr marL="0" lvl="0" indent="0">
              <a:lnSpc>
                <a:spcPts val="1800"/>
              </a:lnSpc>
              <a:spcAft>
                <a:spcPts val="900"/>
              </a:spcAft>
              <a:buNone/>
              <a:tabLst>
                <a:tab pos="457200" algn="l"/>
              </a:tabLst>
            </a:pPr>
            <a:r>
              <a:rPr lang="ru-RU" sz="36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Около 100 лет назад </a:t>
            </a:r>
          </a:p>
          <a:p>
            <a:pPr marL="0" lvl="0" indent="0">
              <a:lnSpc>
                <a:spcPts val="1800"/>
              </a:lnSpc>
              <a:spcAft>
                <a:spcPts val="900"/>
              </a:spcAft>
              <a:buNone/>
              <a:tabLst>
                <a:tab pos="457200" algn="l"/>
              </a:tabLst>
            </a:pPr>
            <a:r>
              <a:rPr lang="ru-RU" sz="36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ученые-ботаники начали</a:t>
            </a:r>
          </a:p>
          <a:p>
            <a:pPr marL="0" lvl="0" indent="0">
              <a:lnSpc>
                <a:spcPts val="1800"/>
              </a:lnSpc>
              <a:spcAft>
                <a:spcPts val="900"/>
              </a:spcAft>
              <a:buNone/>
              <a:tabLst>
                <a:tab pos="457200" algn="l"/>
              </a:tabLst>
            </a:pPr>
            <a:r>
              <a:rPr lang="ru-RU" sz="36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проводить серьезные опыты. </a:t>
            </a:r>
            <a:endParaRPr lang="ru-RU" sz="36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84"/>
          <a:stretch>
            <a:fillRect/>
          </a:stretch>
        </p:blipFill>
        <p:spPr>
          <a:xfrm rot="5400000">
            <a:off x="-291219" y="291221"/>
            <a:ext cx="6721312" cy="613887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38874" y="876693"/>
            <a:ext cx="6263715" cy="3852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это интересно мне? </a:t>
            </a:r>
          </a:p>
          <a:p>
            <a:pPr>
              <a:lnSpc>
                <a:spcPct val="150000"/>
              </a:lnSpc>
            </a:pP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Мне стало любопытно: если ученые и флористы могул это делать, </a:t>
            </a:r>
          </a:p>
          <a:p>
            <a:pPr>
              <a:lnSpc>
                <a:spcPct val="150000"/>
              </a:lnSpc>
            </a:pP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получится ли у меня превратить обычную белую хризантему в </a:t>
            </a:r>
          </a:p>
          <a:p>
            <a:pPr>
              <a:lnSpc>
                <a:spcPct val="150000"/>
              </a:lnSpc>
            </a:pP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цветную прямо на своей кухне?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57528" cy="1080217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цветы «пьют»? (Капиллярный эффект)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68274" y="1761102"/>
            <a:ext cx="5827332" cy="4829944"/>
          </a:xfrm>
        </p:spPr>
        <p:txBody>
          <a:bodyPr>
            <a:normAutofit/>
          </a:bodyPr>
          <a:lstStyle/>
          <a:p>
            <a:pPr>
              <a:spcAft>
                <a:spcPts val="800"/>
              </a:spcAft>
            </a:pPr>
            <a:r>
              <a:rPr lang="ru-RU" sz="26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Внутри стебля нет пустоты, там находятся тысячи тончайших трубочек, которые называются сосуды или капилляры.</a:t>
            </a:r>
            <a:endParaRPr lang="ru-RU" sz="2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6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Вода для цветка — это «транспорт». В природе она везет в себе полезные минералы из почвы.</a:t>
            </a:r>
            <a:endParaRPr lang="ru-RU" sz="2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94" y="905233"/>
            <a:ext cx="5971880" cy="597188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img11"/>
          <p:cNvPicPr>
            <a:picLocks noChangeAspect="1"/>
          </p:cNvPicPr>
          <p:nvPr/>
        </p:nvPicPr>
        <p:blipFill>
          <a:blip r:embed="rId2"/>
          <a:srcRect l="32884"/>
          <a:stretch>
            <a:fillRect/>
          </a:stretch>
        </p:blipFill>
        <p:spPr>
          <a:xfrm>
            <a:off x="805180" y="68580"/>
            <a:ext cx="8100695" cy="6789420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>
            <a:off x="4237355" y="469265"/>
            <a:ext cx="6433787" cy="28244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altLang="en-US" sz="2600" b="1" dirty="0"/>
              <a:t>На поперечном </a:t>
            </a:r>
            <a:r>
              <a:rPr lang="ru-RU" altLang="en-US" sz="2600" b="1" dirty="0" err="1"/>
              <a:t>сечени</a:t>
            </a:r>
            <a:r>
              <a:rPr lang="ru-RU" altLang="en-US" sz="2600" b="1" dirty="0"/>
              <a:t> стебля растения видно, что основная ткань заполняет пространство между покровной  проводящей тканями.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:\Ныгыманов Артём\1773885598202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" t="1768" r="3126" b="10472"/>
          <a:stretch/>
        </p:blipFill>
        <p:spPr bwMode="auto">
          <a:xfrm>
            <a:off x="154379" y="0"/>
            <a:ext cx="10747169" cy="68520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512014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Практическая часть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5968" y="1514539"/>
            <a:ext cx="4959285" cy="5065369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опыта мне понадобилось:</a:t>
            </a:r>
          </a:p>
          <a:p>
            <a:pPr marL="342900" lvl="0" indent="-342900">
              <a:spcAft>
                <a:spcPts val="9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Белые цветы (лучше всего взять  хризантемы, они красятся быстрее всего).</a:t>
            </a:r>
          </a:p>
          <a:p>
            <a:pPr marL="342900" lvl="0" indent="-342900">
              <a:lnSpc>
                <a:spcPts val="1800"/>
              </a:lnSpc>
              <a:spcAft>
                <a:spcPts val="9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Специальный краситель </a:t>
            </a:r>
          </a:p>
          <a:p>
            <a:pPr marL="342900" lvl="0" indent="-342900">
              <a:lnSpc>
                <a:spcPts val="1800"/>
              </a:lnSpc>
              <a:spcAft>
                <a:spcPts val="9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Гуашь</a:t>
            </a:r>
          </a:p>
          <a:p>
            <a:pPr marL="342900" lvl="0" indent="-342900">
              <a:lnSpc>
                <a:spcPts val="1800"/>
              </a:lnSpc>
              <a:spcAft>
                <a:spcPts val="9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Прозрачные стаканы </a:t>
            </a:r>
          </a:p>
          <a:p>
            <a:pPr marL="342900" lvl="0" indent="-342900">
              <a:lnSpc>
                <a:spcPts val="1800"/>
              </a:lnSpc>
              <a:spcAft>
                <a:spcPts val="9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Чистая вода.</a:t>
            </a:r>
          </a:p>
          <a:p>
            <a:pPr marL="342900" lvl="0" indent="-342900">
              <a:lnSpc>
                <a:spcPts val="1800"/>
              </a:lnSpc>
              <a:spcAft>
                <a:spcPts val="9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Ножницы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" b="7846"/>
          <a:stretch>
            <a:fillRect/>
          </a:stretch>
        </p:blipFill>
        <p:spPr>
          <a:xfrm rot="5400000">
            <a:off x="4867324" y="1090418"/>
            <a:ext cx="6677416" cy="476053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61" t="6319" r="5971" b="4425"/>
          <a:stretch>
            <a:fillRect/>
          </a:stretch>
        </p:blipFill>
        <p:spPr>
          <a:xfrm rot="5400000">
            <a:off x="1772232" y="2291394"/>
            <a:ext cx="3844776" cy="528843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17961" r="16770"/>
          <a:stretch>
            <a:fillRect/>
          </a:stretch>
        </p:blipFill>
        <p:spPr>
          <a:xfrm rot="5400000">
            <a:off x="6662992" y="919459"/>
            <a:ext cx="6255257" cy="4802759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6" r="7177" b="41638"/>
          <a:stretch>
            <a:fillRect/>
          </a:stretch>
        </p:blipFill>
        <p:spPr>
          <a:xfrm>
            <a:off x="0" y="0"/>
            <a:ext cx="7496811" cy="3110845"/>
          </a:xfr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923828" y="193210"/>
            <a:ext cx="11048213" cy="1850011"/>
          </a:xfrm>
        </p:spPr>
        <p:txBody>
          <a:bodyPr>
            <a:normAutofit/>
          </a:bodyPr>
          <a:lstStyle/>
          <a:p>
            <a:pPr>
              <a:lnSpc>
                <a:spcPts val="1800"/>
              </a:lnSpc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Шаг 1. Подготовка «волшебной воды»</a:t>
            </a:r>
            <a:b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955430" y="3304055"/>
            <a:ext cx="528843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Шаг 2. Подготовка цветов</a:t>
            </a:r>
            <a:endParaRPr lang="ru-RU" sz="26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7" r="8304"/>
          <a:stretch>
            <a:fillRect/>
          </a:stretch>
        </p:blipFill>
        <p:spPr>
          <a:xfrm rot="5400000">
            <a:off x="-315118" y="285188"/>
            <a:ext cx="5494466" cy="486423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42332" y="0"/>
            <a:ext cx="61038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Шаг 3. Наблюдение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629067" y="564720"/>
            <a:ext cx="804371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Через 40минут: В стакане с красителем на краях белых лепестков появились первые маленькие цветные точки. А в стакане с разбавленной гуашью­ никаких изменений нет</a:t>
            </a:r>
            <a:endParaRPr lang="ru-RU" sz="2600" b="1" dirty="0"/>
          </a:p>
        </p:txBody>
      </p:sp>
      <p:pic>
        <p:nvPicPr>
          <p:cNvPr id="6" name="Рисунок 5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7" t="1941" r="5784" b="892"/>
          <a:stretch/>
        </p:blipFill>
        <p:spPr bwMode="auto">
          <a:xfrm>
            <a:off x="4039009" y="2257491"/>
            <a:ext cx="3442442" cy="41406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BBF396B-199A-414A-AB78-9DC711CB62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925" y="2741334"/>
            <a:ext cx="4705350" cy="406717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" t="2860" r="5076" b="2773"/>
          <a:stretch>
            <a:fillRect/>
          </a:stretch>
        </p:blipFill>
        <p:spPr>
          <a:xfrm rot="5400000">
            <a:off x="-624878" y="762510"/>
            <a:ext cx="6959804" cy="5332977"/>
          </a:xfrm>
        </p:spPr>
      </p:pic>
      <p:sp>
        <p:nvSpPr>
          <p:cNvPr id="7" name="TextBox 6"/>
          <p:cNvSpPr txBox="1"/>
          <p:nvPr/>
        </p:nvSpPr>
        <p:spPr>
          <a:xfrm>
            <a:off x="5137608" y="1489435"/>
            <a:ext cx="4944790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/>
            <a:r>
              <a:rPr lang="ru-RU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Через 6 часов: Мои белые цветы полностью стали ярко-синие, с помощью специального красителя. А вот гуашь, разбавленная в воде, никак не повлияла на цвет лепестков. Цветы так и остались белые.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3500" y="113123"/>
            <a:ext cx="6385481" cy="6744878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4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ыводы:</a:t>
            </a:r>
            <a:endParaRPr lang="ru-RU" sz="4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" indent="0">
              <a:lnSpc>
                <a:spcPct val="120000"/>
              </a:lnSpc>
              <a:buNone/>
            </a:pPr>
            <a:r>
              <a:rPr lang="ru-RU" sz="4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Мое предположение подтвердилось. Цветы действительно пьют воду стеблем, и она поднимается вверх до самых лепестков. Если вода цветная, то и лепестки окрашиваются. Это происходит не мгновенно, а за несколько часов. Но оказалось, что покрасить лепестки можно не любой краской… Вот, например разбавленная гуашь не окрасила. </a:t>
            </a:r>
          </a:p>
          <a:p>
            <a:pPr marL="114300" indent="0">
              <a:lnSpc>
                <a:spcPct val="120000"/>
              </a:lnSpc>
              <a:buNone/>
            </a:pPr>
            <a:r>
              <a:rPr lang="ru-RU" sz="42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окрашивания цветов подходят только те краски, которые полностью растворяются в воде и не имеют крупных частиц.</a:t>
            </a:r>
            <a:endParaRPr lang="ru-RU" sz="42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57250" y="857250"/>
            <a:ext cx="6858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545" y="186055"/>
            <a:ext cx="11514455" cy="681672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en-US" sz="2400"/>
              <a:t>Мое</a:t>
            </a:r>
            <a:r>
              <a:rPr lang="en-US" altLang="ru-RU" sz="2400"/>
              <a:t> </a:t>
            </a:r>
            <a:r>
              <a:rPr lang="en-US" altLang="en-US" sz="2400"/>
              <a:t>открытие</a:t>
            </a:r>
            <a:r>
              <a:rPr lang="en-US" altLang="ru-RU" sz="2400"/>
              <a:t>: </a:t>
            </a:r>
            <a:r>
              <a:rPr lang="en-US" altLang="en-US" sz="2400"/>
              <a:t>Почему</a:t>
            </a:r>
            <a:r>
              <a:rPr lang="en-US" altLang="ru-RU" sz="2400"/>
              <a:t> </a:t>
            </a:r>
            <a:r>
              <a:rPr lang="en-US" altLang="en-US" sz="2400"/>
              <a:t>гуашь</a:t>
            </a:r>
            <a:r>
              <a:rPr lang="en-US" altLang="ru-RU" sz="2400"/>
              <a:t> </a:t>
            </a:r>
            <a:r>
              <a:rPr lang="en-US" altLang="en-US" sz="2400"/>
              <a:t>не</a:t>
            </a:r>
            <a:r>
              <a:rPr lang="en-US" altLang="ru-RU" sz="2400"/>
              <a:t> </a:t>
            </a:r>
            <a:r>
              <a:rPr lang="en-US" altLang="en-US" sz="2400"/>
              <a:t>сработала</a:t>
            </a:r>
            <a:r>
              <a:rPr lang="en-US" altLang="ru-RU" sz="2400"/>
              <a:t>?</a:t>
            </a:r>
          </a:p>
          <a:p>
            <a:pPr marL="0" indent="457200">
              <a:buNone/>
            </a:pP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ходе</a:t>
            </a:r>
            <a:r>
              <a:rPr lang="en-US" altLang="ru-RU" sz="2400"/>
              <a:t> </a:t>
            </a:r>
            <a:r>
              <a:rPr lang="en-US" altLang="en-US" sz="2400"/>
              <a:t>опыта</a:t>
            </a:r>
            <a:r>
              <a:rPr lang="en-US" altLang="ru-RU" sz="2400"/>
              <a:t> </a:t>
            </a:r>
            <a:r>
              <a:rPr lang="en-US" altLang="en-US" sz="2400"/>
              <a:t>я</a:t>
            </a:r>
            <a:r>
              <a:rPr lang="en-US" altLang="ru-RU" sz="2400"/>
              <a:t> </a:t>
            </a:r>
            <a:r>
              <a:rPr lang="en-US" altLang="en-US" sz="2400"/>
              <a:t>заметил</a:t>
            </a:r>
            <a:r>
              <a:rPr lang="en-US" altLang="ru-RU" sz="2400"/>
              <a:t>, </a:t>
            </a:r>
            <a:r>
              <a:rPr lang="en-US" altLang="en-US" sz="2400"/>
              <a:t>что</a:t>
            </a:r>
            <a:r>
              <a:rPr lang="en-US" altLang="ru-RU" sz="2400"/>
              <a:t> </a:t>
            </a:r>
            <a:r>
              <a:rPr lang="en-US" altLang="en-US" sz="2400"/>
              <a:t>обычная</a:t>
            </a:r>
            <a:r>
              <a:rPr lang="" altLang="en-US" sz="2400"/>
              <a:t> </a:t>
            </a:r>
            <a:r>
              <a:rPr lang="en-US" altLang="en-US" sz="2400"/>
              <a:t>гуашь</a:t>
            </a:r>
            <a:r>
              <a:rPr lang="en-US" altLang="ru-RU" sz="2400"/>
              <a:t> </a:t>
            </a:r>
            <a:r>
              <a:rPr lang="en-US" altLang="en-US" sz="2400"/>
              <a:t>не</a:t>
            </a:r>
            <a:r>
              <a:rPr lang="en-US" altLang="ru-RU" sz="2400"/>
              <a:t> </a:t>
            </a:r>
            <a:r>
              <a:rPr lang="en-US" altLang="en-US" sz="2400"/>
              <a:t>покрасила</a:t>
            </a:r>
            <a:r>
              <a:rPr lang="en-US" altLang="ru-RU" sz="2400"/>
              <a:t> </a:t>
            </a:r>
            <a:r>
              <a:rPr lang="en-US" altLang="en-US" sz="2400"/>
              <a:t>лепестки</a:t>
            </a:r>
            <a:r>
              <a:rPr lang="en-US" altLang="ru-RU" sz="2400"/>
              <a:t>, </a:t>
            </a:r>
            <a:r>
              <a:rPr lang="en-US" altLang="en-US" sz="2400"/>
              <a:t>а</a:t>
            </a:r>
            <a:r>
              <a:rPr lang="" altLang="en-US" sz="2400"/>
              <a:t> </a:t>
            </a:r>
            <a:r>
              <a:rPr lang="en-US" altLang="en-US" sz="2400"/>
              <a:t>специальный</a:t>
            </a:r>
            <a:r>
              <a:rPr lang="en-US" altLang="ru-RU" sz="2400"/>
              <a:t> </a:t>
            </a:r>
            <a:r>
              <a:rPr lang="en-US" altLang="en-US" sz="2400"/>
              <a:t>краситель</a:t>
            </a:r>
            <a:r>
              <a:rPr lang="en-US" altLang="ru-RU" sz="2400"/>
              <a:t> </a:t>
            </a:r>
            <a:r>
              <a:rPr lang="en-US" altLang="en-US" sz="2400"/>
              <a:t>справился</a:t>
            </a:r>
            <a:r>
              <a:rPr lang="en-US" altLang="ru-RU" sz="2400"/>
              <a:t> </a:t>
            </a:r>
            <a:r>
              <a:rPr lang="en-US" altLang="en-US" sz="2400"/>
              <a:t>отлично</a:t>
            </a:r>
            <a:r>
              <a:rPr lang="en-US" altLang="ru-RU" sz="2400"/>
              <a:t>. </a:t>
            </a:r>
            <a:r>
              <a:rPr lang="en-US" altLang="en-US" sz="2400"/>
              <a:t>Вот</a:t>
            </a:r>
            <a:r>
              <a:rPr lang="en-US" altLang="ru-RU" sz="2400"/>
              <a:t> </a:t>
            </a:r>
            <a:r>
              <a:rPr lang="en-US" altLang="en-US" sz="2400"/>
              <a:t>почему</a:t>
            </a:r>
            <a:r>
              <a:rPr lang="en-US" altLang="ru-RU" sz="2400"/>
              <a:t> </a:t>
            </a:r>
            <a:r>
              <a:rPr lang="en-US" altLang="en-US" sz="2400"/>
              <a:t>так</a:t>
            </a:r>
            <a:r>
              <a:rPr lang="en-US" altLang="ru-RU" sz="2400"/>
              <a:t> </a:t>
            </a:r>
            <a:r>
              <a:rPr lang="en-US" altLang="en-US" sz="2400"/>
              <a:t>произошло</a:t>
            </a:r>
            <a:r>
              <a:rPr lang="en-US" altLang="ru-RU" sz="2400"/>
              <a:t>:</a:t>
            </a:r>
          </a:p>
          <a:p>
            <a:pPr marL="0" indent="0">
              <a:buNone/>
            </a:pPr>
            <a:r>
              <a:rPr lang="en-US" altLang="ru-RU" sz="2400"/>
              <a:t>1.</a:t>
            </a:r>
            <a:r>
              <a:rPr lang="en-US" altLang="en-US" sz="2400"/>
              <a:t>Размер</a:t>
            </a:r>
            <a:r>
              <a:rPr lang="en-US" altLang="ru-RU" sz="2400"/>
              <a:t> </a:t>
            </a:r>
            <a:r>
              <a:rPr lang="" altLang="en-US" sz="2400"/>
              <a:t>«</a:t>
            </a:r>
            <a:r>
              <a:rPr lang="en-US" altLang="en-US" sz="2400"/>
              <a:t>краски</a:t>
            </a:r>
            <a:r>
              <a:rPr lang="" altLang="en-US" sz="2400"/>
              <a:t>»</a:t>
            </a:r>
            <a:r>
              <a:rPr lang="en-US" altLang="ru-RU" sz="2400"/>
              <a:t>:</a:t>
            </a:r>
            <a:r>
              <a:rPr lang="" altLang="en-US" sz="2400"/>
              <a:t> </a:t>
            </a:r>
            <a:r>
              <a:rPr lang="en-US" altLang="en-US" sz="2400"/>
              <a:t>Гуашь</a:t>
            </a:r>
            <a:r>
              <a:rPr lang="en-US" altLang="ru-RU" sz="2400"/>
              <a:t> </a:t>
            </a:r>
            <a:r>
              <a:rPr lang="en-US" altLang="en-US" sz="2400"/>
              <a:t>состоит</a:t>
            </a:r>
            <a:r>
              <a:rPr lang="en-US" altLang="ru-RU" sz="2400"/>
              <a:t> </a:t>
            </a:r>
            <a:r>
              <a:rPr lang="en-US" altLang="en-US" sz="2400"/>
              <a:t>из</a:t>
            </a:r>
            <a:r>
              <a:rPr lang="en-US" altLang="ru-RU" sz="2400"/>
              <a:t> </a:t>
            </a:r>
            <a:r>
              <a:rPr lang="en-US" altLang="en-US" sz="2400"/>
              <a:t>очень</a:t>
            </a:r>
            <a:r>
              <a:rPr lang="en-US" altLang="ru-RU" sz="2400"/>
              <a:t> </a:t>
            </a:r>
            <a:r>
              <a:rPr lang="en-US" altLang="en-US" sz="2400"/>
              <a:t>мелких</a:t>
            </a:r>
            <a:r>
              <a:rPr lang="en-US" altLang="ru-RU" sz="2400"/>
              <a:t>, </a:t>
            </a:r>
            <a:r>
              <a:rPr lang="en-US" altLang="en-US" sz="2400"/>
              <a:t>но</a:t>
            </a:r>
            <a:r>
              <a:rPr lang="en-US" altLang="ru-RU" sz="2400"/>
              <a:t> </a:t>
            </a:r>
            <a:r>
              <a:rPr lang="en-US" altLang="en-US" sz="2400"/>
              <a:t>плотных</a:t>
            </a:r>
            <a:r>
              <a:rPr lang="en-US" altLang="ru-RU" sz="2400"/>
              <a:t> </a:t>
            </a:r>
            <a:r>
              <a:rPr lang="en-US" altLang="en-US" sz="2400"/>
              <a:t>частичек</a:t>
            </a:r>
            <a:r>
              <a:rPr lang="en-US" altLang="ru-RU" sz="2400"/>
              <a:t> </a:t>
            </a:r>
            <a:r>
              <a:rPr lang="en-US" altLang="en-US" sz="2400"/>
              <a:t>порошка</a:t>
            </a:r>
            <a:r>
              <a:rPr lang="en-US" altLang="ru-RU" sz="2400"/>
              <a:t>. </a:t>
            </a:r>
            <a:r>
              <a:rPr lang="en-US" altLang="en-US" sz="2400"/>
              <a:t>Они</a:t>
            </a:r>
            <a:r>
              <a:rPr lang="en-US" altLang="ru-RU" sz="2400"/>
              <a:t> </a:t>
            </a:r>
            <a:r>
              <a:rPr lang="en-US" altLang="en-US" sz="2400"/>
              <a:t>слишком</a:t>
            </a:r>
            <a:r>
              <a:rPr lang="en-US" altLang="ru-RU" sz="2400"/>
              <a:t> </a:t>
            </a:r>
            <a:r>
              <a:rPr lang="en-US" altLang="en-US" sz="2400"/>
              <a:t>крупные</a:t>
            </a:r>
            <a:r>
              <a:rPr lang="en-US" altLang="ru-RU" sz="2400"/>
              <a:t> </a:t>
            </a:r>
            <a:r>
              <a:rPr lang="en-US" altLang="en-US" sz="2400"/>
              <a:t>для</a:t>
            </a:r>
            <a:r>
              <a:rPr lang="en-US" altLang="ru-RU" sz="2400"/>
              <a:t> </a:t>
            </a:r>
            <a:r>
              <a:rPr lang="en-US" altLang="en-US" sz="2400"/>
              <a:t>цветка</a:t>
            </a:r>
            <a:r>
              <a:rPr lang="en-US" altLang="ru-RU" sz="2400"/>
              <a:t>. </a:t>
            </a:r>
            <a:r>
              <a:rPr lang="en-US" altLang="en-US" sz="2400"/>
              <a:t>Это</a:t>
            </a:r>
            <a:r>
              <a:rPr lang="en-US" altLang="ru-RU" sz="2400"/>
              <a:t> </a:t>
            </a:r>
            <a:r>
              <a:rPr lang="en-US" altLang="en-US" sz="2400"/>
              <a:t>как</a:t>
            </a:r>
            <a:r>
              <a:rPr lang="en-US" altLang="ru-RU" sz="2400"/>
              <a:t> </a:t>
            </a:r>
            <a:r>
              <a:rPr lang="en-US" altLang="en-US" sz="2400"/>
              <a:t>если</a:t>
            </a:r>
            <a:r>
              <a:rPr lang="en-US" altLang="ru-RU" sz="2400"/>
              <a:t> </a:t>
            </a:r>
            <a:r>
              <a:rPr lang="en-US" altLang="en-US" sz="2400"/>
              <a:t>бы</a:t>
            </a:r>
            <a:r>
              <a:rPr lang="en-US" altLang="ru-RU" sz="2400"/>
              <a:t> </a:t>
            </a:r>
            <a:r>
              <a:rPr lang="en-US" altLang="en-US" sz="2400"/>
              <a:t>мы</a:t>
            </a:r>
            <a:r>
              <a:rPr lang="en-US" altLang="ru-RU" sz="2400"/>
              <a:t> </a:t>
            </a:r>
            <a:r>
              <a:rPr lang="en-US" altLang="en-US" sz="2400"/>
              <a:t>пытались</a:t>
            </a:r>
            <a:r>
              <a:rPr lang="en-US" altLang="ru-RU" sz="2400"/>
              <a:t> </a:t>
            </a:r>
            <a:r>
              <a:rPr lang="en-US" altLang="en-US" sz="2400"/>
              <a:t>протащить</a:t>
            </a:r>
            <a:r>
              <a:rPr lang="en-US" altLang="ru-RU" sz="2400"/>
              <a:t> </a:t>
            </a:r>
            <a:r>
              <a:rPr lang="en-US" altLang="en-US" sz="2400"/>
              <a:t>арбуз</a:t>
            </a:r>
            <a:r>
              <a:rPr lang="en-US" altLang="ru-RU" sz="2400"/>
              <a:t> </a:t>
            </a:r>
            <a:r>
              <a:rPr lang="en-US" altLang="en-US" sz="2400"/>
              <a:t>через</a:t>
            </a:r>
            <a:r>
              <a:rPr lang="en-US" altLang="ru-RU" sz="2400"/>
              <a:t> </a:t>
            </a:r>
            <a:r>
              <a:rPr lang="en-US" altLang="en-US" sz="2400"/>
              <a:t>узкую</a:t>
            </a:r>
            <a:r>
              <a:rPr lang="en-US" altLang="ru-RU" sz="2400"/>
              <a:t> </a:t>
            </a:r>
            <a:r>
              <a:rPr lang="en-US" altLang="en-US" sz="2400"/>
              <a:t>соломинку</a:t>
            </a:r>
            <a:r>
              <a:rPr lang="en-US" altLang="ru-RU" sz="2400"/>
              <a:t> </a:t>
            </a:r>
            <a:r>
              <a:rPr lang="en-US" altLang="en-US" sz="2400"/>
              <a:t>для</a:t>
            </a:r>
            <a:r>
              <a:rPr lang="en-US" altLang="ru-RU" sz="2400"/>
              <a:t> </a:t>
            </a:r>
            <a:r>
              <a:rPr lang="en-US" altLang="en-US" sz="2400"/>
              <a:t>сока</a:t>
            </a:r>
            <a:r>
              <a:rPr lang="en-US" altLang="ru-RU" sz="2400"/>
              <a:t> — </a:t>
            </a:r>
            <a:r>
              <a:rPr lang="en-US" altLang="en-US" sz="2400"/>
              <a:t>он</a:t>
            </a:r>
            <a:r>
              <a:rPr lang="en-US" altLang="ru-RU" sz="2400"/>
              <a:t> </a:t>
            </a:r>
            <a:r>
              <a:rPr lang="en-US" altLang="en-US" sz="2400"/>
              <a:t>просто</a:t>
            </a:r>
            <a:r>
              <a:rPr lang="en-US" altLang="ru-RU" sz="2400"/>
              <a:t> </a:t>
            </a:r>
            <a:r>
              <a:rPr lang="en-US" altLang="en-US" sz="2400"/>
              <a:t>застрянет</a:t>
            </a:r>
            <a:r>
              <a:rPr lang="en-US" altLang="ru-RU" sz="2400"/>
              <a:t>!</a:t>
            </a:r>
          </a:p>
          <a:p>
            <a:pPr marL="0" indent="0">
              <a:buNone/>
            </a:pPr>
            <a:r>
              <a:rPr lang="en-US" altLang="ru-RU" sz="2400"/>
              <a:t>2.</a:t>
            </a:r>
            <a:r>
              <a:rPr lang="en-US" altLang="en-US" sz="2400"/>
              <a:t>Засорение</a:t>
            </a:r>
            <a:r>
              <a:rPr lang="en-US" altLang="ru-RU" sz="2400"/>
              <a:t> </a:t>
            </a:r>
            <a:r>
              <a:rPr lang="" altLang="en-US" sz="2400"/>
              <a:t>«</a:t>
            </a:r>
            <a:r>
              <a:rPr lang="en-US" altLang="en-US" sz="2400"/>
              <a:t>трубочек</a:t>
            </a:r>
            <a:r>
              <a:rPr lang="" altLang="en-US" sz="2400"/>
              <a:t>»</a:t>
            </a:r>
            <a:r>
              <a:rPr lang="en-US" altLang="ru-RU" sz="2400"/>
              <a:t>:</a:t>
            </a:r>
            <a:r>
              <a:rPr lang="" altLang="en-US" sz="2400"/>
              <a:t> </a:t>
            </a:r>
            <a:r>
              <a:rPr lang="en-US" altLang="en-US" sz="2400"/>
              <a:t>Внутри</a:t>
            </a:r>
            <a:r>
              <a:rPr lang="en-US" altLang="ru-RU" sz="2400"/>
              <a:t> </a:t>
            </a:r>
            <a:r>
              <a:rPr lang="en-US" altLang="en-US" sz="2400"/>
              <a:t>стебля</a:t>
            </a:r>
            <a:r>
              <a:rPr lang="en-US" altLang="ru-RU" sz="2400"/>
              <a:t> </a:t>
            </a:r>
            <a:r>
              <a:rPr lang="en-US" altLang="en-US" sz="2400"/>
              <a:t>есть</a:t>
            </a:r>
            <a:r>
              <a:rPr lang="en-US" altLang="ru-RU" sz="2400"/>
              <a:t> </a:t>
            </a:r>
            <a:r>
              <a:rPr lang="en-US" altLang="en-US" sz="2400"/>
              <a:t>крошечные</a:t>
            </a:r>
            <a:r>
              <a:rPr lang="en-US" altLang="ru-RU" sz="2400"/>
              <a:t> </a:t>
            </a:r>
            <a:r>
              <a:rPr lang="en-US" altLang="en-US" sz="2400"/>
              <a:t>сосуды</a:t>
            </a:r>
            <a:r>
              <a:rPr lang="en-US" altLang="ru-RU" sz="2400"/>
              <a:t>-</a:t>
            </a:r>
            <a:r>
              <a:rPr lang="en-US" altLang="en-US" sz="2400"/>
              <a:t>трубочки</a:t>
            </a:r>
            <a:r>
              <a:rPr lang="en-US" altLang="ru-RU" sz="2400"/>
              <a:t>. </a:t>
            </a:r>
            <a:r>
              <a:rPr lang="en-US" altLang="en-US" sz="2400"/>
              <a:t>Гуашь</a:t>
            </a:r>
            <a:r>
              <a:rPr lang="en-US" altLang="ru-RU" sz="2400"/>
              <a:t> </a:t>
            </a:r>
            <a:r>
              <a:rPr lang="en-US" altLang="en-US" sz="2400"/>
              <a:t>забивает</a:t>
            </a:r>
            <a:r>
              <a:rPr lang="en-US" altLang="ru-RU" sz="2400"/>
              <a:t> </a:t>
            </a:r>
            <a:r>
              <a:rPr lang="en-US" altLang="en-US" sz="2400"/>
              <a:t>вход</a:t>
            </a:r>
            <a:r>
              <a:rPr lang="en-US" altLang="ru-RU" sz="2400"/>
              <a:t> </a:t>
            </a: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эти</a:t>
            </a:r>
            <a:r>
              <a:rPr lang="en-US" altLang="ru-RU" sz="2400"/>
              <a:t> </a:t>
            </a:r>
            <a:r>
              <a:rPr lang="en-US" altLang="en-US" sz="2400"/>
              <a:t>трубочки</a:t>
            </a:r>
            <a:r>
              <a:rPr lang="en-US" altLang="ru-RU" sz="2400"/>
              <a:t>,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цветок</a:t>
            </a:r>
            <a:r>
              <a:rPr lang="en-US" altLang="ru-RU" sz="2400"/>
              <a:t> </a:t>
            </a:r>
            <a:r>
              <a:rPr lang="en-US" altLang="en-US" sz="2400"/>
              <a:t>перестает</a:t>
            </a:r>
            <a:r>
              <a:rPr lang="en-US" altLang="ru-RU" sz="2400"/>
              <a:t> </a:t>
            </a:r>
            <a:r>
              <a:rPr lang="en-US" altLang="en-US" sz="2400"/>
              <a:t>пить</a:t>
            </a:r>
            <a:r>
              <a:rPr lang="en-US" altLang="ru-RU" sz="2400"/>
              <a:t>. </a:t>
            </a:r>
            <a:r>
              <a:rPr lang="en-US" altLang="en-US" sz="2400"/>
              <a:t>Из</a:t>
            </a:r>
            <a:r>
              <a:rPr lang="en-US" altLang="ru-RU" sz="2400"/>
              <a:t>-</a:t>
            </a:r>
            <a:r>
              <a:rPr lang="en-US" altLang="en-US" sz="2400"/>
              <a:t>за</a:t>
            </a:r>
            <a:r>
              <a:rPr lang="en-US" altLang="ru-RU" sz="2400"/>
              <a:t> </a:t>
            </a:r>
            <a:r>
              <a:rPr lang="en-US" altLang="en-US" sz="2400"/>
              <a:t>этого</a:t>
            </a:r>
            <a:r>
              <a:rPr lang="en-US" altLang="ru-RU" sz="2400"/>
              <a:t> </a:t>
            </a:r>
            <a:r>
              <a:rPr lang="en-US" altLang="en-US" sz="2400"/>
              <a:t>он</a:t>
            </a:r>
            <a:r>
              <a:rPr lang="en-US" altLang="ru-RU" sz="2400"/>
              <a:t> </a:t>
            </a:r>
            <a:r>
              <a:rPr lang="en-US" altLang="en-US" sz="2400"/>
              <a:t>не</a:t>
            </a:r>
            <a:r>
              <a:rPr lang="en-US" altLang="ru-RU" sz="2400"/>
              <a:t> </a:t>
            </a:r>
            <a:r>
              <a:rPr lang="en-US" altLang="en-US" sz="2400"/>
              <a:t>только</a:t>
            </a:r>
            <a:r>
              <a:rPr lang="en-US" altLang="ru-RU" sz="2400"/>
              <a:t> </a:t>
            </a:r>
            <a:r>
              <a:rPr lang="en-US" altLang="en-US" sz="2400"/>
              <a:t>не</a:t>
            </a:r>
            <a:r>
              <a:rPr lang="en-US" altLang="ru-RU" sz="2400"/>
              <a:t> </a:t>
            </a:r>
            <a:r>
              <a:rPr lang="en-US" altLang="en-US" sz="2400"/>
              <a:t>красится</a:t>
            </a:r>
            <a:r>
              <a:rPr lang="en-US" altLang="ru-RU" sz="2400"/>
              <a:t>, </a:t>
            </a:r>
            <a:r>
              <a:rPr lang="en-US" altLang="en-US" sz="2400"/>
              <a:t>но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быстро</a:t>
            </a:r>
            <a:r>
              <a:rPr lang="en-US" altLang="ru-RU" sz="2400"/>
              <a:t> </a:t>
            </a:r>
            <a:r>
              <a:rPr lang="en-US" altLang="en-US" sz="2400"/>
              <a:t>вянет</a:t>
            </a:r>
            <a:r>
              <a:rPr lang="en-US" altLang="ru-RU" sz="2400"/>
              <a:t>.</a:t>
            </a:r>
          </a:p>
          <a:p>
            <a:pPr marL="0" indent="0">
              <a:buNone/>
            </a:pPr>
            <a:r>
              <a:rPr lang="en-US" altLang="ru-RU" sz="2400"/>
              <a:t>3.</a:t>
            </a:r>
            <a:r>
              <a:rPr lang="en-US" altLang="en-US" sz="2400"/>
              <a:t>Растворимость</a:t>
            </a:r>
            <a:r>
              <a:rPr lang="en-US" altLang="ru-RU" sz="2400"/>
              <a:t>:</a:t>
            </a:r>
            <a:r>
              <a:rPr lang="" altLang="en-US" sz="2400"/>
              <a:t> </a:t>
            </a:r>
            <a:r>
              <a:rPr lang="en-US" altLang="en-US" sz="2400"/>
              <a:t>Специальный</a:t>
            </a:r>
            <a:r>
              <a:rPr lang="en-US" altLang="ru-RU" sz="2400"/>
              <a:t> </a:t>
            </a:r>
            <a:r>
              <a:rPr lang="en-US" altLang="en-US" sz="2400"/>
              <a:t>краситель</a:t>
            </a:r>
            <a:r>
              <a:rPr lang="en-US" altLang="ru-RU" sz="2400"/>
              <a:t>  </a:t>
            </a:r>
            <a:r>
              <a:rPr lang="en-US" altLang="en-US" sz="2400"/>
              <a:t>полностью</a:t>
            </a:r>
            <a:r>
              <a:rPr lang="en-US" altLang="ru-RU" sz="2400"/>
              <a:t> </a:t>
            </a:r>
            <a:r>
              <a:rPr lang="en-US" altLang="en-US" sz="2400"/>
              <a:t>растворяется</a:t>
            </a:r>
            <a:r>
              <a:rPr lang="en-US" altLang="ru-RU" sz="2400"/>
              <a:t> </a:t>
            </a: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воде</a:t>
            </a:r>
            <a:r>
              <a:rPr lang="en-US" altLang="ru-RU" sz="2400"/>
              <a:t>, </a:t>
            </a:r>
            <a:r>
              <a:rPr lang="en-US" altLang="en-US" sz="2400"/>
              <a:t>становясь</a:t>
            </a:r>
            <a:r>
              <a:rPr lang="en-US" altLang="ru-RU" sz="2400"/>
              <a:t> </a:t>
            </a:r>
            <a:r>
              <a:rPr lang="en-US" altLang="en-US" sz="2400"/>
              <a:t>с</a:t>
            </a:r>
            <a:r>
              <a:rPr lang="en-US" altLang="ru-RU" sz="2400"/>
              <a:t> </a:t>
            </a:r>
            <a:r>
              <a:rPr lang="en-US" altLang="en-US" sz="2400"/>
              <a:t>ней</a:t>
            </a:r>
            <a:r>
              <a:rPr lang="en-US" altLang="ru-RU" sz="2400"/>
              <a:t> </a:t>
            </a:r>
            <a:r>
              <a:rPr lang="en-US" altLang="en-US" sz="2400"/>
              <a:t>одним</a:t>
            </a:r>
            <a:r>
              <a:rPr lang="en-US" altLang="ru-RU" sz="2400"/>
              <a:t> </a:t>
            </a:r>
            <a:r>
              <a:rPr lang="en-US" altLang="en-US" sz="2400"/>
              <a:t>целым</a:t>
            </a:r>
            <a:r>
              <a:rPr lang="en-US" altLang="ru-RU" sz="2400"/>
              <a:t>. </a:t>
            </a:r>
            <a:r>
              <a:rPr lang="en-US" altLang="en-US" sz="2400"/>
              <a:t>Вода</a:t>
            </a:r>
            <a:r>
              <a:rPr lang="en-US" altLang="ru-RU" sz="2400"/>
              <a:t> </a:t>
            </a:r>
            <a:r>
              <a:rPr lang="en-US" altLang="en-US" sz="2400"/>
              <a:t>несет</a:t>
            </a:r>
            <a:r>
              <a:rPr lang="en-US" altLang="ru-RU" sz="2400"/>
              <a:t> </a:t>
            </a:r>
            <a:r>
              <a:rPr lang="en-US" altLang="en-US" sz="2400"/>
              <a:t>краску</a:t>
            </a:r>
            <a:r>
              <a:rPr lang="en-US" altLang="ru-RU" sz="2400"/>
              <a:t> </a:t>
            </a:r>
            <a:r>
              <a:rPr lang="en-US" altLang="en-US" sz="2400"/>
              <a:t>внутри</a:t>
            </a:r>
            <a:r>
              <a:rPr lang="en-US" altLang="ru-RU" sz="2400"/>
              <a:t> </a:t>
            </a:r>
            <a:r>
              <a:rPr lang="en-US" altLang="en-US" sz="2400"/>
              <a:t>себя</a:t>
            </a:r>
            <a:r>
              <a:rPr lang="en-US" altLang="ru-RU" sz="2400"/>
              <a:t>, </a:t>
            </a:r>
            <a:r>
              <a:rPr lang="en-US" altLang="en-US" sz="2400"/>
              <a:t>легко</a:t>
            </a:r>
            <a:r>
              <a:rPr lang="en-US" altLang="ru-RU" sz="2400"/>
              <a:t> </a:t>
            </a:r>
            <a:r>
              <a:rPr lang="en-US" altLang="en-US" sz="2400"/>
              <a:t>проходя</a:t>
            </a:r>
            <a:r>
              <a:rPr lang="en-US" altLang="ru-RU" sz="2400"/>
              <a:t> </a:t>
            </a:r>
            <a:r>
              <a:rPr lang="en-US" altLang="en-US" sz="2400"/>
              <a:t>по</a:t>
            </a:r>
            <a:r>
              <a:rPr lang="en-US" altLang="ru-RU" sz="2400"/>
              <a:t> </a:t>
            </a:r>
            <a:r>
              <a:rPr lang="en-US" altLang="en-US" sz="2400"/>
              <a:t>самым</a:t>
            </a:r>
            <a:r>
              <a:rPr lang="en-US" altLang="ru-RU" sz="2400"/>
              <a:t> </a:t>
            </a:r>
            <a:r>
              <a:rPr lang="en-US" altLang="en-US" sz="2400"/>
              <a:t>узким</a:t>
            </a:r>
            <a:r>
              <a:rPr lang="en-US" altLang="ru-RU" sz="2400"/>
              <a:t> </a:t>
            </a:r>
            <a:r>
              <a:rPr lang="en-US" altLang="en-US" sz="2400"/>
              <a:t>капиллярам</a:t>
            </a:r>
            <a:r>
              <a:rPr lang="en-US" altLang="ru-RU" sz="2400"/>
              <a:t> </a:t>
            </a:r>
            <a:r>
              <a:rPr lang="en-US" altLang="en-US" sz="2400"/>
              <a:t>до</a:t>
            </a:r>
            <a:r>
              <a:rPr lang="en-US" altLang="ru-RU" sz="2400"/>
              <a:t> </a:t>
            </a:r>
            <a:r>
              <a:rPr lang="en-US" altLang="en-US" sz="2400"/>
              <a:t>самых</a:t>
            </a:r>
            <a:r>
              <a:rPr lang="en-US" altLang="ru-RU" sz="2400"/>
              <a:t> </a:t>
            </a:r>
            <a:r>
              <a:rPr lang="en-US" altLang="en-US" sz="2400"/>
              <a:t>краев</a:t>
            </a:r>
            <a:r>
              <a:rPr lang="en-US" altLang="ru-RU" sz="2400"/>
              <a:t> </a:t>
            </a:r>
            <a:r>
              <a:rPr lang="en-US" altLang="en-US" sz="2400"/>
              <a:t>лепестков</a:t>
            </a:r>
            <a:r>
              <a:rPr lang="en-US" altLang="ru-RU" sz="2400"/>
              <a:t>.</a:t>
            </a:r>
          </a:p>
          <a:p>
            <a:endParaRPr lang="en-US" altLang="ru-RU" sz="2400"/>
          </a:p>
          <a:p>
            <a:pPr marL="0" indent="0">
              <a:buNone/>
            </a:pPr>
            <a:r>
              <a:rPr lang="en-US" altLang="en-US" sz="2400"/>
              <a:t>Вывод</a:t>
            </a:r>
            <a:r>
              <a:rPr lang="ru-RU" altLang="en-US" sz="2400"/>
              <a:t>: д</a:t>
            </a:r>
            <a:r>
              <a:rPr lang="en-US" altLang="en-US" sz="2400"/>
              <a:t>ля</a:t>
            </a:r>
            <a:r>
              <a:rPr lang="en-US" altLang="ru-RU" sz="2400"/>
              <a:t> </a:t>
            </a:r>
            <a:r>
              <a:rPr lang="en-US" altLang="en-US" sz="2400"/>
              <a:t>окрашивания</a:t>
            </a:r>
            <a:r>
              <a:rPr lang="en-US" altLang="ru-RU" sz="2400"/>
              <a:t> </a:t>
            </a:r>
            <a:r>
              <a:rPr lang="en-US" altLang="en-US" sz="2400"/>
              <a:t>цветов</a:t>
            </a:r>
            <a:r>
              <a:rPr lang="en-US" altLang="ru-RU" sz="2400"/>
              <a:t> </a:t>
            </a:r>
            <a:r>
              <a:rPr lang="en-US" altLang="en-US" sz="2400"/>
              <a:t>подходят</a:t>
            </a:r>
            <a:r>
              <a:rPr lang="en-US" altLang="ru-RU" sz="2400"/>
              <a:t> </a:t>
            </a:r>
            <a:r>
              <a:rPr lang="en-US" altLang="en-US" sz="2400"/>
              <a:t>только</a:t>
            </a:r>
            <a:r>
              <a:rPr lang="en-US" altLang="ru-RU" sz="2400"/>
              <a:t> </a:t>
            </a:r>
            <a:r>
              <a:rPr lang="en-US" altLang="en-US" sz="2400"/>
              <a:t>те</a:t>
            </a:r>
            <a:r>
              <a:rPr lang="en-US" altLang="ru-RU" sz="2400"/>
              <a:t> </a:t>
            </a:r>
            <a:r>
              <a:rPr lang="en-US" altLang="en-US" sz="2400"/>
              <a:t>краски</a:t>
            </a:r>
            <a:r>
              <a:rPr lang="en-US" altLang="ru-RU" sz="2400"/>
              <a:t>, </a:t>
            </a:r>
            <a:r>
              <a:rPr lang="en-US" altLang="en-US" sz="2400"/>
              <a:t>которые</a:t>
            </a:r>
            <a:r>
              <a:rPr lang="en-US" altLang="ru-RU" sz="2400"/>
              <a:t> </a:t>
            </a:r>
            <a:r>
              <a:rPr lang="en-US" altLang="en-US" sz="2400"/>
              <a:t>полностью</a:t>
            </a:r>
            <a:r>
              <a:rPr lang="en-US" altLang="ru-RU" sz="2400"/>
              <a:t> </a:t>
            </a:r>
            <a:r>
              <a:rPr lang="en-US" altLang="en-US" sz="2400"/>
              <a:t>растворяются</a:t>
            </a:r>
            <a:r>
              <a:rPr lang="en-US" altLang="ru-RU" sz="2400"/>
              <a:t> </a:t>
            </a: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воде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не</a:t>
            </a:r>
            <a:r>
              <a:rPr lang="en-US" altLang="ru-RU" sz="2400"/>
              <a:t> </a:t>
            </a:r>
            <a:r>
              <a:rPr lang="en-US" altLang="en-US" sz="2400"/>
              <a:t>имеют</a:t>
            </a:r>
            <a:r>
              <a:rPr lang="en-US" altLang="ru-RU" sz="2400"/>
              <a:t> </a:t>
            </a:r>
            <a:r>
              <a:rPr lang="en-US" altLang="en-US" sz="2400"/>
              <a:t>крупных</a:t>
            </a:r>
            <a:r>
              <a:rPr lang="en-US" altLang="ru-RU" sz="2400"/>
              <a:t> </a:t>
            </a:r>
            <a:r>
              <a:rPr lang="en-US" altLang="en-US" sz="2400"/>
              <a:t>частиц</a:t>
            </a:r>
            <a:r>
              <a:rPr lang="en-US" altLang="ru-RU" sz="240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</TotalTime>
  <Words>742</Words>
  <Application>Microsoft Office PowerPoint</Application>
  <PresentationFormat>Широкоэкранный</PresentationFormat>
  <Paragraphs>62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Symbol</vt:lpstr>
      <vt:lpstr>Times New Roman</vt:lpstr>
      <vt:lpstr>Trebuchet MS</vt:lpstr>
      <vt:lpstr>Wingdings 3</vt:lpstr>
      <vt:lpstr>Аспект</vt:lpstr>
      <vt:lpstr>Исследовательская работа на тему:  Тайна белого цветка: фокус или наука?</vt:lpstr>
      <vt:lpstr>Презентация PowerPoint</vt:lpstr>
      <vt:lpstr>Презентация PowerPoint</vt:lpstr>
      <vt:lpstr>Презентация PowerPoint</vt:lpstr>
      <vt:lpstr>Предыстория: как люди начали красить цветы? </vt:lpstr>
      <vt:lpstr>Сказка и реальность. </vt:lpstr>
      <vt:lpstr>Презентация PowerPoint</vt:lpstr>
      <vt:lpstr>Презентация PowerPoint</vt:lpstr>
      <vt:lpstr>Как цветы «пьют»? (Капиллярный эффект) </vt:lpstr>
      <vt:lpstr>Презентация PowerPoint</vt:lpstr>
      <vt:lpstr>Презентация PowerPoint</vt:lpstr>
      <vt:lpstr>Практическая часть</vt:lpstr>
      <vt:lpstr>Шаг 1. Подготовка «волшебной воды»    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Окрашивание цветов в разные краски </dc:title>
  <dc:creator>Пользователь</dc:creator>
  <cp:lastModifiedBy>Кирилл Нуждин</cp:lastModifiedBy>
  <cp:revision>11</cp:revision>
  <cp:lastPrinted>2026-03-19T06:57:34Z</cp:lastPrinted>
  <dcterms:created xsi:type="dcterms:W3CDTF">2026-03-18T02:31:00Z</dcterms:created>
  <dcterms:modified xsi:type="dcterms:W3CDTF">2026-03-30T09:10:12Z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7C748236A1CC4AEBAD16F7279831F634_12</vt:lpwstr>
  </property>
  <property fmtid="{D5CDD505-2E9C-101B-9397-08002B2CF9AE}" pid="3" name="KSOProductBuildVer">
    <vt:lpwstr>1049-12.2.0.23196</vt:lpwstr>
  </property>
</Properties>
</file>