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8" r:id="rId5"/>
    <p:sldId id="267" r:id="rId6"/>
    <p:sldId id="266" r:id="rId7"/>
    <p:sldId id="265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6D3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1333" y="665163"/>
            <a:ext cx="4289987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61333" y="3324012"/>
            <a:ext cx="4289987" cy="172761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38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3708" y="365125"/>
            <a:ext cx="4435269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83708" y="1825625"/>
            <a:ext cx="4435269" cy="398592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99744" y="6190879"/>
            <a:ext cx="2581656" cy="365125"/>
          </a:xfrm>
        </p:spPr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190879"/>
            <a:ext cx="2395838" cy="365125"/>
          </a:xfrm>
        </p:spPr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1452786" y="873788"/>
            <a:ext cx="4426720" cy="493776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0237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2254" y="568801"/>
            <a:ext cx="4452359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92254" y="4281810"/>
            <a:ext cx="4423701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80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8071" y="410368"/>
            <a:ext cx="4469449" cy="1325563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61331" y="564023"/>
            <a:ext cx="4409629" cy="526421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58071" y="1825625"/>
            <a:ext cx="4469450" cy="4002608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91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7186" y="365125"/>
            <a:ext cx="43890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44240" y="365125"/>
            <a:ext cx="440962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444241" y="1288869"/>
            <a:ext cx="4409628" cy="45393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87186" y="1682379"/>
            <a:ext cx="438906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87186" y="2506291"/>
            <a:ext cx="4389061" cy="33219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026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1333" y="572568"/>
            <a:ext cx="4315624" cy="101318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105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74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95" y="457200"/>
            <a:ext cx="4460903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457200"/>
            <a:ext cx="4443813" cy="54117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35695" y="2057400"/>
            <a:ext cx="446090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267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8423" y="457200"/>
            <a:ext cx="440108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511896" y="995363"/>
            <a:ext cx="4347694" cy="48755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78423" y="2057399"/>
            <a:ext cx="4401084" cy="381356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600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904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57107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247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10939263" y="6711997"/>
            <a:ext cx="829073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 smtClean="0">
                <a:solidFill>
                  <a:srgbClr val="FFFFFF"/>
                </a:solidFill>
                <a:latin typeface="AGReverance" pitchFamily="2" charset="0"/>
              </a:rPr>
              <a:t>© </a:t>
            </a:r>
            <a:r>
              <a:rPr lang="ru-RU" sz="600" dirty="0" smtClean="0">
                <a:solidFill>
                  <a:srgbClr val="FFFFFF"/>
                </a:solidFill>
                <a:latin typeface="AGReverance" pitchFamily="2" charset="0"/>
              </a:rPr>
              <a:t>Полшкова В.В.,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0979" y="369324"/>
            <a:ext cx="448654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40979" y="1829824"/>
            <a:ext cx="448654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19087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pPr/>
              <a:t>03.11.2021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19087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19087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30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ln w="6350">
            <a:solidFill>
              <a:srgbClr val="640000"/>
            </a:solidFill>
          </a:ln>
          <a:solidFill>
            <a:srgbClr val="FF0000"/>
          </a:solidFill>
          <a:effectLst/>
          <a:latin typeface="AGReverance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ence-Oblique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vk.com/away.php?to=https://yablyk.com/207197-fairy-tale-words-about-the-origin-of-which-we-do-not-know/?utm_referrer%3Dhttps://zen.yandex.com%26utm_campaign%3Ddbr&amp;cc_key=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Слова из сказок, о происхождении которых вы могли не знать</a:t>
            </a:r>
            <a:endParaRPr lang="ru-RU" sz="36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Автор: Рябинина Ирина Геннадьевна, учитель начальных классов МБОУ «</a:t>
            </a:r>
            <a:r>
              <a:rPr lang="ru-RU" sz="2000" dirty="0" err="1" smtClean="0"/>
              <a:t>Ушаковская</a:t>
            </a:r>
            <a:r>
              <a:rPr lang="ru-RU" sz="2000" dirty="0" smtClean="0"/>
              <a:t> НШДС» </a:t>
            </a:r>
            <a:r>
              <a:rPr lang="ru-RU" sz="2000" dirty="0" err="1" smtClean="0"/>
              <a:t>Богородского</a:t>
            </a:r>
            <a:r>
              <a:rPr lang="ru-RU" sz="2000" dirty="0" smtClean="0"/>
              <a:t> района Нижегородской области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466113" y="888274"/>
            <a:ext cx="44544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Что такое сусеки, почему ножки курьи, а не куриные и из чего сделана лубяная избушка 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39989" y="2551837"/>
            <a:ext cx="448055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Кто из нас не любит сказки? Ведь так приятно, особенно засыпая, погружаться в мир, полный волшебства, героев и злодеев. Повествование льется мягкой непрерывной рекой, в которой встречаются необычные, но яркие слова. Они и помогают создавать ощущение чего-то необычного….. 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5592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3708" y="796834"/>
            <a:ext cx="4435269" cy="8938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Из чего сделана «Лубяная избушка»?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max_g480_c12_r4x3_pd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43108" y="1449977"/>
            <a:ext cx="2142309" cy="1711236"/>
          </a:xfrm>
        </p:spPr>
      </p:pic>
      <p:sp>
        <p:nvSpPr>
          <p:cNvPr id="4" name="Объект 3"/>
          <p:cNvSpPr>
            <a:spLocks noGrp="1"/>
          </p:cNvSpPr>
          <p:nvPr>
            <p:ph idx="1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Давайте задумаемся о сути этих слов. Почему избушка стояла именно на курьих ножках, что такое сусеки и почему какого-то </a:t>
            </a:r>
            <a:r>
              <a:rPr lang="ru-RU" dirty="0" err="1" smtClean="0"/>
              <a:t>Финиста</a:t>
            </a:r>
            <a:r>
              <a:rPr lang="ru-RU" dirty="0" smtClean="0"/>
              <a:t> прозвали Ясным Соколом. Хорошо известные нам из сказок  слова, оказывается, имеют вполне определенный и не всегда известный нам смысл.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70171" y="1463040"/>
            <a:ext cx="22206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Совершенно очевидно, что избушка изготовлена из луба. Но что же это такое? </a:t>
            </a:r>
            <a:endParaRPr lang="ru-RU" sz="2000" i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296298" y="3387712"/>
            <a:ext cx="445443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Helvetica Neue"/>
                <a:cs typeface="Arial" pitchFamily="34" charset="0"/>
              </a:rPr>
              <a:t>1. </a:t>
            </a:r>
            <a:r>
              <a:rPr lang="ru-RU" sz="1400" i="1" dirty="0" smtClean="0">
                <a:cs typeface="Arial" pitchFamily="34" charset="0"/>
              </a:rPr>
              <a:t>Это может быть внутренняя часть коры молодых лиственных растений, преимущественно липы, или же полоса коры, ее кусок. Луб применяют в производстве корзин, веревок и коробов.</a:t>
            </a:r>
            <a:endParaRPr kumimoji="0" lang="ru-RU" sz="1400" b="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2. </a:t>
            </a:r>
            <a:r>
              <a:rPr lang="ru-RU" sz="1400" i="1" dirty="0" smtClean="0">
                <a:cs typeface="Arial" pitchFamily="34" charset="0"/>
              </a:rPr>
              <a:t>Лубом может называться волокнистая ткань из льна или конопли, использующаяся для выделки пряжи. Отсюда появление слова «лубок».</a:t>
            </a:r>
            <a:endParaRPr kumimoji="0" lang="ru-RU" sz="1400" b="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1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Таким образом «лубяная избушка» фактически была изготовлена из коры.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95" y="535576"/>
            <a:ext cx="4460903" cy="132320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Почему «Курьи ножки», а не куриные?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640080"/>
            <a:ext cx="4484100" cy="5228908"/>
          </a:xfrm>
        </p:spPr>
        <p:txBody>
          <a:bodyPr>
            <a:normAutofit fontScale="25000" lnSpcReduction="20000"/>
          </a:bodyPr>
          <a:lstStyle/>
          <a:p>
            <a:r>
              <a:rPr lang="ru-RU" sz="6800" i="1" dirty="0" smtClean="0">
                <a:latin typeface="+mn-lt"/>
              </a:rPr>
              <a:t>Не кажется ли странным, что ноги у избы были не куриные, а именно курьи? Оказывается, к домашней птице этот атрибут имеет достаточно отдаленное отношение. Согласно толкованию в словаре Даля – «</a:t>
            </a:r>
            <a:r>
              <a:rPr lang="ru-RU" sz="6800" i="1" dirty="0" err="1" smtClean="0">
                <a:latin typeface="+mn-lt"/>
              </a:rPr>
              <a:t>куръ</a:t>
            </a:r>
            <a:r>
              <a:rPr lang="ru-RU" sz="6800" i="1" dirty="0" smtClean="0">
                <a:latin typeface="+mn-lt"/>
              </a:rPr>
              <a:t>» представляет собой стропила на крестьянских избах, своеобразные подставки. В болотистой местности избы часто ставили на такие «ножки», чтобы дерево не гнило, и внутри не распространялась сырость.</a:t>
            </a:r>
          </a:p>
          <a:p>
            <a:r>
              <a:rPr lang="ru-RU" sz="6800" i="1" dirty="0" smtClean="0">
                <a:latin typeface="+mn-lt"/>
              </a:rPr>
              <a:t>А по другой версии фраза «курьи ножки» произошла от названия «курных» столбов, или окуренных дымом. В свое время, еще в VI-IX веках славянские народности устанавливали на них «избы смерти» – небольшие срубы с прахом умершего внутри. Это связано с обрядами погребения. В пользу этой версии говорит факт проживания в избушке Бабы-Яги, которая и пребывала на границе двух миров: нашего и потустороннего.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9" name="Picture 1" descr="C:\Users\Ольга\Desktop\шаблоны презент\max_g480_c12_r1x1_pd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2753" y="1562644"/>
            <a:ext cx="4470218" cy="4229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сусеки?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627018"/>
            <a:ext cx="4443813" cy="5241970"/>
          </a:xfrm>
        </p:spPr>
        <p:txBody>
          <a:bodyPr/>
          <a:lstStyle/>
          <a:p>
            <a:pPr algn="ctr">
              <a:buNone/>
            </a:pPr>
            <a:r>
              <a:rPr lang="ru-RU" b="1" dirty="0" err="1" smtClean="0">
                <a:solidFill>
                  <a:srgbClr val="C00000"/>
                </a:solidFill>
              </a:rPr>
              <a:t>Кащей</a:t>
            </a:r>
            <a:r>
              <a:rPr lang="ru-RU" b="1" dirty="0" smtClean="0">
                <a:solidFill>
                  <a:srgbClr val="C00000"/>
                </a:solidFill>
              </a:rPr>
              <a:t> или Кощей?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35695" y="2939144"/>
            <a:ext cx="4460903" cy="2929844"/>
          </a:xfrm>
        </p:spPr>
        <p:txBody>
          <a:bodyPr>
            <a:noAutofit/>
          </a:bodyPr>
          <a:lstStyle/>
          <a:p>
            <a:pPr algn="just"/>
            <a:r>
              <a:rPr lang="ru-RU" sz="1650" i="1" dirty="0" smtClean="0">
                <a:latin typeface="+mn-lt"/>
              </a:rPr>
              <a:t>Помните, что скребла бабка в поисках муки для выпечки Колобка? «Сусеки» кажется исконно русским, простым и знакомым словом. Фактически оно означает некие закрома – отгороженные места в амбаре или хранилище для ссыпания  зерна или муки. В своем словаре М.Р. Фасмер указывает, что слово происходит от глагола «</a:t>
            </a:r>
            <a:r>
              <a:rPr lang="ru-RU" sz="1650" i="1" dirty="0" err="1" smtClean="0">
                <a:latin typeface="+mn-lt"/>
              </a:rPr>
              <a:t>сосекать</a:t>
            </a:r>
            <a:r>
              <a:rPr lang="ru-RU" sz="1650" i="1" dirty="0" smtClean="0">
                <a:latin typeface="+mn-lt"/>
              </a:rPr>
              <a:t>» или «сечь». «Сусеки» образованы с помощью некоей древней приставки «су» и корня «сек».</a:t>
            </a:r>
            <a:endParaRPr lang="ru-RU" sz="1650" i="1" dirty="0">
              <a:latin typeface="+mn-lt"/>
            </a:endParaRPr>
          </a:p>
        </p:txBody>
      </p:sp>
      <p:pic>
        <p:nvPicPr>
          <p:cNvPr id="17410" name="Picture 2" descr="C:\Users\Ольга\Desktop\шаблоны презент\max_g480_c12_r4x3_pd1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6627" y="1358537"/>
            <a:ext cx="2299063" cy="1554480"/>
          </a:xfrm>
          <a:prstGeom prst="rect">
            <a:avLst/>
          </a:prstGeom>
          <a:noFill/>
        </p:spPr>
      </p:pic>
      <p:pic>
        <p:nvPicPr>
          <p:cNvPr id="17412" name="Picture 4" descr="C:\Users\Ольга\Desktop\шаблоны презент\max_g480_c12_r4x3_pd1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07085" y="1123407"/>
            <a:ext cx="2142309" cy="147610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283233" y="2651760"/>
            <a:ext cx="4558937" cy="339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50" i="1" dirty="0" smtClean="0"/>
              <a:t>С этим героем неясностей обычно не возникает, вот только надо все же выяснить правильное написание слова: </a:t>
            </a:r>
            <a:r>
              <a:rPr lang="ru-RU" sz="1650" i="1" dirty="0" err="1" smtClean="0"/>
              <a:t>Кащей</a:t>
            </a:r>
            <a:r>
              <a:rPr lang="ru-RU" sz="1650" i="1" dirty="0" smtClean="0"/>
              <a:t> или Кощей. Словари считают верными оба варианта. Надо понять, от какого точно слова образовано имя канонического сказочного злодея. В словаре Макса Фасмера слов «кощей» связано с названием очень худого человека, от слова «кость». Неслучайно злодея представляют очень худым и истощенным, сочетая это с злостью и жадностью сказочного персонажа.</a:t>
            </a:r>
            <a:endParaRPr lang="ru-RU" sz="1650" i="1" dirty="0"/>
          </a:p>
        </p:txBody>
      </p:sp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Финист</a:t>
            </a:r>
            <a:r>
              <a:rPr lang="ru-RU" dirty="0" smtClean="0"/>
              <a:t> – Ясный Сокол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914400"/>
            <a:ext cx="4443813" cy="495458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600" i="1" dirty="0" smtClean="0">
                <a:latin typeface="+mn-lt"/>
              </a:rPr>
              <a:t>      Имя </a:t>
            </a:r>
            <a:r>
              <a:rPr lang="ru-RU" sz="2600" i="1" dirty="0" err="1" smtClean="0">
                <a:latin typeface="+mn-lt"/>
              </a:rPr>
              <a:t>Финист</a:t>
            </a:r>
            <a:r>
              <a:rPr lang="ru-RU" sz="2600" i="1" dirty="0" smtClean="0">
                <a:latin typeface="+mn-lt"/>
              </a:rPr>
              <a:t> звучит красиво, вот только исконно русским его назвать сложно. Откуда же оно вообще взялось в наших сказках? Исследователи фольклора считают, что имя </a:t>
            </a:r>
            <a:r>
              <a:rPr lang="ru-RU" sz="2600" i="1" dirty="0" err="1" smtClean="0">
                <a:latin typeface="+mn-lt"/>
              </a:rPr>
              <a:t>Финист</a:t>
            </a:r>
            <a:r>
              <a:rPr lang="ru-RU" sz="2600" i="1" dirty="0" smtClean="0">
                <a:latin typeface="+mn-lt"/>
              </a:rPr>
              <a:t> представляет собой искаженное греческое «феникс». Речь идет о волшебной птице, возрождающейся из пепла. </a:t>
            </a:r>
          </a:p>
          <a:p>
            <a:pPr>
              <a:buNone/>
            </a:pPr>
            <a:r>
              <a:rPr lang="ru-RU" sz="2600" i="1" dirty="0" smtClean="0">
                <a:latin typeface="+mn-lt"/>
              </a:rPr>
              <a:t>      На Руси слово трансформировалось сперва в «</a:t>
            </a:r>
            <a:r>
              <a:rPr lang="ru-RU" sz="2600" i="1" dirty="0" err="1" smtClean="0">
                <a:latin typeface="+mn-lt"/>
              </a:rPr>
              <a:t>финис</a:t>
            </a:r>
            <a:r>
              <a:rPr lang="ru-RU" sz="2600" i="1" dirty="0" smtClean="0">
                <a:latin typeface="+mn-lt"/>
              </a:rPr>
              <a:t>», а потом и в «</a:t>
            </a:r>
            <a:r>
              <a:rPr lang="ru-RU" sz="2600" i="1" dirty="0" err="1" smtClean="0">
                <a:latin typeface="+mn-lt"/>
              </a:rPr>
              <a:t>финист</a:t>
            </a:r>
            <a:r>
              <a:rPr lang="ru-RU" sz="2600" i="1" dirty="0" smtClean="0">
                <a:latin typeface="+mn-lt"/>
              </a:rPr>
              <a:t>». Остается понять, причем тут вообще Сокол. По всей видимости это имя возникло под влиянием метафоры. Соколом называли жениха в славянских свадебных песнях.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800" dirty="0" smtClean="0"/>
              <a:t>0</a:t>
            </a:r>
            <a:endParaRPr lang="ru-RU" sz="800" dirty="0"/>
          </a:p>
        </p:txBody>
      </p:sp>
      <p:pic>
        <p:nvPicPr>
          <p:cNvPr id="1026" name="Picture 2" descr="C:\Users\Ольга\Desktop\шаблоны презент\max_g480_c12_r4x3_pd10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2673" y="1489166"/>
            <a:ext cx="3814355" cy="37751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такой Мизгирь?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1045029"/>
            <a:ext cx="4443813" cy="482395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i="1" dirty="0" smtClean="0"/>
              <a:t>       </a:t>
            </a:r>
            <a:r>
              <a:rPr lang="ru-RU" sz="2700" i="1" dirty="0" smtClean="0">
                <a:latin typeface="+mn-lt"/>
              </a:rPr>
              <a:t>Это имя довольно странное и уж точно ни на что непохожее. А ведь им названа одна из русских народных сказок, к тому же так зовут одного из персонажей пьесы «Снегурочки» А.Н. Островского. Купец Мизгирь так влюбился в снежную красавицу, что забыл о своей невесте Купаве. В словаре Даля присутствует довольно четкое толкование слова «мизгирь». Это очень опасный и ядовитый паук. Есть у слова и другие значения: </a:t>
            </a:r>
            <a:r>
              <a:rPr lang="ru-RU" sz="2700" i="1" dirty="0" err="1" smtClean="0">
                <a:latin typeface="+mn-lt"/>
              </a:rPr>
              <a:t>муховор</a:t>
            </a:r>
            <a:r>
              <a:rPr lang="ru-RU" sz="2700" i="1" dirty="0" smtClean="0">
                <a:latin typeface="+mn-lt"/>
              </a:rPr>
              <a:t>, слабосильный. На Руси даже поговаривали: «Мизгиря убьешь – сорок грехов сбудешь», «Запутался, что мизгирь в тенетах», «Бойтесь, мошки, господина </a:t>
            </a:r>
            <a:r>
              <a:rPr lang="ru-RU" sz="2700" i="1" dirty="0" err="1" smtClean="0">
                <a:latin typeface="+mn-lt"/>
              </a:rPr>
              <a:t>честнаго</a:t>
            </a:r>
            <a:r>
              <a:rPr lang="ru-RU" sz="2700" i="1" dirty="0" smtClean="0">
                <a:latin typeface="+mn-lt"/>
              </a:rPr>
              <a:t>, мизгиря </a:t>
            </a:r>
            <a:r>
              <a:rPr lang="ru-RU" sz="2700" i="1" dirty="0" err="1" smtClean="0">
                <a:latin typeface="+mn-lt"/>
              </a:rPr>
              <a:t>толстаго</a:t>
            </a:r>
            <a:r>
              <a:rPr lang="ru-RU" sz="2700" i="1" dirty="0" smtClean="0">
                <a:latin typeface="+mn-lt"/>
              </a:rPr>
              <a:t>!».</a:t>
            </a:r>
            <a:endParaRPr lang="ru-RU" sz="27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35695" y="2246810"/>
            <a:ext cx="4460903" cy="3622177"/>
          </a:xfrm>
        </p:spPr>
        <p:txBody>
          <a:bodyPr>
            <a:noAutofit/>
          </a:bodyPr>
          <a:lstStyle/>
          <a:p>
            <a:r>
              <a:rPr lang="ru-RU" sz="800" i="1" dirty="0" smtClean="0">
                <a:latin typeface="+mn-lt"/>
              </a:rPr>
              <a:t>1</a:t>
            </a:r>
            <a:endParaRPr lang="ru-RU" sz="800" i="1" dirty="0">
              <a:latin typeface="+mn-lt"/>
            </a:endParaRPr>
          </a:p>
        </p:txBody>
      </p:sp>
      <p:pic>
        <p:nvPicPr>
          <p:cNvPr id="2050" name="Picture 2" descr="C:\Users\Ольга\Desktop\шаблоны презент\max_g480_c12_r3x4_pd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14" y="1318215"/>
            <a:ext cx="3383280" cy="3306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Полкан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071" y="796834"/>
            <a:ext cx="4443813" cy="50721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700" i="1" dirty="0" smtClean="0">
                <a:latin typeface="+mn-lt"/>
              </a:rPr>
              <a:t>   Немало в сказках встречается псов и героев с таким именем. И хотя слово кажется русским, корни у него на самом деле итальянские! В этимологическом словаре М.Р. Фасмера говорится об итальянских корнях – «</a:t>
            </a:r>
            <a:r>
              <a:rPr lang="ru-RU" sz="1700" i="1" dirty="0" err="1" smtClean="0">
                <a:latin typeface="+mn-lt"/>
              </a:rPr>
              <a:t>Pulicane</a:t>
            </a:r>
            <a:r>
              <a:rPr lang="ru-RU" sz="1700" i="1" dirty="0" smtClean="0">
                <a:latin typeface="+mn-lt"/>
              </a:rPr>
              <a:t>». Так звали персонажа рыцарского романа </a:t>
            </a:r>
            <a:r>
              <a:rPr lang="ru-RU" sz="1700" i="1" dirty="0" err="1" smtClean="0">
                <a:latin typeface="+mn-lt"/>
              </a:rPr>
              <a:t>Андреа</a:t>
            </a:r>
            <a:r>
              <a:rPr lang="ru-RU" sz="1700" i="1" dirty="0" smtClean="0">
                <a:latin typeface="+mn-lt"/>
              </a:rPr>
              <a:t> да </a:t>
            </a:r>
            <a:r>
              <a:rPr lang="ru-RU" sz="1700" i="1" dirty="0" err="1" smtClean="0">
                <a:latin typeface="+mn-lt"/>
              </a:rPr>
              <a:t>Барберино</a:t>
            </a:r>
            <a:r>
              <a:rPr lang="ru-RU" sz="1700" i="1" dirty="0" smtClean="0">
                <a:latin typeface="+mn-lt"/>
              </a:rPr>
              <a:t> «Короли франкские». А в Повести о «Бове Королевиче» </a:t>
            </a:r>
            <a:r>
              <a:rPr lang="ru-RU" sz="1700" i="1" dirty="0" err="1" smtClean="0">
                <a:latin typeface="+mn-lt"/>
              </a:rPr>
              <a:t>Полкан</a:t>
            </a:r>
            <a:r>
              <a:rPr lang="ru-RU" sz="1700" i="1" dirty="0" smtClean="0">
                <a:latin typeface="+mn-lt"/>
              </a:rPr>
              <a:t> предстает рыцарем с телом пса и человеческим торсом. </a:t>
            </a:r>
            <a:r>
              <a:rPr lang="ru-RU" sz="1700" i="1" dirty="0" err="1" smtClean="0">
                <a:latin typeface="+mn-lt"/>
              </a:rPr>
              <a:t>Полкан</a:t>
            </a:r>
            <a:r>
              <a:rPr lang="ru-RU" sz="1700" i="1" dirty="0" smtClean="0">
                <a:latin typeface="+mn-lt"/>
              </a:rPr>
              <a:t> – русский кентавр, </a:t>
            </a:r>
            <a:r>
              <a:rPr lang="ru-RU" sz="1700" i="1" dirty="0" err="1" smtClean="0">
                <a:latin typeface="+mn-lt"/>
              </a:rPr>
              <a:t>полупес</a:t>
            </a:r>
            <a:r>
              <a:rPr lang="ru-RU" sz="1700" i="1" dirty="0" smtClean="0">
                <a:latin typeface="+mn-lt"/>
              </a:rPr>
              <a:t>, </a:t>
            </a:r>
            <a:r>
              <a:rPr lang="ru-RU" sz="1700" i="1" dirty="0" err="1" smtClean="0">
                <a:latin typeface="+mn-lt"/>
              </a:rPr>
              <a:t>собакоголовое</a:t>
            </a:r>
            <a:r>
              <a:rPr lang="ru-RU" sz="1700" i="1" dirty="0" smtClean="0">
                <a:latin typeface="+mn-lt"/>
              </a:rPr>
              <a:t> чудовище, пес-богатырь. А образ полуконя или кентавра появился в фольклоре из-за схожести слова </a:t>
            </a:r>
            <a:r>
              <a:rPr lang="ru-RU" sz="1700" i="1" dirty="0" err="1" smtClean="0">
                <a:latin typeface="+mn-lt"/>
              </a:rPr>
              <a:t>cane</a:t>
            </a:r>
            <a:r>
              <a:rPr lang="ru-RU" sz="1700" i="1" dirty="0" smtClean="0">
                <a:latin typeface="+mn-lt"/>
              </a:rPr>
              <a:t> (собака) и конь.</a:t>
            </a:r>
            <a:endParaRPr lang="ru-RU" sz="1700" i="1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Ольга\Desktop\шаблоны презент\max_g480_c12_r4x3_pd10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9166" y="1554480"/>
            <a:ext cx="4428307" cy="3775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1800" dirty="0" smtClean="0">
                <a:latin typeface="+mn-lt"/>
              </a:rPr>
              <a:t>Источник: </a:t>
            </a:r>
            <a:r>
              <a:rPr lang="en-US" sz="1800" u="sng" dirty="0" smtClean="0">
                <a:latin typeface="+mn-lt"/>
                <a:hlinkClick r:id="rId2" tooltip="https://yablyk.com/207197-fairy-tale-words-about-the-origin-of-which-we-do-not-know/?utm_referrer=https://zen.yandex.com&amp;utm_campaign=dbr"/>
              </a:rPr>
              <a:t>https://yablyk.com/207197-fairy-tale-words-about-the-origin-of-which-we-do-not-know/?utm_referrer=https%3A%2F%2Fzen.yandex.com&amp;utm_campaign=dbr</a:t>
            </a:r>
            <a:endParaRPr lang="ru-RU" sz="18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Ольга\Desktop\шаблоны презент\hello_html_m4c69fa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6915" y="1867989"/>
            <a:ext cx="4585062" cy="4049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856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листание 7" id="{0CE75DB1-FDE2-4B07-8783-FD2325410490}" vid="{4B0FD19C-AF86-4C35-9F38-0720CAB139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8</Template>
  <TotalTime>767</TotalTime>
  <Words>663</Words>
  <Application>Microsoft Office PowerPoint</Application>
  <PresentationFormat>Широкоэкранный</PresentationFormat>
  <Paragraphs>29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AGReverance</vt:lpstr>
      <vt:lpstr>AGReverence-Oblique</vt:lpstr>
      <vt:lpstr>Arial</vt:lpstr>
      <vt:lpstr>Helvetica Neue</vt:lpstr>
      <vt:lpstr>Lucida Sans Unicode</vt:lpstr>
      <vt:lpstr>листание 8</vt:lpstr>
      <vt:lpstr>Слова из сказок, о происхождении которых вы могли не знать</vt:lpstr>
      <vt:lpstr>Из чего сделана «Лубяная избушка»? </vt:lpstr>
      <vt:lpstr>Почему «Курьи ножки», а не куриные? </vt:lpstr>
      <vt:lpstr>Что такое сусеки? </vt:lpstr>
      <vt:lpstr>Финист – Ясный Сокол </vt:lpstr>
      <vt:lpstr>Кто такой Мизгирь? </vt:lpstr>
      <vt:lpstr>Полкан </vt:lpstr>
      <vt:lpstr>Спасибо за внимание!</vt:lpstr>
    </vt:vector>
  </TitlesOfParts>
  <Manager>Полшкова Виктория Валерьяновна</Manager>
  <Company>МАОУ ДО ЦРТДиЮКаменского района Пензенской области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Книга</dc:title>
  <dc:subject>литература, книги</dc:subject>
  <dc:creator>User</dc:creator>
  <cp:keywords>литература;шаблон по литературе;книга</cp:keywords>
  <cp:lastModifiedBy>Samsung</cp:lastModifiedBy>
  <cp:revision>72</cp:revision>
  <dcterms:created xsi:type="dcterms:W3CDTF">2016-11-15T09:14:47Z</dcterms:created>
  <dcterms:modified xsi:type="dcterms:W3CDTF">2021-11-03T12:33:53Z</dcterms:modified>
</cp:coreProperties>
</file>