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51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EDAD5-B7BA-4C71-8EF7-624A57E66615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9F734-5D6F-4373-9262-B985CE40C9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C6B47-F83F-4D33-9199-716D0E6CAFB5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02338-3C5A-4DE7-A84A-2A6447132D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5122B-4491-4010-90F0-F138310EA4BF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E6113-D839-46EF-9FA3-15689295DB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67565-BD74-44B5-8C05-5CAEBE77FCC3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57531-00AC-4DBB-8287-C200466D9C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8FFAC-4A7A-4530-9F25-0E5A4A60E6C1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4486D-A6C6-47DF-B80B-0B82EA7F00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B769F-5D33-443B-BB3B-1DDAB05F8B6F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1DFAF-0A65-433D-965C-FEEAD02251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E4C9C-169F-40D5-86A6-5D4644E18BBE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A07B7-D4D4-4628-86AD-A31594BFDC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94603-177F-4605-9DA4-63B46A6B3502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D8771-69C9-4E17-859C-1167DCAD84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2CAF0-89FA-4ACD-B17B-866F2074933A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5E439-C21E-44BB-A2F7-6C18A1B3BE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C7AE-7922-4FC3-B8B8-34C39A65FBFB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996E6-3434-4CF1-BEC1-D3025FB8B2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8CB52-5667-4246-8B9B-C1D55C170928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4BCD3-1AFE-4506-AD9A-E9EBAAACE7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EA1820-F20D-4894-804F-E38E744D3B51}" type="datetimeFigureOut">
              <a:rPr lang="ru-RU"/>
              <a:pPr>
                <a:defRPr/>
              </a:pPr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00DECB-9679-4659-897B-5828FBC7F1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31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12192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274763" y="647700"/>
            <a:ext cx="9393237" cy="2894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Рекомендации для родителей</a:t>
            </a:r>
          </a:p>
          <a:p>
            <a:pPr algn="ctr"/>
            <a:endParaRPr lang="ru-RU" sz="32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endParaRPr lang="ru-RU" sz="24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r>
              <a:rPr lang="ru-RU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«Формирование элементарно-математических представлений (ФЭМП) </a:t>
            </a:r>
          </a:p>
          <a:p>
            <a:pPr algn="ctr"/>
            <a:r>
              <a:rPr lang="ru-RU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в домашних условиях в 1 младшей группе»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14338" name="TextBox 4"/>
          <p:cNvSpPr txBox="1">
            <a:spLocks noChangeArrowheads="1"/>
          </p:cNvSpPr>
          <p:nvPr/>
        </p:nvSpPr>
        <p:spPr bwMode="auto">
          <a:xfrm>
            <a:off x="623888" y="706438"/>
            <a:ext cx="10791825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/>
              <a:t>Уважаемые родители! </a:t>
            </a:r>
          </a:p>
          <a:p>
            <a:pPr algn="ctr"/>
            <a:r>
              <a:rPr lang="ru-RU" sz="2800" b="1"/>
              <a:t>Неоценимую помощь в овладении ребенком-дошкольником элементарных</a:t>
            </a:r>
          </a:p>
          <a:p>
            <a:pPr algn="ctr"/>
            <a:r>
              <a:rPr lang="ru-RU" sz="2800" b="1"/>
              <a:t> математических представлений уже с 2-х лет могут оказать родители. И только совместная работа детского</a:t>
            </a:r>
          </a:p>
          <a:p>
            <a:pPr algn="ctr"/>
            <a:r>
              <a:rPr lang="ru-RU" sz="2800" b="1"/>
              <a:t>сада и семьи может обеспечить успехи ребенка в усвоении программы обучения. Домашняя обстановка </a:t>
            </a:r>
          </a:p>
          <a:p>
            <a:pPr algn="ctr"/>
            <a:r>
              <a:rPr lang="ru-RU" sz="2800" b="1"/>
              <a:t>способствует раскрепощению ребенка и он усваивает учебный материал в индивидуальном для себя темпе,</a:t>
            </a:r>
          </a:p>
          <a:p>
            <a:pPr algn="ctr"/>
            <a:r>
              <a:rPr lang="ru-RU" sz="2800" b="1"/>
              <a:t>закрепляет знания, полученные в детском саду.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15362" name="TextBox 5"/>
          <p:cNvSpPr txBox="1">
            <a:spLocks noChangeArrowheads="1"/>
          </p:cNvSpPr>
          <p:nvPr/>
        </p:nvSpPr>
        <p:spPr bwMode="auto">
          <a:xfrm>
            <a:off x="700088" y="928688"/>
            <a:ext cx="10791825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/>
              <a:t>Детская память избирательна. Они запоминают лишь ту информацию, которая вызывает у них </a:t>
            </a:r>
          </a:p>
          <a:p>
            <a:pPr algn="ctr"/>
            <a:r>
              <a:rPr lang="ru-RU" sz="2800" b="1"/>
              <a:t>эмоциональный  отклик. Как бы взрослый не настаивал, ребёнок, вряд ли запомнит что-то не </a:t>
            </a:r>
          </a:p>
          <a:p>
            <a:pPr algn="ctr"/>
            <a:r>
              <a:rPr lang="ru-RU" sz="2800" b="1"/>
              <a:t>интересное и скучное. Поэтому, чтобы обучение математике не стало скучным занятием для ребенка </a:t>
            </a:r>
          </a:p>
          <a:p>
            <a:pPr algn="ctr"/>
            <a:r>
              <a:rPr lang="ru-RU" sz="2800" b="1"/>
              <a:t>необходим творческий подход. </a:t>
            </a:r>
          </a:p>
          <a:p>
            <a:pPr algn="ctr"/>
            <a:r>
              <a:rPr lang="ru-RU" sz="2800" b="1"/>
              <a:t>В жизни нас окружает множество разных предметов, с помощью которых, детям будет просто и интересно</a:t>
            </a:r>
          </a:p>
          <a:p>
            <a:pPr algn="ctr"/>
            <a:r>
              <a:rPr lang="ru-RU" sz="2800" b="1"/>
              <a:t>усваивать, закреплять понятия.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Box 4"/>
          <p:cNvSpPr txBox="1">
            <a:spLocks noChangeArrowheads="1"/>
          </p:cNvSpPr>
          <p:nvPr/>
        </p:nvSpPr>
        <p:spPr bwMode="auto">
          <a:xfrm>
            <a:off x="630238" y="503238"/>
            <a:ext cx="107172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/>
              <a:t>Игра «За ужином …»</a:t>
            </a:r>
          </a:p>
          <a:p>
            <a:pPr algn="ctr"/>
            <a:r>
              <a:rPr lang="ru-RU" sz="2000" b="1"/>
              <a:t>Например, за ужином , стоит обратить внимание детей на форму, количество, цвет, величину окружающих предметов.</a:t>
            </a:r>
          </a:p>
        </p:txBody>
      </p:sp>
      <p:pic>
        <p:nvPicPr>
          <p:cNvPr id="1026" name="Picture 2" descr="https://moi-tvoi.ru/upload/iblock/photos180/product_179643_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t="-639" r="770" b="4165"/>
          <a:stretch/>
        </p:blipFill>
        <p:spPr bwMode="auto">
          <a:xfrm>
            <a:off x="1291648" y="1706248"/>
            <a:ext cx="1911327" cy="184051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533342" y="1995636"/>
            <a:ext cx="1587200" cy="1551127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450909" y="1995636"/>
            <a:ext cx="1587200" cy="1551127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6390" name="TextBox 6"/>
          <p:cNvSpPr txBox="1">
            <a:spLocks noChangeArrowheads="1"/>
          </p:cNvSpPr>
          <p:nvPr/>
        </p:nvSpPr>
        <p:spPr bwMode="auto">
          <a:xfrm>
            <a:off x="7827963" y="2441575"/>
            <a:ext cx="3519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- на столе стоят 3 тарелки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5988" y="4289425"/>
            <a:ext cx="9069387" cy="1754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орма тарелок круглая, значит круг;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оличество тарелок «много», а красная тарелка «одна»;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расная тарелка «большая», а жёлтые «маленькие»;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Box 4"/>
          <p:cNvSpPr txBox="1">
            <a:spLocks noChangeArrowheads="1"/>
          </p:cNvSpPr>
          <p:nvPr/>
        </p:nvSpPr>
        <p:spPr bwMode="auto">
          <a:xfrm>
            <a:off x="712788" y="609600"/>
            <a:ext cx="10766425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/>
              <a:t>Игра «Фрукты»</a:t>
            </a:r>
          </a:p>
          <a:p>
            <a:pPr algn="ctr"/>
            <a:r>
              <a:rPr lang="ru-RU" sz="2400" b="1"/>
              <a:t>Когда есть фрукты на столе, можно отрабатывать понятия количество, счёт и цвет.</a:t>
            </a:r>
          </a:p>
        </p:txBody>
      </p:sp>
      <p:pic>
        <p:nvPicPr>
          <p:cNvPr id="17411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21038" y="1763713"/>
            <a:ext cx="2554287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8600" y="1763713"/>
            <a:ext cx="2947988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Box 13"/>
          <p:cNvSpPr txBox="1">
            <a:spLocks noChangeArrowheads="1"/>
          </p:cNvSpPr>
          <p:nvPr/>
        </p:nvSpPr>
        <p:spPr bwMode="auto">
          <a:xfrm>
            <a:off x="1204913" y="4516438"/>
            <a:ext cx="83978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400" b="1"/>
              <a:t>количество: яблоко «одно», цвет «красный»;</a:t>
            </a:r>
          </a:p>
          <a:p>
            <a:pPr marL="285750" indent="-285750">
              <a:buFontTx/>
              <a:buChar char="-"/>
            </a:pPr>
            <a:r>
              <a:rPr lang="ru-RU" sz="2400" b="1"/>
              <a:t>количество: бананов «много», цвет «жёлтый»;</a:t>
            </a:r>
          </a:p>
          <a:p>
            <a:pPr marL="285750" indent="-285750">
              <a:buFontTx/>
              <a:buChar char="-"/>
            </a:pPr>
            <a:r>
              <a:rPr lang="ru-RU" sz="2400" b="1"/>
              <a:t>счёт «один банан», «два банана», «три банана» итд;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Box 4"/>
          <p:cNvSpPr txBox="1">
            <a:spLocks noChangeArrowheads="1"/>
          </p:cNvSpPr>
          <p:nvPr/>
        </p:nvSpPr>
        <p:spPr bwMode="auto">
          <a:xfrm>
            <a:off x="1371600" y="582613"/>
            <a:ext cx="944880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/>
              <a:t>Игра «Овощи»</a:t>
            </a:r>
          </a:p>
          <a:p>
            <a:pPr algn="ctr"/>
            <a:r>
              <a:rPr lang="ru-RU" sz="2400" b="1"/>
              <a:t>Если дома есть овощи можно отрабатывать понятия величина </a:t>
            </a:r>
          </a:p>
          <a:p>
            <a:pPr algn="ctr"/>
            <a:r>
              <a:rPr lang="ru-RU" sz="2400" b="1"/>
              <a:t>( длинный – короткий, толстый – тонкий)</a:t>
            </a:r>
          </a:p>
        </p:txBody>
      </p:sp>
      <p:pic>
        <p:nvPicPr>
          <p:cNvPr id="18435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6838037">
            <a:off x="687388" y="1079500"/>
            <a:ext cx="2043112" cy="329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6838037">
            <a:off x="2624137" y="2232026"/>
            <a:ext cx="1458913" cy="234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Box 7"/>
          <p:cNvSpPr txBox="1">
            <a:spLocks noChangeArrowheads="1"/>
          </p:cNvSpPr>
          <p:nvPr/>
        </p:nvSpPr>
        <p:spPr bwMode="auto">
          <a:xfrm>
            <a:off x="4770438" y="2527300"/>
            <a:ext cx="5232400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-</a:t>
            </a:r>
            <a:r>
              <a:rPr lang="ru-RU">
                <a:latin typeface="Calibri" pitchFamily="34" charset="0"/>
              </a:rPr>
              <a:t> </a:t>
            </a:r>
            <a:r>
              <a:rPr lang="ru-RU" sz="2000" b="1"/>
              <a:t>морковка длинная, морковка короткая</a:t>
            </a:r>
          </a:p>
        </p:txBody>
      </p:sp>
      <p:pic>
        <p:nvPicPr>
          <p:cNvPr id="18438" name="Рисунок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758238" y="3336925"/>
            <a:ext cx="2730500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Рисунок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2148389">
            <a:off x="6919913" y="3917950"/>
            <a:ext cx="3228975" cy="95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TextBox 10"/>
          <p:cNvSpPr txBox="1">
            <a:spLocks noChangeArrowheads="1"/>
          </p:cNvSpPr>
          <p:nvPr/>
        </p:nvSpPr>
        <p:spPr bwMode="auto">
          <a:xfrm>
            <a:off x="3094038" y="4376738"/>
            <a:ext cx="4802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 </a:t>
            </a:r>
            <a:r>
              <a:rPr lang="ru-RU" sz="2000" b="1"/>
              <a:t>морковка толстая, морковка тонкая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Box 4"/>
          <p:cNvSpPr txBox="1">
            <a:spLocks noChangeArrowheads="1"/>
          </p:cNvSpPr>
          <p:nvPr/>
        </p:nvSpPr>
        <p:spPr bwMode="auto">
          <a:xfrm>
            <a:off x="506413" y="887413"/>
            <a:ext cx="1117917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/>
              <a:t>Игра «Деревья»</a:t>
            </a:r>
          </a:p>
          <a:p>
            <a:pPr algn="ctr"/>
            <a:r>
              <a:rPr lang="ru-RU" sz="2400" b="1"/>
              <a:t>Наблюдая за окном, обращаем внимание детей на размеры деревьев </a:t>
            </a:r>
          </a:p>
          <a:p>
            <a:pPr algn="ctr"/>
            <a:r>
              <a:rPr lang="ru-RU" sz="2400" b="1"/>
              <a:t>(высокие, низкие)</a:t>
            </a:r>
          </a:p>
        </p:txBody>
      </p:sp>
      <p:pic>
        <p:nvPicPr>
          <p:cNvPr id="19459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6288" y="1938338"/>
            <a:ext cx="2957512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3963" y="2497138"/>
            <a:ext cx="2544762" cy="347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Box 7"/>
          <p:cNvSpPr txBox="1">
            <a:spLocks noChangeArrowheads="1"/>
          </p:cNvSpPr>
          <p:nvPr/>
        </p:nvSpPr>
        <p:spPr bwMode="auto">
          <a:xfrm>
            <a:off x="2878138" y="5002213"/>
            <a:ext cx="2498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/>
              <a:t>- дерево высокое </a:t>
            </a:r>
          </a:p>
        </p:txBody>
      </p:sp>
      <p:sp>
        <p:nvSpPr>
          <p:cNvPr id="19462" name="TextBox 8"/>
          <p:cNvSpPr txBox="1">
            <a:spLocks noChangeArrowheads="1"/>
          </p:cNvSpPr>
          <p:nvPr/>
        </p:nvSpPr>
        <p:spPr bwMode="auto">
          <a:xfrm>
            <a:off x="8328025" y="50022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/>
              <a:t>- дерево низкое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TextBox 4"/>
          <p:cNvSpPr txBox="1">
            <a:spLocks noChangeArrowheads="1"/>
          </p:cNvSpPr>
          <p:nvPr/>
        </p:nvSpPr>
        <p:spPr bwMode="auto">
          <a:xfrm>
            <a:off x="685800" y="1196975"/>
            <a:ext cx="108204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/>
              <a:t>Во время чтения художественной литературы родителям следует обращать внимание детей на </a:t>
            </a:r>
          </a:p>
          <a:p>
            <a:pPr algn="ctr"/>
            <a:r>
              <a:rPr lang="ru-RU" sz="3200" b="1"/>
              <a:t>характерные особенности животных, связывая их с элементарными математическими представлениями.</a:t>
            </a:r>
          </a:p>
          <a:p>
            <a:pPr algn="ctr"/>
            <a:r>
              <a:rPr lang="ru-RU" sz="3200" b="1"/>
              <a:t>Например: у жирафа длинная шея; у зайца короткий хвост; у вороны две лапки; </a:t>
            </a:r>
          </a:p>
          <a:p>
            <a:pPr algn="ctr"/>
            <a:r>
              <a:rPr lang="ru-RU" sz="3200" b="1"/>
              <a:t>у козы рога меньше , чем у оленя.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extBox 4"/>
          <p:cNvSpPr txBox="1">
            <a:spLocks noChangeArrowheads="1"/>
          </p:cNvSpPr>
          <p:nvPr/>
        </p:nvSpPr>
        <p:spPr bwMode="auto">
          <a:xfrm>
            <a:off x="955675" y="650875"/>
            <a:ext cx="102806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/>
              <a:t>Рекомендуется использовать игры с пальчиками, пробуждающие у детей интерес к действиям,</a:t>
            </a:r>
          </a:p>
          <a:p>
            <a:pPr algn="ctr"/>
            <a:r>
              <a:rPr lang="ru-RU" sz="2800" b="1"/>
              <a:t> имеющим математическое содержание.</a:t>
            </a:r>
          </a:p>
          <a:p>
            <a:pPr algn="ctr"/>
            <a:endParaRPr lang="ru-RU" sz="2400" b="1"/>
          </a:p>
        </p:txBody>
      </p:sp>
      <p:sp>
        <p:nvSpPr>
          <p:cNvPr id="21507" name="TextBox 5"/>
          <p:cNvSpPr txBox="1">
            <a:spLocks noChangeArrowheads="1"/>
          </p:cNvSpPr>
          <p:nvPr/>
        </p:nvSpPr>
        <p:spPr bwMode="auto">
          <a:xfrm>
            <a:off x="776288" y="2087563"/>
            <a:ext cx="4379912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/>
              <a:t>«Пальчики»</a:t>
            </a:r>
          </a:p>
          <a:p>
            <a:pPr algn="ctr"/>
            <a:r>
              <a:rPr lang="ru-RU" sz="2400" b="1"/>
              <a:t>Раз, два, три, четыре, пять,</a:t>
            </a:r>
          </a:p>
          <a:p>
            <a:pPr algn="ctr"/>
            <a:r>
              <a:rPr lang="ru-RU" sz="2400" b="1"/>
              <a:t>Вышли пальчики гулять!</a:t>
            </a:r>
          </a:p>
          <a:p>
            <a:pPr algn="ctr"/>
            <a:r>
              <a:rPr lang="ru-RU" sz="2400" b="1"/>
              <a:t>Раз, два, три, четыре, пять,</a:t>
            </a:r>
          </a:p>
          <a:p>
            <a:pPr algn="ctr"/>
            <a:r>
              <a:rPr lang="ru-RU" sz="2400" b="1"/>
              <a:t>В домик спрятались опять.</a:t>
            </a:r>
          </a:p>
        </p:txBody>
      </p:sp>
      <p:sp>
        <p:nvSpPr>
          <p:cNvPr id="21508" name="TextBox 6"/>
          <p:cNvSpPr txBox="1">
            <a:spLocks noChangeArrowheads="1"/>
          </p:cNvSpPr>
          <p:nvPr/>
        </p:nvSpPr>
        <p:spPr bwMode="auto">
          <a:xfrm>
            <a:off x="4876800" y="3629025"/>
            <a:ext cx="66659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/>
              <a:t>«Котята»</a:t>
            </a:r>
          </a:p>
          <a:p>
            <a:pPr algn="ctr"/>
            <a:r>
              <a:rPr lang="ru-RU" sz="2400" b="1"/>
              <a:t>У кошечки есть десять котят,</a:t>
            </a:r>
          </a:p>
          <a:p>
            <a:pPr algn="ctr"/>
            <a:r>
              <a:rPr lang="ru-RU" sz="2400" b="1"/>
              <a:t>Сейчас все котята по парам стоят,</a:t>
            </a:r>
          </a:p>
          <a:p>
            <a:pPr algn="ctr"/>
            <a:r>
              <a:rPr lang="ru-RU" sz="2400" b="1"/>
              <a:t>Два толстых, два ловких, два длинных,</a:t>
            </a:r>
          </a:p>
          <a:p>
            <a:pPr algn="ctr"/>
            <a:r>
              <a:rPr lang="ru-RU" sz="2400" b="1"/>
              <a:t>два хитрых.</a:t>
            </a:r>
          </a:p>
          <a:p>
            <a:pPr algn="ctr"/>
            <a:r>
              <a:rPr lang="ru-RU" sz="2400" b="1"/>
              <a:t>Два маленьких самых и самых красивых.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Box 6"/>
          <p:cNvSpPr txBox="1">
            <a:spLocks noChangeArrowheads="1"/>
          </p:cNvSpPr>
          <p:nvPr/>
        </p:nvSpPr>
        <p:spPr bwMode="auto">
          <a:xfrm>
            <a:off x="601663" y="969963"/>
            <a:ext cx="10988675" cy="478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/>
              <a:t>Необходимо постоянно оценивать успехи ребёнка, а при неудачах одобряйте его усилия и стремления.</a:t>
            </a:r>
          </a:p>
          <a:p>
            <a:pPr algn="ctr"/>
            <a:r>
              <a:rPr lang="ru-RU" sz="2800" b="1"/>
              <a:t>Важно привить ребёнку веру в свои силы. Хвалите его, </a:t>
            </a:r>
          </a:p>
          <a:p>
            <a:pPr algn="ctr"/>
            <a:r>
              <a:rPr lang="ru-RU" sz="2800" b="1"/>
              <a:t>ни в коем случае не ругайте за допущенные ошибки,</a:t>
            </a:r>
          </a:p>
          <a:p>
            <a:pPr algn="ctr"/>
            <a:r>
              <a:rPr lang="ru-RU" sz="2800" b="1"/>
              <a:t> а только показывайте, как их исправить. </a:t>
            </a:r>
          </a:p>
          <a:p>
            <a:pPr algn="ctr"/>
            <a:r>
              <a:rPr lang="ru-RU" sz="2800" b="1"/>
              <a:t>Дети эмоционально отзывчивы, поэтому если Вы сейчас </a:t>
            </a:r>
          </a:p>
          <a:p>
            <a:pPr algn="ctr"/>
            <a:r>
              <a:rPr lang="ru-RU" sz="2800" b="1"/>
              <a:t>не в настроении на игру, то лучше отложите занятие. Игровое общение должно быть интересным для всех участников игры.</a:t>
            </a:r>
          </a:p>
          <a:p>
            <a:pPr algn="ctr"/>
            <a:endParaRPr lang="ru-RU" sz="2800" b="1"/>
          </a:p>
          <a:p>
            <a:pPr algn="ctr"/>
            <a:r>
              <a:rPr lang="ru-RU" sz="2800" b="1"/>
              <a:t>Играйте с ребёнком с удовольствием!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Box 4"/>
          <p:cNvSpPr txBox="1">
            <a:spLocks noChangeArrowheads="1"/>
          </p:cNvSpPr>
          <p:nvPr/>
        </p:nvSpPr>
        <p:spPr bwMode="auto">
          <a:xfrm>
            <a:off x="1733550" y="2632075"/>
            <a:ext cx="87249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000" b="1"/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406</Words>
  <Application>Microsoft Office PowerPoint</Application>
  <PresentationFormat>Произвольный</PresentationFormat>
  <Paragraphs>64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Calibri</vt:lpstr>
      <vt:lpstr>Arial</vt:lpstr>
      <vt:lpstr>Calibri Light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RBT</dc:creator>
  <cp:lastModifiedBy>Hozyain</cp:lastModifiedBy>
  <cp:revision>28</cp:revision>
  <dcterms:created xsi:type="dcterms:W3CDTF">2020-04-29T10:57:26Z</dcterms:created>
  <dcterms:modified xsi:type="dcterms:W3CDTF">2021-02-22T15:18:50Z</dcterms:modified>
</cp:coreProperties>
</file>