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media/image14.jpg" ContentType="image/jpeg"/>
  <Override PartName="/ppt/media/image20.jpg" ContentType="image/jpeg"/>
  <Override PartName="/ppt/media/image21.jpg" ContentType="image/jpeg"/>
  <Override PartName="/ppt/media/image23.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73" r:id="rId8"/>
    <p:sldId id="272" r:id="rId9"/>
    <p:sldId id="275" r:id="rId10"/>
    <p:sldId id="274" r:id="rId11"/>
    <p:sldId id="263" r:id="rId12"/>
    <p:sldId id="276" r:id="rId13"/>
    <p:sldId id="277" r:id="rId14"/>
    <p:sldId id="284" r:id="rId15"/>
    <p:sldId id="285" r:id="rId16"/>
    <p:sldId id="416" r:id="rId17"/>
    <p:sldId id="420" r:id="rId18"/>
    <p:sldId id="422" r:id="rId19"/>
    <p:sldId id="421" r:id="rId20"/>
    <p:sldId id="266" r:id="rId21"/>
    <p:sldId id="267" r:id="rId22"/>
    <p:sldId id="268" r:id="rId23"/>
    <p:sldId id="270" r:id="rId24"/>
    <p:sldId id="271" r:id="rId25"/>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6" autoAdjust="0"/>
    <p:restoredTop sz="94660"/>
  </p:normalViewPr>
  <p:slideViewPr>
    <p:cSldViewPr>
      <p:cViewPr varScale="1">
        <p:scale>
          <a:sx n="81" d="100"/>
          <a:sy n="81" d="100"/>
        </p:scale>
        <p:origin x="739" y="7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6858000"/>
                </a:moveTo>
                <a:lnTo>
                  <a:pt x="0" y="6858000"/>
                </a:lnTo>
                <a:lnTo>
                  <a:pt x="0" y="0"/>
                </a:lnTo>
                <a:lnTo>
                  <a:pt x="12192000" y="0"/>
                </a:lnTo>
                <a:lnTo>
                  <a:pt x="12192000" y="6858000"/>
                </a:lnTo>
                <a:close/>
              </a:path>
            </a:pathLst>
          </a:custGeom>
          <a:solidFill>
            <a:srgbClr val="FAEDC8"/>
          </a:solidFill>
        </p:spPr>
        <p:txBody>
          <a:bodyPr wrap="square" lIns="0" tIns="0" rIns="0" bIns="0" rtlCol="0"/>
          <a:lstStyle/>
          <a:p>
            <a:endParaRPr/>
          </a:p>
        </p:txBody>
      </p:sp>
      <p:sp>
        <p:nvSpPr>
          <p:cNvPr id="17" name="bg object 17"/>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sp>
        <p:nvSpPr>
          <p:cNvPr id="2" name="Holder 2"/>
          <p:cNvSpPr>
            <a:spLocks noGrp="1"/>
          </p:cNvSpPr>
          <p:nvPr>
            <p:ph type="ctrTitle"/>
          </p:nvPr>
        </p:nvSpPr>
        <p:spPr>
          <a:xfrm>
            <a:off x="78739" y="71893"/>
            <a:ext cx="11025425" cy="878840"/>
          </a:xfrm>
          <a:prstGeom prst="rect">
            <a:avLst/>
          </a:prstGeom>
        </p:spPr>
        <p:txBody>
          <a:bodyPr wrap="square" lIns="0" tIns="0" rIns="0" bIns="0">
            <a:spAutoFit/>
          </a:bodyPr>
          <a:lstStyle>
            <a:lvl1pPr>
              <a:defRPr sz="2800" b="1" i="0">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10/26/2025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10/26/2025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10/26/2025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10/26/2025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10/26/2025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6858000"/>
                </a:moveTo>
                <a:lnTo>
                  <a:pt x="0" y="6858000"/>
                </a:lnTo>
                <a:lnTo>
                  <a:pt x="0" y="0"/>
                </a:lnTo>
                <a:lnTo>
                  <a:pt x="12192000" y="0"/>
                </a:lnTo>
                <a:lnTo>
                  <a:pt x="12192000" y="6858000"/>
                </a:lnTo>
                <a:close/>
              </a:path>
            </a:pathLst>
          </a:custGeom>
          <a:solidFill>
            <a:srgbClr val="FAEDC8"/>
          </a:solidFill>
        </p:spPr>
        <p:txBody>
          <a:bodyPr wrap="square" lIns="0" tIns="0" rIns="0" bIns="0" rtlCol="0"/>
          <a:lstStyle/>
          <a:p>
            <a:endParaRPr/>
          </a:p>
        </p:txBody>
      </p:sp>
      <p:sp>
        <p:nvSpPr>
          <p:cNvPr id="2" name="Holder 2"/>
          <p:cNvSpPr>
            <a:spLocks noGrp="1"/>
          </p:cNvSpPr>
          <p:nvPr>
            <p:ph type="title"/>
          </p:nvPr>
        </p:nvSpPr>
        <p:spPr>
          <a:xfrm>
            <a:off x="407601" y="141030"/>
            <a:ext cx="10429875" cy="878840"/>
          </a:xfrm>
          <a:prstGeom prst="rect">
            <a:avLst/>
          </a:prstGeom>
        </p:spPr>
        <p:txBody>
          <a:bodyPr wrap="square" lIns="0" tIns="0" rIns="0" bIns="0">
            <a:spAutoFit/>
          </a:bodyPr>
          <a:lstStyle>
            <a:lvl1pPr>
              <a:defRPr sz="2800" b="1" i="0">
                <a:solidFill>
                  <a:schemeClr val="tx1"/>
                </a:solidFill>
                <a:latin typeface="Calibri"/>
                <a:cs typeface="Calibri"/>
              </a:defRPr>
            </a:lvl1pPr>
          </a:lstStyle>
          <a:p>
            <a:endParaRPr/>
          </a:p>
        </p:txBody>
      </p:sp>
      <p:sp>
        <p:nvSpPr>
          <p:cNvPr id="3" name="Holder 3"/>
          <p:cNvSpPr>
            <a:spLocks noGrp="1"/>
          </p:cNvSpPr>
          <p:nvPr>
            <p:ph type="body" idx="1"/>
          </p:nvPr>
        </p:nvSpPr>
        <p:spPr>
          <a:xfrm>
            <a:off x="3158439" y="1084502"/>
            <a:ext cx="8537955" cy="467106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10/26/2025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7" Type="http://schemas.openxmlformats.org/officeDocument/2006/relationships/image" Target="../media/image36.png"/><Relationship Id="rId2" Type="http://schemas.openxmlformats.org/officeDocument/2006/relationships/image" Target="../media/image31.jp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5.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png"/></Relationships>
</file>

<file path=ppt/slides/_rels/slide2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7.jpg"/></Relationships>
</file>

<file path=ppt/slides/_rels/slide2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643263" y="0"/>
            <a:ext cx="9549130" cy="6858000"/>
          </a:xfrm>
          <a:custGeom>
            <a:avLst/>
            <a:gdLst/>
            <a:ahLst/>
            <a:cxnLst/>
            <a:rect l="l" t="t" r="r" b="b"/>
            <a:pathLst>
              <a:path w="9549130" h="6858000">
                <a:moveTo>
                  <a:pt x="0" y="6858000"/>
                </a:moveTo>
                <a:lnTo>
                  <a:pt x="9548736" y="6858000"/>
                </a:lnTo>
                <a:lnTo>
                  <a:pt x="9548736" y="0"/>
                </a:lnTo>
                <a:lnTo>
                  <a:pt x="0" y="0"/>
                </a:lnTo>
                <a:lnTo>
                  <a:pt x="0" y="6858000"/>
                </a:lnTo>
                <a:close/>
              </a:path>
            </a:pathLst>
          </a:custGeom>
          <a:solidFill>
            <a:srgbClr val="FAEDC8"/>
          </a:solidFill>
        </p:spPr>
        <p:txBody>
          <a:bodyPr wrap="square" lIns="0" tIns="0" rIns="0" bIns="0" rtlCol="0"/>
          <a:lstStyle/>
          <a:p>
            <a:endParaRPr/>
          </a:p>
        </p:txBody>
      </p:sp>
      <p:sp>
        <p:nvSpPr>
          <p:cNvPr id="3" name="object 3"/>
          <p:cNvSpPr/>
          <p:nvPr/>
        </p:nvSpPr>
        <p:spPr>
          <a:xfrm>
            <a:off x="2118855" y="5140502"/>
            <a:ext cx="524510" cy="1717675"/>
          </a:xfrm>
          <a:custGeom>
            <a:avLst/>
            <a:gdLst/>
            <a:ahLst/>
            <a:cxnLst/>
            <a:rect l="l" t="t" r="r" b="b"/>
            <a:pathLst>
              <a:path w="524510" h="1717675">
                <a:moveTo>
                  <a:pt x="0" y="1717496"/>
                </a:moveTo>
                <a:lnTo>
                  <a:pt x="524407" y="1717496"/>
                </a:lnTo>
                <a:lnTo>
                  <a:pt x="524407" y="0"/>
                </a:lnTo>
                <a:lnTo>
                  <a:pt x="0" y="0"/>
                </a:lnTo>
                <a:lnTo>
                  <a:pt x="0" y="1717496"/>
                </a:lnTo>
                <a:close/>
              </a:path>
            </a:pathLst>
          </a:custGeom>
          <a:solidFill>
            <a:srgbClr val="414141"/>
          </a:solidFill>
        </p:spPr>
        <p:txBody>
          <a:bodyPr wrap="square" lIns="0" tIns="0" rIns="0" bIns="0" rtlCol="0"/>
          <a:lstStyle/>
          <a:p>
            <a:endParaRPr/>
          </a:p>
        </p:txBody>
      </p:sp>
      <p:grpSp>
        <p:nvGrpSpPr>
          <p:cNvPr id="4" name="object 4"/>
          <p:cNvGrpSpPr/>
          <p:nvPr/>
        </p:nvGrpSpPr>
        <p:grpSpPr>
          <a:xfrm>
            <a:off x="0" y="-1"/>
            <a:ext cx="12192000" cy="6858000"/>
            <a:chOff x="0" y="-1"/>
            <a:chExt cx="12192000" cy="6858000"/>
          </a:xfrm>
        </p:grpSpPr>
        <p:sp>
          <p:nvSpPr>
            <p:cNvPr id="5" name="object 5"/>
            <p:cNvSpPr/>
            <p:nvPr/>
          </p:nvSpPr>
          <p:spPr>
            <a:xfrm>
              <a:off x="2118855" y="-1"/>
              <a:ext cx="524510" cy="3340735"/>
            </a:xfrm>
            <a:custGeom>
              <a:avLst/>
              <a:gdLst/>
              <a:ahLst/>
              <a:cxnLst/>
              <a:rect l="l" t="t" r="r" b="b"/>
              <a:pathLst>
                <a:path w="524510" h="3340735">
                  <a:moveTo>
                    <a:pt x="0" y="3340507"/>
                  </a:moveTo>
                  <a:lnTo>
                    <a:pt x="524407" y="3340507"/>
                  </a:lnTo>
                  <a:lnTo>
                    <a:pt x="524407" y="0"/>
                  </a:lnTo>
                  <a:lnTo>
                    <a:pt x="0" y="0"/>
                  </a:lnTo>
                  <a:lnTo>
                    <a:pt x="0" y="3340507"/>
                  </a:lnTo>
                  <a:close/>
                </a:path>
              </a:pathLst>
            </a:custGeom>
            <a:solidFill>
              <a:srgbClr val="414141"/>
            </a:solidFill>
          </p:spPr>
          <p:txBody>
            <a:bodyPr wrap="square" lIns="0" tIns="0" rIns="0" bIns="0" rtlCol="0"/>
            <a:lstStyle/>
            <a:p>
              <a:endParaRPr/>
            </a:p>
          </p:txBody>
        </p:sp>
        <p:sp>
          <p:nvSpPr>
            <p:cNvPr id="6" name="object 6"/>
            <p:cNvSpPr/>
            <p:nvPr/>
          </p:nvSpPr>
          <p:spPr>
            <a:xfrm>
              <a:off x="0" y="0"/>
              <a:ext cx="2118995" cy="6858000"/>
            </a:xfrm>
            <a:custGeom>
              <a:avLst/>
              <a:gdLst/>
              <a:ahLst/>
              <a:cxnLst/>
              <a:rect l="l" t="t" r="r" b="b"/>
              <a:pathLst>
                <a:path w="2118995" h="6858000">
                  <a:moveTo>
                    <a:pt x="2118856" y="0"/>
                  </a:moveTo>
                  <a:lnTo>
                    <a:pt x="2118856" y="6858000"/>
                  </a:lnTo>
                  <a:lnTo>
                    <a:pt x="0" y="6858000"/>
                  </a:lnTo>
                  <a:lnTo>
                    <a:pt x="0" y="0"/>
                  </a:lnTo>
                  <a:lnTo>
                    <a:pt x="2118856" y="0"/>
                  </a:lnTo>
                  <a:close/>
                </a:path>
              </a:pathLst>
            </a:custGeom>
            <a:solidFill>
              <a:srgbClr val="C2986D"/>
            </a:solidFill>
          </p:spPr>
          <p:txBody>
            <a:bodyPr wrap="square" lIns="0" tIns="0" rIns="0" bIns="0" rtlCol="0"/>
            <a:lstStyle/>
            <a:p>
              <a:endParaRPr/>
            </a:p>
          </p:txBody>
        </p:sp>
        <p:sp>
          <p:nvSpPr>
            <p:cNvPr id="7" name="object 7"/>
            <p:cNvSpPr/>
            <p:nvPr/>
          </p:nvSpPr>
          <p:spPr>
            <a:xfrm>
              <a:off x="848031" y="3340506"/>
              <a:ext cx="1800225" cy="1800225"/>
            </a:xfrm>
            <a:custGeom>
              <a:avLst/>
              <a:gdLst/>
              <a:ahLst/>
              <a:cxnLst/>
              <a:rect l="l" t="t" r="r" b="b"/>
              <a:pathLst>
                <a:path w="1800225" h="1800225">
                  <a:moveTo>
                    <a:pt x="1799996" y="1799996"/>
                  </a:moveTo>
                  <a:lnTo>
                    <a:pt x="0" y="1799996"/>
                  </a:lnTo>
                  <a:lnTo>
                    <a:pt x="0" y="0"/>
                  </a:lnTo>
                  <a:lnTo>
                    <a:pt x="1799996" y="0"/>
                  </a:lnTo>
                  <a:lnTo>
                    <a:pt x="1799996" y="1799996"/>
                  </a:lnTo>
                  <a:close/>
                </a:path>
              </a:pathLst>
            </a:custGeom>
            <a:solidFill>
              <a:srgbClr val="F0A22E"/>
            </a:solidFill>
          </p:spPr>
          <p:txBody>
            <a:bodyPr wrap="square" lIns="0" tIns="0" rIns="0" bIns="0" rtlCol="0"/>
            <a:lstStyle/>
            <a:p>
              <a:endParaRPr/>
            </a:p>
          </p:txBody>
        </p:sp>
        <p:pic>
          <p:nvPicPr>
            <p:cNvPr id="8" name="object 8"/>
            <p:cNvPicPr/>
            <p:nvPr/>
          </p:nvPicPr>
          <p:blipFill>
            <a:blip r:embed="rId2" cstate="print"/>
            <a:stretch>
              <a:fillRect/>
            </a:stretch>
          </p:blipFill>
          <p:spPr>
            <a:xfrm>
              <a:off x="2643263" y="0"/>
              <a:ext cx="9548736" cy="6858000"/>
            </a:xfrm>
            <a:prstGeom prst="rect">
              <a:avLst/>
            </a:prstGeom>
          </p:spPr>
        </p:pic>
        <p:pic>
          <p:nvPicPr>
            <p:cNvPr id="9" name="object 9"/>
            <p:cNvPicPr/>
            <p:nvPr/>
          </p:nvPicPr>
          <p:blipFill>
            <a:blip r:embed="rId3" cstate="print"/>
            <a:stretch>
              <a:fillRect/>
            </a:stretch>
          </p:blipFill>
          <p:spPr>
            <a:xfrm>
              <a:off x="2616200" y="3314699"/>
              <a:ext cx="8597900" cy="1905000"/>
            </a:xfrm>
            <a:prstGeom prst="rect">
              <a:avLst/>
            </a:prstGeom>
          </p:spPr>
        </p:pic>
        <p:sp>
          <p:nvSpPr>
            <p:cNvPr id="10" name="object 10"/>
            <p:cNvSpPr/>
            <p:nvPr/>
          </p:nvSpPr>
          <p:spPr>
            <a:xfrm>
              <a:off x="2643263" y="3339198"/>
              <a:ext cx="8491855" cy="1796414"/>
            </a:xfrm>
            <a:custGeom>
              <a:avLst/>
              <a:gdLst/>
              <a:ahLst/>
              <a:cxnLst/>
              <a:rect l="l" t="t" r="r" b="b"/>
              <a:pathLst>
                <a:path w="8491855" h="1796414">
                  <a:moveTo>
                    <a:pt x="8491550" y="1796148"/>
                  </a:moveTo>
                  <a:lnTo>
                    <a:pt x="0" y="1796148"/>
                  </a:lnTo>
                  <a:lnTo>
                    <a:pt x="0" y="0"/>
                  </a:lnTo>
                  <a:lnTo>
                    <a:pt x="8491550" y="0"/>
                  </a:lnTo>
                  <a:lnTo>
                    <a:pt x="8491550" y="1796148"/>
                  </a:lnTo>
                  <a:close/>
                </a:path>
              </a:pathLst>
            </a:custGeom>
            <a:solidFill>
              <a:srgbClr val="000000">
                <a:alpha val="59999"/>
              </a:srgbClr>
            </a:solidFill>
          </p:spPr>
          <p:txBody>
            <a:bodyPr wrap="square" lIns="0" tIns="0" rIns="0" bIns="0" rtlCol="0"/>
            <a:lstStyle/>
            <a:p>
              <a:endParaRPr/>
            </a:p>
          </p:txBody>
        </p:sp>
      </p:grpSp>
      <p:sp>
        <p:nvSpPr>
          <p:cNvPr id="11" name="object 11"/>
          <p:cNvSpPr txBox="1"/>
          <p:nvPr/>
        </p:nvSpPr>
        <p:spPr>
          <a:xfrm>
            <a:off x="1503984" y="3279546"/>
            <a:ext cx="6963409" cy="848360"/>
          </a:xfrm>
          <a:prstGeom prst="rect">
            <a:avLst/>
          </a:prstGeom>
        </p:spPr>
        <p:txBody>
          <a:bodyPr vert="horz" wrap="square" lIns="0" tIns="12700" rIns="0" bIns="0" rtlCol="0">
            <a:spAutoFit/>
          </a:bodyPr>
          <a:lstStyle/>
          <a:p>
            <a:pPr marL="12700">
              <a:lnSpc>
                <a:spcPct val="100000"/>
              </a:lnSpc>
              <a:spcBef>
                <a:spcPts val="100"/>
              </a:spcBef>
              <a:tabLst>
                <a:tab pos="4481830" algn="l"/>
              </a:tabLst>
            </a:pPr>
            <a:r>
              <a:rPr sz="5400" b="1" spc="-10" dirty="0">
                <a:solidFill>
                  <a:srgbClr val="FFFFFF"/>
                </a:solidFill>
                <a:latin typeface="Calibri"/>
                <a:cs typeface="Calibri"/>
              </a:rPr>
              <a:t>Минеральные</a:t>
            </a:r>
            <a:r>
              <a:rPr sz="5400" b="1" dirty="0">
                <a:solidFill>
                  <a:srgbClr val="FFFFFF"/>
                </a:solidFill>
                <a:latin typeface="Calibri"/>
                <a:cs typeface="Calibri"/>
              </a:rPr>
              <a:t>	</a:t>
            </a:r>
            <a:r>
              <a:rPr sz="5400" b="1" spc="-10" dirty="0">
                <a:solidFill>
                  <a:srgbClr val="FFFFFF"/>
                </a:solidFill>
                <a:latin typeface="Calibri"/>
                <a:cs typeface="Calibri"/>
              </a:rPr>
              <a:t>ресурсы</a:t>
            </a:r>
            <a:endParaRPr sz="5400">
              <a:latin typeface="Calibri"/>
              <a:cs typeface="Calibri"/>
            </a:endParaRPr>
          </a:p>
        </p:txBody>
      </p:sp>
      <p:sp>
        <p:nvSpPr>
          <p:cNvPr id="12" name="object 12"/>
          <p:cNvSpPr txBox="1"/>
          <p:nvPr/>
        </p:nvSpPr>
        <p:spPr>
          <a:xfrm>
            <a:off x="1523428" y="4062028"/>
            <a:ext cx="8259445" cy="952500"/>
          </a:xfrm>
          <a:prstGeom prst="rect">
            <a:avLst/>
          </a:prstGeom>
        </p:spPr>
        <p:txBody>
          <a:bodyPr vert="horz" wrap="square" lIns="0" tIns="67310" rIns="0" bIns="0" rtlCol="0">
            <a:spAutoFit/>
          </a:bodyPr>
          <a:lstStyle/>
          <a:p>
            <a:pPr marL="12700" marR="5080" indent="57150">
              <a:lnSpc>
                <a:spcPts val="3460"/>
              </a:lnSpc>
              <a:spcBef>
                <a:spcPts val="530"/>
              </a:spcBef>
            </a:pPr>
            <a:r>
              <a:rPr sz="3200" dirty="0">
                <a:solidFill>
                  <a:srgbClr val="FFFFFF"/>
                </a:solidFill>
                <a:latin typeface="Calibri"/>
                <a:cs typeface="Calibri"/>
              </a:rPr>
              <a:t>и</a:t>
            </a:r>
            <a:r>
              <a:rPr sz="3200" spc="-60" dirty="0">
                <a:solidFill>
                  <a:srgbClr val="FFFFFF"/>
                </a:solidFill>
                <a:latin typeface="Calibri"/>
                <a:cs typeface="Calibri"/>
              </a:rPr>
              <a:t> </a:t>
            </a:r>
            <a:r>
              <a:rPr sz="3200" dirty="0">
                <a:solidFill>
                  <a:srgbClr val="FFFFFF"/>
                </a:solidFill>
                <a:latin typeface="Calibri"/>
                <a:cs typeface="Calibri"/>
              </a:rPr>
              <a:t>проблемы</a:t>
            </a:r>
            <a:r>
              <a:rPr sz="3200" spc="-55" dirty="0">
                <a:solidFill>
                  <a:srgbClr val="FFFFFF"/>
                </a:solidFill>
                <a:latin typeface="Calibri"/>
                <a:cs typeface="Calibri"/>
              </a:rPr>
              <a:t> </a:t>
            </a:r>
            <a:r>
              <a:rPr sz="3200" dirty="0">
                <a:solidFill>
                  <a:srgbClr val="FFFFFF"/>
                </a:solidFill>
                <a:latin typeface="Calibri"/>
                <a:cs typeface="Calibri"/>
              </a:rPr>
              <a:t>их</a:t>
            </a:r>
            <a:r>
              <a:rPr sz="3200" spc="-55" dirty="0">
                <a:solidFill>
                  <a:srgbClr val="FFFFFF"/>
                </a:solidFill>
                <a:latin typeface="Calibri"/>
                <a:cs typeface="Calibri"/>
              </a:rPr>
              <a:t> </a:t>
            </a:r>
            <a:r>
              <a:rPr sz="3200" spc="-10" dirty="0">
                <a:solidFill>
                  <a:srgbClr val="FFFFFF"/>
                </a:solidFill>
                <a:latin typeface="Calibri"/>
                <a:cs typeface="Calibri"/>
              </a:rPr>
              <a:t>рационального</a:t>
            </a:r>
            <a:r>
              <a:rPr sz="3200" spc="-55" dirty="0">
                <a:solidFill>
                  <a:srgbClr val="FFFFFF"/>
                </a:solidFill>
                <a:latin typeface="Calibri"/>
                <a:cs typeface="Calibri"/>
              </a:rPr>
              <a:t> </a:t>
            </a:r>
            <a:r>
              <a:rPr sz="3200" spc="-10" dirty="0">
                <a:solidFill>
                  <a:srgbClr val="FFFFFF"/>
                </a:solidFill>
                <a:latin typeface="Calibri"/>
                <a:cs typeface="Calibri"/>
              </a:rPr>
              <a:t>использования. </a:t>
            </a:r>
            <a:r>
              <a:rPr sz="3200" dirty="0">
                <a:solidFill>
                  <a:srgbClr val="FFFFFF"/>
                </a:solidFill>
                <a:latin typeface="Calibri"/>
                <a:cs typeface="Calibri"/>
              </a:rPr>
              <a:t>Основные</a:t>
            </a:r>
            <a:r>
              <a:rPr sz="3200" spc="-145" dirty="0">
                <a:solidFill>
                  <a:srgbClr val="FFFFFF"/>
                </a:solidFill>
                <a:latin typeface="Calibri"/>
                <a:cs typeface="Calibri"/>
              </a:rPr>
              <a:t> </a:t>
            </a:r>
            <a:r>
              <a:rPr sz="3200" dirty="0">
                <a:solidFill>
                  <a:srgbClr val="FFFFFF"/>
                </a:solidFill>
                <a:latin typeface="Calibri"/>
                <a:cs typeface="Calibri"/>
              </a:rPr>
              <a:t>ресурсные</a:t>
            </a:r>
            <a:r>
              <a:rPr sz="3200" spc="-140" dirty="0">
                <a:solidFill>
                  <a:srgbClr val="FFFFFF"/>
                </a:solidFill>
                <a:latin typeface="Calibri"/>
                <a:cs typeface="Calibri"/>
              </a:rPr>
              <a:t> </a:t>
            </a:r>
            <a:r>
              <a:rPr sz="3200" spc="-20" dirty="0">
                <a:solidFill>
                  <a:srgbClr val="FFFFFF"/>
                </a:solidFill>
                <a:latin typeface="Calibri"/>
                <a:cs typeface="Calibri"/>
              </a:rPr>
              <a:t>базы</a:t>
            </a:r>
            <a:endParaRPr sz="3200">
              <a:latin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grpSp>
        <p:nvGrpSpPr>
          <p:cNvPr id="3" name="object 3"/>
          <p:cNvGrpSpPr/>
          <p:nvPr/>
        </p:nvGrpSpPr>
        <p:grpSpPr>
          <a:xfrm>
            <a:off x="1981200" y="3057660"/>
            <a:ext cx="8179713" cy="3797452"/>
            <a:chOff x="2005686" y="3060700"/>
            <a:chExt cx="8179713" cy="3797452"/>
          </a:xfrm>
        </p:grpSpPr>
        <p:sp>
          <p:nvSpPr>
            <p:cNvPr id="4" name="object 4"/>
            <p:cNvSpPr/>
            <p:nvPr/>
          </p:nvSpPr>
          <p:spPr>
            <a:xfrm>
              <a:off x="2058631" y="5043944"/>
              <a:ext cx="586740" cy="1814195"/>
            </a:xfrm>
            <a:custGeom>
              <a:avLst/>
              <a:gdLst/>
              <a:ahLst/>
              <a:cxnLst/>
              <a:rect l="l" t="t" r="r" b="b"/>
              <a:pathLst>
                <a:path w="586739" h="1814195">
                  <a:moveTo>
                    <a:pt x="586248" y="1814055"/>
                  </a:moveTo>
                  <a:lnTo>
                    <a:pt x="0" y="1814055"/>
                  </a:lnTo>
                  <a:lnTo>
                    <a:pt x="0" y="0"/>
                  </a:lnTo>
                  <a:lnTo>
                    <a:pt x="586248" y="0"/>
                  </a:lnTo>
                  <a:lnTo>
                    <a:pt x="586248" y="1814055"/>
                  </a:lnTo>
                  <a:close/>
                </a:path>
              </a:pathLst>
            </a:custGeom>
            <a:solidFill>
              <a:srgbClr val="F0A22E"/>
            </a:solidFill>
          </p:spPr>
          <p:txBody>
            <a:bodyPr wrap="square" lIns="0" tIns="0" rIns="0" bIns="0" rtlCol="0"/>
            <a:lstStyle/>
            <a:p>
              <a:endParaRPr/>
            </a:p>
          </p:txBody>
        </p:sp>
        <p:pic>
          <p:nvPicPr>
            <p:cNvPr id="5" name="object 5"/>
            <p:cNvPicPr/>
            <p:nvPr/>
          </p:nvPicPr>
          <p:blipFill>
            <a:blip r:embed="rId2" cstate="print"/>
            <a:stretch>
              <a:fillRect/>
            </a:stretch>
          </p:blipFill>
          <p:spPr>
            <a:xfrm>
              <a:off x="2285999" y="3060700"/>
              <a:ext cx="7899400" cy="3797300"/>
            </a:xfrm>
            <a:prstGeom prst="rect">
              <a:avLst/>
            </a:prstGeom>
          </p:spPr>
        </p:pic>
        <p:pic>
          <p:nvPicPr>
            <p:cNvPr id="6" name="object 6"/>
            <p:cNvPicPr/>
            <p:nvPr/>
          </p:nvPicPr>
          <p:blipFill>
            <a:blip r:embed="rId3" cstate="print"/>
            <a:stretch>
              <a:fillRect/>
            </a:stretch>
          </p:blipFill>
          <p:spPr>
            <a:xfrm>
              <a:off x="2313012" y="3088436"/>
              <a:ext cx="7792110" cy="3769563"/>
            </a:xfrm>
            <a:prstGeom prst="rect">
              <a:avLst/>
            </a:prstGeom>
          </p:spPr>
        </p:pic>
        <p:sp>
          <p:nvSpPr>
            <p:cNvPr id="7" name="object 7"/>
            <p:cNvSpPr/>
            <p:nvPr/>
          </p:nvSpPr>
          <p:spPr>
            <a:xfrm>
              <a:off x="2005686" y="3961282"/>
              <a:ext cx="502284" cy="2896870"/>
            </a:xfrm>
            <a:custGeom>
              <a:avLst/>
              <a:gdLst/>
              <a:ahLst/>
              <a:cxnLst/>
              <a:rect l="l" t="t" r="r" b="b"/>
              <a:pathLst>
                <a:path w="502285" h="2896870">
                  <a:moveTo>
                    <a:pt x="502254" y="2896717"/>
                  </a:moveTo>
                  <a:lnTo>
                    <a:pt x="0" y="2896717"/>
                  </a:lnTo>
                  <a:lnTo>
                    <a:pt x="0" y="0"/>
                  </a:lnTo>
                  <a:lnTo>
                    <a:pt x="502254" y="0"/>
                  </a:lnTo>
                  <a:lnTo>
                    <a:pt x="502254" y="2896717"/>
                  </a:lnTo>
                  <a:close/>
                </a:path>
              </a:pathLst>
            </a:custGeom>
            <a:solidFill>
              <a:srgbClr val="F0A22E"/>
            </a:solidFill>
          </p:spPr>
          <p:txBody>
            <a:bodyPr wrap="square" lIns="0" tIns="0" rIns="0" bIns="0" rtlCol="0"/>
            <a:lstStyle/>
            <a:p>
              <a:endParaRPr/>
            </a:p>
          </p:txBody>
        </p:sp>
      </p:grpSp>
      <p:sp>
        <p:nvSpPr>
          <p:cNvPr id="9" name="object 9"/>
          <p:cNvSpPr txBox="1">
            <a:spLocks noGrp="1"/>
          </p:cNvSpPr>
          <p:nvPr>
            <p:ph type="title"/>
          </p:nvPr>
        </p:nvSpPr>
        <p:spPr>
          <a:xfrm>
            <a:off x="228600" y="457200"/>
            <a:ext cx="11430000" cy="2413481"/>
          </a:xfrm>
          <a:prstGeom prst="rect">
            <a:avLst/>
          </a:prstGeom>
        </p:spPr>
        <p:txBody>
          <a:bodyPr vert="horz" wrap="square" lIns="0" tIns="12700" rIns="0" bIns="0" rtlCol="0">
            <a:spAutoFit/>
          </a:bodyPr>
          <a:lstStyle/>
          <a:p>
            <a:pPr>
              <a:spcBef>
                <a:spcPts val="100"/>
              </a:spcBef>
            </a:pPr>
            <a:r>
              <a:rPr dirty="0">
                <a:solidFill>
                  <a:srgbClr val="4E3B2F"/>
                </a:solidFill>
                <a:latin typeface="Times New Roman" panose="02020603050405020304" pitchFamily="18" charset="0"/>
                <a:cs typeface="Times New Roman" panose="02020603050405020304" pitchFamily="18" charset="0"/>
              </a:rPr>
              <a:t>Минеральные</a:t>
            </a:r>
            <a:r>
              <a:rPr spc="-65" dirty="0">
                <a:solidFill>
                  <a:srgbClr val="4E3B2F"/>
                </a:solidFill>
                <a:latin typeface="Times New Roman" panose="02020603050405020304" pitchFamily="18" charset="0"/>
                <a:cs typeface="Times New Roman" panose="02020603050405020304" pitchFamily="18" charset="0"/>
              </a:rPr>
              <a:t> </a:t>
            </a:r>
            <a:r>
              <a:rPr dirty="0">
                <a:solidFill>
                  <a:srgbClr val="4E3B2F"/>
                </a:solidFill>
                <a:latin typeface="Times New Roman" panose="02020603050405020304" pitchFamily="18" charset="0"/>
                <a:cs typeface="Times New Roman" panose="02020603050405020304" pitchFamily="18" charset="0"/>
              </a:rPr>
              <a:t>ресурсы</a:t>
            </a:r>
            <a:r>
              <a:rPr spc="-65" dirty="0">
                <a:solidFill>
                  <a:srgbClr val="4E3B2F"/>
                </a:solidFill>
                <a:latin typeface="Times New Roman" panose="02020603050405020304" pitchFamily="18" charset="0"/>
                <a:cs typeface="Times New Roman" panose="02020603050405020304" pitchFamily="18" charset="0"/>
              </a:rPr>
              <a:t> </a:t>
            </a:r>
            <a:r>
              <a:rPr dirty="0">
                <a:solidFill>
                  <a:srgbClr val="4E3B2F"/>
                </a:solidFill>
                <a:latin typeface="Times New Roman" panose="02020603050405020304" pitchFamily="18" charset="0"/>
                <a:cs typeface="Times New Roman" panose="02020603050405020304" pitchFamily="18" charset="0"/>
              </a:rPr>
              <a:t>—</a:t>
            </a:r>
            <a:r>
              <a:rPr spc="-65" dirty="0">
                <a:solidFill>
                  <a:srgbClr val="4E3B2F"/>
                </a:solidFill>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это</a:t>
            </a:r>
            <a:r>
              <a:rPr b="0" spc="-65"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горные</a:t>
            </a:r>
            <a:r>
              <a:rPr b="0" spc="-65" dirty="0">
                <a:latin typeface="Times New Roman" panose="02020603050405020304" pitchFamily="18" charset="0"/>
                <a:cs typeface="Times New Roman" panose="02020603050405020304" pitchFamily="18" charset="0"/>
              </a:rPr>
              <a:t> </a:t>
            </a:r>
            <a:r>
              <a:rPr b="0" spc="-10" dirty="0" err="1">
                <a:latin typeface="Times New Roman" panose="02020603050405020304" pitchFamily="18" charset="0"/>
                <a:cs typeface="Times New Roman" panose="02020603050405020304" pitchFamily="18" charset="0"/>
              </a:rPr>
              <a:t>породы</a:t>
            </a:r>
            <a:r>
              <a:rPr b="0" spc="-10" dirty="0">
                <a:latin typeface="Times New Roman" panose="02020603050405020304" pitchFamily="18" charset="0"/>
                <a:cs typeface="Times New Roman" panose="02020603050405020304" pitchFamily="18" charset="0"/>
              </a:rPr>
              <a:t>,</a:t>
            </a:r>
            <a:r>
              <a:rPr lang="ru-RU" spc="-10" dirty="0">
                <a:latin typeface="Times New Roman" panose="02020603050405020304" pitchFamily="18" charset="0"/>
                <a:cs typeface="Times New Roman" panose="02020603050405020304" pitchFamily="18" charset="0"/>
              </a:rPr>
              <a:t> </a:t>
            </a:r>
            <a:r>
              <a:rPr b="0" dirty="0" err="1">
                <a:latin typeface="Times New Roman" panose="02020603050405020304" pitchFamily="18" charset="0"/>
                <a:cs typeface="Times New Roman" panose="02020603050405020304" pitchFamily="18" charset="0"/>
              </a:rPr>
              <a:t>залегающие</a:t>
            </a:r>
            <a:r>
              <a:rPr b="0" spc="-9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в</a:t>
            </a:r>
            <a:r>
              <a:rPr b="0" spc="-9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недрах</a:t>
            </a:r>
            <a:r>
              <a:rPr b="0" spc="-9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земной</a:t>
            </a:r>
            <a:r>
              <a:rPr b="0" spc="-9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коры,</a:t>
            </a:r>
            <a:r>
              <a:rPr b="0" spc="-9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которые</a:t>
            </a:r>
            <a:r>
              <a:rPr b="0" spc="-90" dirty="0">
                <a:latin typeface="Times New Roman" panose="02020603050405020304" pitchFamily="18" charset="0"/>
                <a:cs typeface="Times New Roman" panose="02020603050405020304" pitchFamily="18" charset="0"/>
              </a:rPr>
              <a:t> </a:t>
            </a:r>
            <a:r>
              <a:rPr b="0" spc="-10" dirty="0">
                <a:latin typeface="Times New Roman" panose="02020603050405020304" pitchFamily="18" charset="0"/>
                <a:cs typeface="Times New Roman" panose="02020603050405020304" pitchFamily="18" charset="0"/>
              </a:rPr>
              <a:t>могут </a:t>
            </a:r>
            <a:r>
              <a:rPr b="0" dirty="0">
                <a:latin typeface="Times New Roman" panose="02020603050405020304" pitchFamily="18" charset="0"/>
                <a:cs typeface="Times New Roman" panose="02020603050405020304" pitchFamily="18" charset="0"/>
              </a:rPr>
              <a:t>служить</a:t>
            </a:r>
            <a:r>
              <a:rPr b="0" spc="-7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сырьём</a:t>
            </a:r>
            <a:r>
              <a:rPr b="0" spc="-60" dirty="0">
                <a:latin typeface="Times New Roman" panose="02020603050405020304" pitchFamily="18" charset="0"/>
                <a:cs typeface="Times New Roman" panose="02020603050405020304" pitchFamily="18" charset="0"/>
              </a:rPr>
              <a:t> </a:t>
            </a:r>
            <a:r>
              <a:rPr b="0" dirty="0">
                <a:latin typeface="Times New Roman" panose="02020603050405020304" pitchFamily="18" charset="0"/>
                <a:cs typeface="Times New Roman" panose="02020603050405020304" pitchFamily="18" charset="0"/>
              </a:rPr>
              <a:t>для</a:t>
            </a:r>
            <a:r>
              <a:rPr b="0" spc="-60" dirty="0">
                <a:latin typeface="Times New Roman" panose="02020603050405020304" pitchFamily="18" charset="0"/>
                <a:cs typeface="Times New Roman" panose="02020603050405020304" pitchFamily="18" charset="0"/>
              </a:rPr>
              <a:t> </a:t>
            </a:r>
            <a:r>
              <a:rPr b="0" spc="-10" dirty="0" err="1">
                <a:latin typeface="Times New Roman" panose="02020603050405020304" pitchFamily="18" charset="0"/>
                <a:cs typeface="Times New Roman" panose="02020603050405020304" pitchFamily="18" charset="0"/>
              </a:rPr>
              <a:t>промышленности</a:t>
            </a:r>
            <a:r>
              <a:rPr b="0" spc="-10" dirty="0">
                <a:latin typeface="Times New Roman" panose="02020603050405020304" pitchFamily="18" charset="0"/>
                <a:cs typeface="Times New Roman" panose="02020603050405020304" pitchFamily="18" charset="0"/>
              </a:rPr>
              <a:t>.</a:t>
            </a:r>
            <a:br>
              <a:rPr lang="ru-RU" b="0" spc="-10" dirty="0">
                <a:latin typeface="Times New Roman" panose="02020603050405020304" pitchFamily="18" charset="0"/>
                <a:cs typeface="Times New Roman" panose="02020603050405020304" pitchFamily="18" charset="0"/>
              </a:rPr>
            </a:br>
            <a:br>
              <a:rPr lang="ru-RU" b="0" spc="-10" dirty="0">
                <a:latin typeface="Times New Roman" panose="02020603050405020304" pitchFamily="18" charset="0"/>
                <a:cs typeface="Times New Roman" panose="02020603050405020304" pitchFamily="18" charset="0"/>
              </a:rPr>
            </a:br>
            <a:r>
              <a:rPr lang="ru-RU" sz="2400" b="0" spc="-10" dirty="0">
                <a:latin typeface="Times New Roman" panose="02020603050405020304" pitchFamily="18" charset="0"/>
                <a:cs typeface="Times New Roman" panose="02020603050405020304" pitchFamily="18" charset="0"/>
              </a:rPr>
              <a:t>По агрегатному состоянию полезные ископаемые бывают твердыми, жидкими или газообразными, по происхождению – органическими или неорганическими. Они также делятся на три большие группы: рудные, нерудные, топливные.</a:t>
            </a:r>
            <a:endParaRPr dirty="0">
              <a:latin typeface="Times New Roman" panose="02020603050405020304" pitchFamily="18" charset="0"/>
              <a:cs typeface="Times New Roman" panose="02020603050405020304" pitchFamily="18" charset="0"/>
            </a:endParaRPr>
          </a:p>
        </p:txBody>
      </p:sp>
      <p:sp>
        <p:nvSpPr>
          <p:cNvPr id="11" name="object 7">
            <a:extLst>
              <a:ext uri="{FF2B5EF4-FFF2-40B4-BE49-F238E27FC236}">
                <a16:creationId xmlns:a16="http://schemas.microsoft.com/office/drawing/2014/main" id="{8AC8D052-E00D-441B-8384-FC3E569176B0}"/>
              </a:ext>
            </a:extLst>
          </p:cNvPr>
          <p:cNvSpPr/>
          <p:nvPr/>
        </p:nvSpPr>
        <p:spPr>
          <a:xfrm>
            <a:off x="9708516" y="2971800"/>
            <a:ext cx="502284" cy="990752"/>
          </a:xfrm>
          <a:custGeom>
            <a:avLst/>
            <a:gdLst/>
            <a:ahLst/>
            <a:cxnLst/>
            <a:rect l="l" t="t" r="r" b="b"/>
            <a:pathLst>
              <a:path w="502285" h="2896870">
                <a:moveTo>
                  <a:pt x="502254" y="2896717"/>
                </a:moveTo>
                <a:lnTo>
                  <a:pt x="0" y="2896717"/>
                </a:lnTo>
                <a:lnTo>
                  <a:pt x="0" y="0"/>
                </a:lnTo>
                <a:lnTo>
                  <a:pt x="502254" y="0"/>
                </a:lnTo>
                <a:lnTo>
                  <a:pt x="502254" y="2896717"/>
                </a:lnTo>
                <a:close/>
              </a:path>
            </a:pathLst>
          </a:custGeom>
          <a:solidFill>
            <a:srgbClr val="F0A22E"/>
          </a:solidFill>
        </p:spPr>
        <p:txBody>
          <a:bodyPr wrap="square" lIns="0" tIns="0" rIns="0" bIns="0" rtlCol="0"/>
          <a:lstStyle/>
          <a:p>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1197627" y="1117786"/>
            <a:ext cx="9214040" cy="5608539"/>
          </a:xfrm>
          <a:prstGeom prst="rect">
            <a:avLst/>
          </a:prstGeom>
        </p:spPr>
      </p:pic>
      <p:sp>
        <p:nvSpPr>
          <p:cNvPr id="4" name="object 4"/>
          <p:cNvSpPr txBox="1">
            <a:spLocks noGrp="1"/>
          </p:cNvSpPr>
          <p:nvPr>
            <p:ph type="ctrTitle"/>
          </p:nvPr>
        </p:nvSpPr>
        <p:spPr>
          <a:prstGeom prst="rect">
            <a:avLst/>
          </a:prstGeom>
        </p:spPr>
        <p:txBody>
          <a:bodyPr vert="horz" wrap="square" lIns="0" tIns="12700" rIns="0" bIns="0" rtlCol="0">
            <a:spAutoFit/>
          </a:bodyPr>
          <a:lstStyle/>
          <a:p>
            <a:pPr marL="3679190" marR="5080" indent="598805">
              <a:lnSpc>
                <a:spcPct val="100000"/>
              </a:lnSpc>
              <a:spcBef>
                <a:spcPts val="100"/>
              </a:spcBef>
            </a:pPr>
            <a:r>
              <a:rPr spc="-10" dirty="0">
                <a:solidFill>
                  <a:srgbClr val="4E3B2F"/>
                </a:solidFill>
              </a:rPr>
              <a:t>формируются</a:t>
            </a:r>
            <a:r>
              <a:rPr spc="-45" dirty="0">
                <a:solidFill>
                  <a:srgbClr val="4E3B2F"/>
                </a:solidFill>
              </a:rPr>
              <a:t> </a:t>
            </a:r>
            <a:r>
              <a:rPr dirty="0">
                <a:solidFill>
                  <a:srgbClr val="4E3B2F"/>
                </a:solidFill>
              </a:rPr>
              <a:t>в</a:t>
            </a:r>
            <a:r>
              <a:rPr spc="-40" dirty="0">
                <a:solidFill>
                  <a:srgbClr val="4E3B2F"/>
                </a:solidFill>
              </a:rPr>
              <a:t> </a:t>
            </a:r>
            <a:r>
              <a:rPr dirty="0">
                <a:solidFill>
                  <a:srgbClr val="4E3B2F"/>
                </a:solidFill>
              </a:rPr>
              <a:t>земной</a:t>
            </a:r>
            <a:r>
              <a:rPr spc="-35" dirty="0">
                <a:solidFill>
                  <a:srgbClr val="4E3B2F"/>
                </a:solidFill>
              </a:rPr>
              <a:t> </a:t>
            </a:r>
            <a:r>
              <a:rPr dirty="0">
                <a:solidFill>
                  <a:srgbClr val="4E3B2F"/>
                </a:solidFill>
              </a:rPr>
              <a:t>коре</a:t>
            </a:r>
            <a:r>
              <a:rPr spc="-35" dirty="0">
                <a:solidFill>
                  <a:srgbClr val="4E3B2F"/>
                </a:solidFill>
              </a:rPr>
              <a:t> </a:t>
            </a:r>
            <a:r>
              <a:rPr dirty="0">
                <a:solidFill>
                  <a:srgbClr val="4E3B2F"/>
                </a:solidFill>
              </a:rPr>
              <a:t>в</a:t>
            </a:r>
            <a:r>
              <a:rPr spc="-35" dirty="0">
                <a:solidFill>
                  <a:srgbClr val="4E3B2F"/>
                </a:solidFill>
              </a:rPr>
              <a:t> </a:t>
            </a:r>
            <a:r>
              <a:rPr spc="-10" dirty="0">
                <a:solidFill>
                  <a:srgbClr val="4E3B2F"/>
                </a:solidFill>
              </a:rPr>
              <a:t>результате </a:t>
            </a:r>
            <a:r>
              <a:rPr dirty="0">
                <a:solidFill>
                  <a:srgbClr val="4E3B2F"/>
                </a:solidFill>
              </a:rPr>
              <a:t>геологических </a:t>
            </a:r>
            <a:r>
              <a:rPr spc="-10" dirty="0">
                <a:solidFill>
                  <a:srgbClr val="4E3B2F"/>
                </a:solidFill>
              </a:rPr>
              <a:t>процессов.</a:t>
            </a:r>
          </a:p>
        </p:txBody>
      </p:sp>
      <p:grpSp>
        <p:nvGrpSpPr>
          <p:cNvPr id="5" name="object 5"/>
          <p:cNvGrpSpPr/>
          <p:nvPr/>
        </p:nvGrpSpPr>
        <p:grpSpPr>
          <a:xfrm>
            <a:off x="660400" y="88900"/>
            <a:ext cx="10248900" cy="495300"/>
            <a:chOff x="660400" y="88900"/>
            <a:chExt cx="10248900" cy="495300"/>
          </a:xfrm>
        </p:grpSpPr>
        <p:pic>
          <p:nvPicPr>
            <p:cNvPr id="6" name="object 6"/>
            <p:cNvPicPr/>
            <p:nvPr/>
          </p:nvPicPr>
          <p:blipFill>
            <a:blip r:embed="rId3" cstate="print"/>
            <a:stretch>
              <a:fillRect/>
            </a:stretch>
          </p:blipFill>
          <p:spPr>
            <a:xfrm>
              <a:off x="660400" y="88900"/>
              <a:ext cx="10248900" cy="495300"/>
            </a:xfrm>
            <a:prstGeom prst="rect">
              <a:avLst/>
            </a:prstGeom>
          </p:spPr>
        </p:pic>
        <p:pic>
          <p:nvPicPr>
            <p:cNvPr id="7" name="object 7"/>
            <p:cNvPicPr/>
            <p:nvPr/>
          </p:nvPicPr>
          <p:blipFill>
            <a:blip r:embed="rId4" cstate="print"/>
            <a:stretch>
              <a:fillRect/>
            </a:stretch>
          </p:blipFill>
          <p:spPr>
            <a:xfrm>
              <a:off x="679367" y="101610"/>
              <a:ext cx="10198100" cy="444500"/>
            </a:xfrm>
            <a:prstGeom prst="rect">
              <a:avLst/>
            </a:prstGeom>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pic>
        <p:nvPicPr>
          <p:cNvPr id="4" name="object 4"/>
          <p:cNvPicPr/>
          <p:nvPr/>
        </p:nvPicPr>
        <p:blipFill>
          <a:blip r:embed="rId2" cstate="print"/>
          <a:stretch>
            <a:fillRect/>
          </a:stretch>
        </p:blipFill>
        <p:spPr>
          <a:xfrm>
            <a:off x="694203" y="67234"/>
            <a:ext cx="10534650" cy="679076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sp>
        <p:nvSpPr>
          <p:cNvPr id="4" name="object 4"/>
          <p:cNvSpPr txBox="1">
            <a:spLocks noGrp="1"/>
          </p:cNvSpPr>
          <p:nvPr>
            <p:ph type="title"/>
          </p:nvPr>
        </p:nvSpPr>
        <p:spPr>
          <a:prstGeom prst="rect">
            <a:avLst/>
          </a:prstGeom>
        </p:spPr>
        <p:txBody>
          <a:bodyPr vert="horz" wrap="square" lIns="0" tIns="12700" rIns="0" bIns="0" rtlCol="0">
            <a:spAutoFit/>
          </a:bodyPr>
          <a:lstStyle/>
          <a:p>
            <a:pPr marL="12700" marR="5080">
              <a:lnSpc>
                <a:spcPct val="100000"/>
              </a:lnSpc>
              <a:spcBef>
                <a:spcPts val="100"/>
              </a:spcBef>
            </a:pPr>
            <a:r>
              <a:rPr dirty="0"/>
              <a:t>Месторождения</a:t>
            </a:r>
            <a:r>
              <a:rPr spc="-10" dirty="0"/>
              <a:t> </a:t>
            </a:r>
            <a:r>
              <a:rPr b="0" dirty="0">
                <a:latin typeface="Calibri"/>
                <a:cs typeface="Calibri"/>
              </a:rPr>
              <a:t>—</a:t>
            </a:r>
            <a:r>
              <a:rPr b="0" spc="-5" dirty="0">
                <a:latin typeface="Calibri"/>
                <a:cs typeface="Calibri"/>
              </a:rPr>
              <a:t> </a:t>
            </a:r>
            <a:r>
              <a:rPr b="0" dirty="0">
                <a:latin typeface="Calibri"/>
                <a:cs typeface="Calibri"/>
              </a:rPr>
              <a:t>огромные</a:t>
            </a:r>
            <a:r>
              <a:rPr b="0" spc="-5" dirty="0">
                <a:latin typeface="Calibri"/>
                <a:cs typeface="Calibri"/>
              </a:rPr>
              <a:t> </a:t>
            </a:r>
            <a:r>
              <a:rPr b="0" dirty="0">
                <a:latin typeface="Calibri"/>
                <a:cs typeface="Calibri"/>
              </a:rPr>
              <a:t>концентрации</a:t>
            </a:r>
            <a:r>
              <a:rPr b="0" spc="-5" dirty="0">
                <a:latin typeface="Calibri"/>
                <a:cs typeface="Calibri"/>
              </a:rPr>
              <a:t> </a:t>
            </a:r>
            <a:r>
              <a:rPr b="0" dirty="0">
                <a:latin typeface="Calibri"/>
                <a:cs typeface="Calibri"/>
              </a:rPr>
              <a:t>полезных</a:t>
            </a:r>
            <a:r>
              <a:rPr b="0" spc="-5" dirty="0">
                <a:latin typeface="Calibri"/>
                <a:cs typeface="Calibri"/>
              </a:rPr>
              <a:t> </a:t>
            </a:r>
            <a:r>
              <a:rPr b="0" spc="-10" dirty="0">
                <a:latin typeface="Calibri"/>
                <a:cs typeface="Calibri"/>
              </a:rPr>
              <a:t>ископаемых, </a:t>
            </a:r>
            <a:r>
              <a:rPr b="0" dirty="0">
                <a:latin typeface="Calibri"/>
                <a:cs typeface="Calibri"/>
              </a:rPr>
              <a:t>которые имеют промышленное </a:t>
            </a:r>
            <a:r>
              <a:rPr b="0" spc="-10" dirty="0">
                <a:latin typeface="Calibri"/>
                <a:cs typeface="Calibri"/>
              </a:rPr>
              <a:t>значение.</a:t>
            </a:r>
          </a:p>
        </p:txBody>
      </p:sp>
      <p:grpSp>
        <p:nvGrpSpPr>
          <p:cNvPr id="5" name="object 5"/>
          <p:cNvGrpSpPr/>
          <p:nvPr/>
        </p:nvGrpSpPr>
        <p:grpSpPr>
          <a:xfrm>
            <a:off x="304800" y="2095500"/>
            <a:ext cx="9296400" cy="4673600"/>
            <a:chOff x="304800" y="2095500"/>
            <a:chExt cx="9296400" cy="4673600"/>
          </a:xfrm>
        </p:grpSpPr>
        <p:pic>
          <p:nvPicPr>
            <p:cNvPr id="6" name="object 6"/>
            <p:cNvPicPr/>
            <p:nvPr/>
          </p:nvPicPr>
          <p:blipFill>
            <a:blip r:embed="rId2" cstate="print"/>
            <a:stretch>
              <a:fillRect/>
            </a:stretch>
          </p:blipFill>
          <p:spPr>
            <a:xfrm>
              <a:off x="304800" y="2095500"/>
              <a:ext cx="9296400" cy="4673600"/>
            </a:xfrm>
            <a:prstGeom prst="rect">
              <a:avLst/>
            </a:prstGeom>
          </p:spPr>
        </p:pic>
        <p:pic>
          <p:nvPicPr>
            <p:cNvPr id="7" name="object 7"/>
            <p:cNvPicPr/>
            <p:nvPr/>
          </p:nvPicPr>
          <p:blipFill>
            <a:blip r:embed="rId3" cstate="print"/>
            <a:stretch>
              <a:fillRect/>
            </a:stretch>
          </p:blipFill>
          <p:spPr>
            <a:xfrm>
              <a:off x="328861" y="2127770"/>
              <a:ext cx="9185935" cy="4555731"/>
            </a:xfrm>
            <a:prstGeom prst="rect">
              <a:avLst/>
            </a:prstGeom>
          </p:spPr>
        </p:pic>
      </p:grpSp>
      <p:sp>
        <p:nvSpPr>
          <p:cNvPr id="8" name="object 8"/>
          <p:cNvSpPr txBox="1"/>
          <p:nvPr/>
        </p:nvSpPr>
        <p:spPr>
          <a:xfrm>
            <a:off x="9667138" y="5441137"/>
            <a:ext cx="1565275" cy="1122680"/>
          </a:xfrm>
          <a:prstGeom prst="rect">
            <a:avLst/>
          </a:prstGeom>
        </p:spPr>
        <p:txBody>
          <a:bodyPr vert="horz" wrap="square" lIns="0" tIns="12700" rIns="0" bIns="0" rtlCol="0">
            <a:spAutoFit/>
          </a:bodyPr>
          <a:lstStyle/>
          <a:p>
            <a:pPr marL="12700" marR="5080">
              <a:lnSpc>
                <a:spcPct val="100000"/>
              </a:lnSpc>
              <a:spcBef>
                <a:spcPts val="100"/>
              </a:spcBef>
            </a:pPr>
            <a:r>
              <a:rPr sz="1800" b="1" spc="-10" dirty="0">
                <a:latin typeface="Calibri"/>
                <a:cs typeface="Calibri"/>
              </a:rPr>
              <a:t>Формирование разных</a:t>
            </a:r>
            <a:endParaRPr sz="1800">
              <a:latin typeface="Calibri"/>
              <a:cs typeface="Calibri"/>
            </a:endParaRPr>
          </a:p>
          <a:p>
            <a:pPr marL="12700">
              <a:lnSpc>
                <a:spcPct val="100000"/>
              </a:lnSpc>
            </a:pPr>
            <a:r>
              <a:rPr sz="1800" b="1" spc="-10" dirty="0">
                <a:latin typeface="Calibri"/>
                <a:cs typeface="Calibri"/>
              </a:rPr>
              <a:t>полезных</a:t>
            </a:r>
            <a:endParaRPr sz="1800">
              <a:latin typeface="Calibri"/>
              <a:cs typeface="Calibri"/>
            </a:endParaRPr>
          </a:p>
          <a:p>
            <a:pPr marL="12700">
              <a:lnSpc>
                <a:spcPct val="100000"/>
              </a:lnSpc>
            </a:pPr>
            <a:r>
              <a:rPr sz="1800" b="1" spc="-10" dirty="0">
                <a:latin typeface="Calibri"/>
                <a:cs typeface="Calibri"/>
              </a:rPr>
              <a:t>ископаемых</a:t>
            </a:r>
            <a:endParaRPr sz="1800">
              <a:latin typeface="Calibri"/>
              <a:cs typeface="Calibri"/>
            </a:endParaRPr>
          </a:p>
        </p:txBody>
      </p:sp>
      <p:sp>
        <p:nvSpPr>
          <p:cNvPr id="9" name="object 9"/>
          <p:cNvSpPr txBox="1"/>
          <p:nvPr/>
        </p:nvSpPr>
        <p:spPr>
          <a:xfrm>
            <a:off x="1384033" y="1087530"/>
            <a:ext cx="10233025" cy="878840"/>
          </a:xfrm>
          <a:prstGeom prst="rect">
            <a:avLst/>
          </a:prstGeom>
        </p:spPr>
        <p:txBody>
          <a:bodyPr vert="horz" wrap="square" lIns="0" tIns="12700" rIns="0" bIns="0" rtlCol="0">
            <a:spAutoFit/>
          </a:bodyPr>
          <a:lstStyle/>
          <a:p>
            <a:pPr marL="12700" marR="5080">
              <a:lnSpc>
                <a:spcPct val="100000"/>
              </a:lnSpc>
              <a:spcBef>
                <a:spcPts val="100"/>
              </a:spcBef>
            </a:pPr>
            <a:r>
              <a:rPr sz="2800" b="1" dirty="0">
                <a:latin typeface="Calibri"/>
                <a:cs typeface="Calibri"/>
              </a:rPr>
              <a:t>Бассейн</a:t>
            </a:r>
            <a:r>
              <a:rPr sz="2800" b="1" spc="-25" dirty="0">
                <a:latin typeface="Calibri"/>
                <a:cs typeface="Calibri"/>
              </a:rPr>
              <a:t> </a:t>
            </a:r>
            <a:r>
              <a:rPr sz="2800" dirty="0">
                <a:latin typeface="Calibri"/>
                <a:cs typeface="Calibri"/>
              </a:rPr>
              <a:t>—</a:t>
            </a:r>
            <a:r>
              <a:rPr sz="2800" spc="-20" dirty="0">
                <a:latin typeface="Calibri"/>
                <a:cs typeface="Calibri"/>
              </a:rPr>
              <a:t> </a:t>
            </a:r>
            <a:r>
              <a:rPr sz="2800" dirty="0">
                <a:latin typeface="Calibri"/>
                <a:cs typeface="Calibri"/>
              </a:rPr>
              <a:t>группа</a:t>
            </a:r>
            <a:r>
              <a:rPr sz="2800" spc="-20" dirty="0">
                <a:latin typeface="Calibri"/>
                <a:cs typeface="Calibri"/>
              </a:rPr>
              <a:t> </a:t>
            </a:r>
            <a:r>
              <a:rPr sz="2800" dirty="0">
                <a:latin typeface="Calibri"/>
                <a:cs typeface="Calibri"/>
              </a:rPr>
              <a:t>месторождений</a:t>
            </a:r>
            <a:r>
              <a:rPr sz="2800" spc="-20" dirty="0">
                <a:latin typeface="Calibri"/>
                <a:cs typeface="Calibri"/>
              </a:rPr>
              <a:t> </a:t>
            </a:r>
            <a:r>
              <a:rPr sz="2800" dirty="0">
                <a:latin typeface="Calibri"/>
                <a:cs typeface="Calibri"/>
              </a:rPr>
              <a:t>полезных</a:t>
            </a:r>
            <a:r>
              <a:rPr sz="2800" spc="-20" dirty="0">
                <a:latin typeface="Calibri"/>
                <a:cs typeface="Calibri"/>
              </a:rPr>
              <a:t> </a:t>
            </a:r>
            <a:r>
              <a:rPr sz="2800" dirty="0">
                <a:latin typeface="Calibri"/>
                <a:cs typeface="Calibri"/>
              </a:rPr>
              <a:t>ископаемых,</a:t>
            </a:r>
            <a:r>
              <a:rPr sz="2800" spc="-20" dirty="0">
                <a:latin typeface="Calibri"/>
                <a:cs typeface="Calibri"/>
              </a:rPr>
              <a:t> </a:t>
            </a:r>
            <a:r>
              <a:rPr sz="2800" spc="-10" dirty="0">
                <a:latin typeface="Calibri"/>
                <a:cs typeface="Calibri"/>
              </a:rPr>
              <a:t>которые </a:t>
            </a:r>
            <a:r>
              <a:rPr sz="2800" dirty="0">
                <a:latin typeface="Calibri"/>
                <a:cs typeface="Calibri"/>
              </a:rPr>
              <a:t>расположены на одной </a:t>
            </a:r>
            <a:r>
              <a:rPr sz="2800" spc="-10" dirty="0">
                <a:latin typeface="Calibri"/>
                <a:cs typeface="Calibri"/>
              </a:rPr>
              <a:t>территории.</a:t>
            </a:r>
            <a:endParaRPr sz="2800">
              <a:latin typeface="Calibri"/>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78738" y="1066799"/>
            <a:ext cx="11732261" cy="5029201"/>
          </a:xfrm>
          <a:prstGeom prst="rect">
            <a:avLst/>
          </a:prstGeom>
        </p:spPr>
      </p:pic>
      <p:sp>
        <p:nvSpPr>
          <p:cNvPr id="4" name="object 4"/>
          <p:cNvSpPr txBox="1">
            <a:spLocks noGrp="1"/>
          </p:cNvSpPr>
          <p:nvPr>
            <p:ph type="ctrTitle"/>
          </p:nvPr>
        </p:nvSpPr>
        <p:spPr>
          <a:xfrm>
            <a:off x="1449068" y="191991"/>
            <a:ext cx="8991600" cy="581007"/>
          </a:xfrm>
          <a:prstGeom prst="rect">
            <a:avLst/>
          </a:prstGeom>
        </p:spPr>
        <p:txBody>
          <a:bodyPr vert="horz" wrap="square" lIns="0" tIns="148668" rIns="0" bIns="0" rtlCol="0">
            <a:spAutoFit/>
          </a:bodyPr>
          <a:lstStyle/>
          <a:p>
            <a:pPr marL="12700">
              <a:lnSpc>
                <a:spcPct val="100000"/>
              </a:lnSpc>
              <a:spcBef>
                <a:spcPts val="100"/>
              </a:spcBef>
            </a:pPr>
            <a:r>
              <a:rPr dirty="0">
                <a:latin typeface="Times New Roman" panose="02020603050405020304" pitchFamily="18" charset="0"/>
                <a:cs typeface="Times New Roman" panose="02020603050405020304" pitchFamily="18" charset="0"/>
              </a:rPr>
              <a:t>Месторождения</a:t>
            </a:r>
            <a:r>
              <a:rPr spc="-8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и</a:t>
            </a:r>
            <a:r>
              <a:rPr spc="-8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бассейны</a:t>
            </a:r>
            <a:r>
              <a:rPr spc="-8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полезных</a:t>
            </a:r>
            <a:r>
              <a:rPr spc="-8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ископаемых</a:t>
            </a:r>
            <a:r>
              <a:rPr spc="-80" dirty="0">
                <a:latin typeface="Times New Roman" panose="02020603050405020304" pitchFamily="18" charset="0"/>
                <a:cs typeface="Times New Roman" panose="02020603050405020304" pitchFamily="18" charset="0"/>
              </a:rPr>
              <a:t> </a:t>
            </a:r>
            <a:r>
              <a:rPr spc="-25" dirty="0">
                <a:latin typeface="Times New Roman" panose="02020603050405020304" pitchFamily="18" charset="0"/>
                <a:cs typeface="Times New Roman" panose="02020603050405020304" pitchFamily="18" charset="0"/>
              </a:rPr>
              <a:t>РФ</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38E3115-E628-4A80-927E-B68E92602DC2}"/>
              </a:ext>
            </a:extLst>
          </p:cNvPr>
          <p:cNvSpPr/>
          <p:nvPr/>
        </p:nvSpPr>
        <p:spPr>
          <a:xfrm>
            <a:off x="152400" y="533400"/>
            <a:ext cx="7010400" cy="5940088"/>
          </a:xfrm>
          <a:prstGeom prst="rect">
            <a:avLst/>
          </a:prstGeom>
        </p:spPr>
        <p:txBody>
          <a:bodyPr wrap="square">
            <a:spAutoFit/>
          </a:bodyPr>
          <a:lstStyle/>
          <a:p>
            <a:r>
              <a:rPr lang="ru-RU" sz="2000" dirty="0">
                <a:solidFill>
                  <a:schemeClr val="tx1"/>
                </a:solidFill>
                <a:latin typeface="Times New Roman" panose="02020603050405020304" pitchFamily="18" charset="0"/>
                <a:cs typeface="Times New Roman" panose="02020603050405020304" pitchFamily="18" charset="0"/>
              </a:rPr>
              <a:t>Качество того или иного минерального ресурса определяется его физическими (плотность, цвет, влажность), химическими (окисляемость, радиоактивность), механическими (твердость) свойствами, а также гранулометрическим составом. Добыча полезных ископаемых началась еще в эпоху палеолита. Сегодня наиболее интенсивно извлекаются из земных недр такие ресурсы, как нефть, газ, уголь, фосфориты и руды цветных металлов.</a:t>
            </a:r>
          </a:p>
          <a:p>
            <a:endParaRPr lang="ru-RU" sz="2000" dirty="0">
              <a:solidFill>
                <a:schemeClr val="tx1"/>
              </a:solidFill>
              <a:latin typeface="Times New Roman" panose="02020603050405020304" pitchFamily="18" charset="0"/>
              <a:cs typeface="Times New Roman" panose="02020603050405020304" pitchFamily="18" charset="0"/>
            </a:endParaRPr>
          </a:p>
          <a:p>
            <a:r>
              <a:rPr lang="ru-RU" sz="2000" dirty="0">
                <a:solidFill>
                  <a:schemeClr val="tx1"/>
                </a:solidFill>
                <a:latin typeface="Times New Roman" panose="02020603050405020304" pitchFamily="18" charset="0"/>
                <a:cs typeface="Times New Roman" panose="02020603050405020304" pitchFamily="18" charset="0"/>
              </a:rPr>
              <a:t>На геологических, физических и экономических картах можно встретить особые графические знаки, обозначающие те или иные месторождения минеральных ресурсов. Они являются общепринятыми и имеют один вид (смотрите фото справа). В большинстве случаев условные обозначения полезных ископаемых представлены простыми или сложными геометрическими фигурами. Иногда они напоминают собой очертания того минерального сырья, которое они изображают. Например, условное обозначение торфа похоже на брикеты этого топлива, сложенные друг на друга.</a:t>
            </a:r>
          </a:p>
        </p:txBody>
      </p:sp>
      <p:pic>
        <p:nvPicPr>
          <p:cNvPr id="1026" name="Picture 2">
            <a:extLst>
              <a:ext uri="{FF2B5EF4-FFF2-40B4-BE49-F238E27FC236}">
                <a16:creationId xmlns:a16="http://schemas.microsoft.com/office/drawing/2014/main" id="{FFA27FDA-73F6-409D-8F1C-2EC02B974B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384512"/>
            <a:ext cx="5017970" cy="4399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a:extLst>
              <a:ext uri="{FF2B5EF4-FFF2-40B4-BE49-F238E27FC236}">
                <a16:creationId xmlns:a16="http://schemas.microsoft.com/office/drawing/2014/main" id="{6E9EC54A-B59E-401D-96BC-E366C4B84AD7}"/>
              </a:ext>
            </a:extLst>
          </p:cNvPr>
          <p:cNvSpPr/>
          <p:nvPr/>
        </p:nvSpPr>
        <p:spPr>
          <a:xfrm>
            <a:off x="7239000" y="4847272"/>
            <a:ext cx="4948841" cy="1477328"/>
          </a:xfrm>
          <a:prstGeom prst="rect">
            <a:avLst/>
          </a:prstGeom>
        </p:spPr>
        <p:txBody>
          <a:bodyPr wrap="square">
            <a:spAutoFit/>
          </a:bodyPr>
          <a:lstStyle/>
          <a:p>
            <a:r>
              <a:rPr lang="ru-RU" dirty="0">
                <a:solidFill>
                  <a:schemeClr val="tx1"/>
                </a:solidFill>
                <a:latin typeface="Times New Roman" panose="02020603050405020304" pitchFamily="18" charset="0"/>
                <a:cs typeface="Times New Roman" panose="02020603050405020304" pitchFamily="18" charset="0"/>
              </a:rPr>
              <a:t>Кроме того, существует ГОСТ (№ 2.857-75), утвержденный еще в 1979 году. В нем была разработана своя цветовая система условных обозначений полезных ископаемых, которая используется исключительно в горном деле. </a:t>
            </a:r>
          </a:p>
        </p:txBody>
      </p:sp>
    </p:spTree>
    <p:extLst>
      <p:ext uri="{BB962C8B-B14F-4D97-AF65-F5344CB8AC3E}">
        <p14:creationId xmlns:p14="http://schemas.microsoft.com/office/powerpoint/2010/main" val="4275856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998FF8D-F3A5-4D8A-A066-54062CEBDC16}"/>
              </a:ext>
            </a:extLst>
          </p:cNvPr>
          <p:cNvSpPr>
            <a:spLocks noGrp="1"/>
          </p:cNvSpPr>
          <p:nvPr>
            <p:ph type="title"/>
          </p:nvPr>
        </p:nvSpPr>
        <p:spPr>
          <a:xfrm>
            <a:off x="255201" y="254913"/>
            <a:ext cx="11479599" cy="430887"/>
          </a:xfrm>
        </p:spPr>
        <p:txBody>
          <a:bodyPr/>
          <a:lstStyle/>
          <a:p>
            <a:pPr algn="ctr"/>
            <a:r>
              <a:rPr lang="ru-RU" dirty="0">
                <a:latin typeface="Times New Roman" panose="02020603050405020304" pitchFamily="18" charset="0"/>
                <a:cs typeface="Times New Roman" panose="02020603050405020304" pitchFamily="18" charset="0"/>
              </a:rPr>
              <a:t>Как обозначаются месторождения и бассейны в контурных картах</a:t>
            </a:r>
          </a:p>
        </p:txBody>
      </p:sp>
      <p:sp>
        <p:nvSpPr>
          <p:cNvPr id="3" name="Текст 2">
            <a:extLst>
              <a:ext uri="{FF2B5EF4-FFF2-40B4-BE49-F238E27FC236}">
                <a16:creationId xmlns:a16="http://schemas.microsoft.com/office/drawing/2014/main" id="{EC701038-7351-4454-ACD3-34A4AD0A4CF4}"/>
              </a:ext>
            </a:extLst>
          </p:cNvPr>
          <p:cNvSpPr>
            <a:spLocks noGrp="1"/>
          </p:cNvSpPr>
          <p:nvPr>
            <p:ph type="body" idx="1"/>
          </p:nvPr>
        </p:nvSpPr>
        <p:spPr>
          <a:xfrm>
            <a:off x="228600" y="914400"/>
            <a:ext cx="11811000" cy="6124754"/>
          </a:xfrm>
        </p:spPr>
        <p:txBody>
          <a:bodyPr/>
          <a:lstStyle/>
          <a:p>
            <a:r>
              <a:rPr lang="ru-RU" sz="2000" b="1" dirty="0">
                <a:latin typeface="Times New Roman" panose="02020603050405020304" pitchFamily="18" charset="0"/>
                <a:cs typeface="Times New Roman" panose="02020603050405020304" pitchFamily="18" charset="0"/>
              </a:rPr>
              <a:t>Месторождения</a:t>
            </a:r>
          </a:p>
          <a:p>
            <a:r>
              <a:rPr lang="ru-RU" sz="2000" b="1" dirty="0">
                <a:latin typeface="Times New Roman" panose="02020603050405020304" pitchFamily="18" charset="0"/>
                <a:cs typeface="Times New Roman" panose="02020603050405020304" pitchFamily="18" charset="0"/>
              </a:rPr>
              <a:t>Для обозначения месторождений полезных ископаемых</a:t>
            </a:r>
            <a:r>
              <a:rPr lang="ru-RU" sz="2000" dirty="0">
                <a:latin typeface="Times New Roman" panose="02020603050405020304" pitchFamily="18" charset="0"/>
                <a:cs typeface="Times New Roman" panose="02020603050405020304" pitchFamily="18" charset="0"/>
              </a:rPr>
              <a:t> используют специальные знаки, которые имеют разную форму (треугольник, ромб, круг, прямоугольник и т. д.) и цвет (чёрный, красный). Например: </a:t>
            </a:r>
          </a:p>
          <a:p>
            <a:pPr marL="285750" indent="-285750">
              <a:buFont typeface="Arial" panose="020B0604020202020204" pitchFamily="34" charset="0"/>
              <a:buChar char="•"/>
            </a:pPr>
            <a:r>
              <a:rPr lang="ru-RU" sz="2000" b="1" dirty="0">
                <a:latin typeface="Times New Roman" panose="02020603050405020304" pitchFamily="18" charset="0"/>
                <a:cs typeface="Times New Roman" panose="02020603050405020304" pitchFamily="18" charset="0"/>
              </a:rPr>
              <a:t>Для горючих ископаемых</a:t>
            </a:r>
            <a:r>
              <a:rPr lang="ru-RU" sz="2000" dirty="0">
                <a:latin typeface="Times New Roman" panose="02020603050405020304" pitchFamily="18" charset="0"/>
                <a:cs typeface="Times New Roman" panose="02020603050405020304" pitchFamily="18" charset="0"/>
              </a:rPr>
              <a:t> — удлинённый равнобедренный треугольник (нефть — чёрного цвета, газ — не закрашен, так как природный газ бесцветен).</a:t>
            </a:r>
          </a:p>
          <a:p>
            <a:pPr marL="285750" indent="-285750">
              <a:buFont typeface="Arial" panose="020B0604020202020204" pitchFamily="34" charset="0"/>
              <a:buChar char="•"/>
            </a:pPr>
            <a:r>
              <a:rPr lang="ru-RU" sz="2000" b="1" dirty="0">
                <a:latin typeface="Times New Roman" panose="02020603050405020304" pitchFamily="18" charset="0"/>
                <a:cs typeface="Times New Roman" panose="02020603050405020304" pitchFamily="18" charset="0"/>
              </a:rPr>
              <a:t>Для металлических ископаемых</a:t>
            </a:r>
            <a:r>
              <a:rPr lang="ru-RU" sz="2000" dirty="0">
                <a:latin typeface="Times New Roman" panose="02020603050405020304" pitchFamily="18" charset="0"/>
                <a:cs typeface="Times New Roman" panose="02020603050405020304" pitchFamily="18" charset="0"/>
              </a:rPr>
              <a:t> — закрашенный равносторонний треугольник (железная руда).</a:t>
            </a:r>
          </a:p>
          <a:p>
            <a:pPr marL="285750" indent="-285750">
              <a:buFont typeface="Arial" panose="020B0604020202020204" pitchFamily="34" charset="0"/>
              <a:buChar char="•"/>
            </a:pPr>
            <a:r>
              <a:rPr lang="ru-RU" sz="2000" b="1" dirty="0">
                <a:latin typeface="Times New Roman" panose="02020603050405020304" pitchFamily="18" charset="0"/>
                <a:cs typeface="Times New Roman" panose="02020603050405020304" pitchFamily="18" charset="0"/>
              </a:rPr>
              <a:t>Для неметаллических полезных ископаемых</a:t>
            </a:r>
            <a:r>
              <a:rPr lang="ru-RU" sz="2000" dirty="0">
                <a:latin typeface="Times New Roman" panose="02020603050405020304" pitchFamily="18" charset="0"/>
                <a:cs typeface="Times New Roman" panose="02020603050405020304" pitchFamily="18" charset="0"/>
              </a:rPr>
              <a:t> — зелёный цвет (соль — куб, слюда — квадрат с полосой от левого до правого угла, алмазы — остроконечная шестерёнка, гранит — ромб с горизонтальной полосой).</a:t>
            </a:r>
          </a:p>
          <a:p>
            <a:r>
              <a:rPr lang="ru-RU" sz="2000" b="1" dirty="0">
                <a:latin typeface="Times New Roman" panose="02020603050405020304" pitchFamily="18" charset="0"/>
                <a:cs typeface="Times New Roman" panose="02020603050405020304" pitchFamily="18" charset="0"/>
              </a:rPr>
              <a:t>Важно</a:t>
            </a:r>
            <a:r>
              <a:rPr lang="ru-RU" sz="2000" dirty="0">
                <a:latin typeface="Times New Roman" panose="02020603050405020304" pitchFamily="18" charset="0"/>
                <a:cs typeface="Times New Roman" panose="02020603050405020304" pitchFamily="18" charset="0"/>
              </a:rPr>
              <a:t>: обозначения полезных ископаемых едины и используются не только в России, но и во всём мире.</a:t>
            </a:r>
            <a:endParaRPr lang="ru-RU" sz="2000" b="1" dirty="0">
              <a:latin typeface="Times New Roman" panose="02020603050405020304" pitchFamily="18" charset="0"/>
              <a:cs typeface="Times New Roman" panose="02020603050405020304" pitchFamily="18" charset="0"/>
            </a:endParaRPr>
          </a:p>
          <a:p>
            <a:endParaRPr lang="ru-RU" sz="2000" b="1" dirty="0">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Бассейны</a:t>
            </a:r>
          </a:p>
          <a:p>
            <a:r>
              <a:rPr lang="ru-RU" sz="2000" b="1" dirty="0">
                <a:latin typeface="Times New Roman" panose="02020603050405020304" pitchFamily="18" charset="0"/>
                <a:cs typeface="Times New Roman" panose="02020603050405020304" pitchFamily="18" charset="0"/>
              </a:rPr>
              <a:t>Если требуется обозначить не одно месторождение, а весь бассейн</a:t>
            </a:r>
            <a:r>
              <a:rPr lang="ru-RU" sz="2000" dirty="0">
                <a:latin typeface="Times New Roman" panose="02020603050405020304" pitchFamily="18" charset="0"/>
                <a:cs typeface="Times New Roman" panose="02020603050405020304" pitchFamily="18" charset="0"/>
              </a:rPr>
              <a:t> (например, газовый), то границы бассейна обводятся замкнутой линией, внутри получившейся фигуры рисуется знак, соответствующий виду полезного ископаемого, и печатными буквами подписывается название бассейна. Также можно нанести штриховку внутри бассейна (например, голубым карандашом) или применить цветовую раскраску (голубой цвет).</a:t>
            </a:r>
          </a:p>
          <a:p>
            <a:r>
              <a:rPr lang="ru-RU" sz="2000" b="1" dirty="0">
                <a:latin typeface="Times New Roman" panose="02020603050405020304" pitchFamily="18" charset="0"/>
                <a:cs typeface="Times New Roman" panose="02020603050405020304" pitchFamily="18" charset="0"/>
              </a:rPr>
              <a:t>Важно</a:t>
            </a:r>
            <a:r>
              <a:rPr lang="ru-RU" sz="2000" dirty="0">
                <a:latin typeface="Times New Roman" panose="02020603050405020304" pitchFamily="18" charset="0"/>
                <a:cs typeface="Times New Roman" panose="02020603050405020304" pitchFamily="18" charset="0"/>
              </a:rPr>
              <a:t>: названия объектов, которые невозможно указать на карте, обозначают цифрами и расшифровывают в легенде карты вместе с остальными условными знаками. </a:t>
            </a:r>
          </a:p>
          <a:p>
            <a:endParaRPr lang="ru-RU" dirty="0"/>
          </a:p>
        </p:txBody>
      </p:sp>
    </p:spTree>
    <p:extLst>
      <p:ext uri="{BB962C8B-B14F-4D97-AF65-F5344CB8AC3E}">
        <p14:creationId xmlns:p14="http://schemas.microsoft.com/office/powerpoint/2010/main" val="2976484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1F0A5817-7277-41BC-82CD-A8F4E19E37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889" y="1752600"/>
            <a:ext cx="10744222" cy="5029210"/>
          </a:xfrm>
          <a:prstGeom prst="rect">
            <a:avLst/>
          </a:prstGeom>
        </p:spPr>
      </p:pic>
      <p:sp>
        <p:nvSpPr>
          <p:cNvPr id="2" name="Прямоугольник: скругленные углы 1">
            <a:extLst>
              <a:ext uri="{FF2B5EF4-FFF2-40B4-BE49-F238E27FC236}">
                <a16:creationId xmlns:a16="http://schemas.microsoft.com/office/drawing/2014/main" id="{0566C2DC-9A1C-423B-B6F2-6035D1C19548}"/>
              </a:ext>
            </a:extLst>
          </p:cNvPr>
          <p:cNvSpPr/>
          <p:nvPr/>
        </p:nvSpPr>
        <p:spPr>
          <a:xfrm>
            <a:off x="228600" y="213946"/>
            <a:ext cx="11828595" cy="1310054"/>
          </a:xfrm>
          <a:prstGeom prst="roundRect">
            <a:avLst/>
          </a:prstGeom>
          <a:solidFill>
            <a:srgbClr val="8ACAF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РАЙОНЫ ДОБЫЧИ НЕФТИ - </a:t>
            </a:r>
            <a:r>
              <a:rPr lang="ru-RU"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a:t>
            </a:r>
            <a:r>
              <a:rPr lang="ru-RU" sz="2800" b="1" dirty="0">
                <a:solidFill>
                  <a:srgbClr val="002060"/>
                </a:solidFill>
                <a:latin typeface="Times New Roman" panose="02020603050405020304" pitchFamily="18" charset="0"/>
                <a:cs typeface="Times New Roman" panose="02020603050405020304" pitchFamily="18" charset="0"/>
              </a:rPr>
              <a:t>сновными базами добычи нефти являются Западно-Сибирская и Волго-Уральская</a:t>
            </a:r>
          </a:p>
          <a:p>
            <a:pPr algn="ctr"/>
            <a:endParaRPr lang="ru-RU" dirty="0"/>
          </a:p>
        </p:txBody>
      </p:sp>
    </p:spTree>
    <p:extLst>
      <p:ext uri="{BB962C8B-B14F-4D97-AF65-F5344CB8AC3E}">
        <p14:creationId xmlns:p14="http://schemas.microsoft.com/office/powerpoint/2010/main" val="132770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A4C4EE08-2A6D-4A85-A1F7-EC131E8BD7B3}"/>
              </a:ext>
            </a:extLst>
          </p:cNvPr>
          <p:cNvPicPr>
            <a:picLocks noChangeAspect="1"/>
          </p:cNvPicPr>
          <p:nvPr/>
        </p:nvPicPr>
        <p:blipFill rotWithShape="1">
          <a:blip r:embed="rId2">
            <a:extLst>
              <a:ext uri="{28A0092B-C50C-407E-A947-70E740481C1C}">
                <a14:useLocalDpi xmlns:a14="http://schemas.microsoft.com/office/drawing/2010/main" val="0"/>
              </a:ext>
            </a:extLst>
          </a:blip>
          <a:srcRect l="2053" t="5385" r="4558" b="9034"/>
          <a:stretch/>
        </p:blipFill>
        <p:spPr>
          <a:xfrm>
            <a:off x="838742" y="228600"/>
            <a:ext cx="10514515" cy="6477424"/>
          </a:xfrm>
          <a:prstGeom prst="rect">
            <a:avLst/>
          </a:prstGeom>
        </p:spPr>
      </p:pic>
    </p:spTree>
    <p:extLst>
      <p:ext uri="{BB962C8B-B14F-4D97-AF65-F5344CB8AC3E}">
        <p14:creationId xmlns:p14="http://schemas.microsoft.com/office/powerpoint/2010/main" val="1865451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0" y="939800"/>
            <a:ext cx="10807700" cy="5829300"/>
            <a:chOff x="0" y="939800"/>
            <a:chExt cx="10807700" cy="5829300"/>
          </a:xfrm>
        </p:grpSpPr>
        <p:pic>
          <p:nvPicPr>
            <p:cNvPr id="4" name="object 4"/>
            <p:cNvPicPr/>
            <p:nvPr/>
          </p:nvPicPr>
          <p:blipFill>
            <a:blip r:embed="rId2" cstate="print"/>
            <a:stretch>
              <a:fillRect/>
            </a:stretch>
          </p:blipFill>
          <p:spPr>
            <a:xfrm>
              <a:off x="0" y="939800"/>
              <a:ext cx="10807700" cy="5829300"/>
            </a:xfrm>
            <a:prstGeom prst="rect">
              <a:avLst/>
            </a:prstGeom>
          </p:spPr>
        </p:pic>
        <p:pic>
          <p:nvPicPr>
            <p:cNvPr id="5" name="object 5"/>
            <p:cNvPicPr/>
            <p:nvPr/>
          </p:nvPicPr>
          <p:blipFill>
            <a:blip r:embed="rId3" cstate="print"/>
            <a:stretch>
              <a:fillRect/>
            </a:stretch>
          </p:blipFill>
          <p:spPr>
            <a:xfrm>
              <a:off x="0" y="1037196"/>
              <a:ext cx="10729696" cy="5702300"/>
            </a:xfrm>
            <a:prstGeom prst="rect">
              <a:avLst/>
            </a:prstGeom>
          </p:spPr>
        </p:pic>
      </p:grpSp>
      <p:sp>
        <p:nvSpPr>
          <p:cNvPr id="6" name="object 6"/>
          <p:cNvSpPr txBox="1">
            <a:spLocks noGrp="1"/>
          </p:cNvSpPr>
          <p:nvPr>
            <p:ph type="ctrTitle"/>
          </p:nvPr>
        </p:nvSpPr>
        <p:spPr>
          <a:prstGeom prst="rect">
            <a:avLst/>
          </a:prstGeom>
        </p:spPr>
        <p:txBody>
          <a:bodyPr vert="horz" wrap="square" lIns="0" tIns="300075" rIns="0" bIns="0" rtlCol="0">
            <a:spAutoFit/>
          </a:bodyPr>
          <a:lstStyle/>
          <a:p>
            <a:pPr marL="2232025">
              <a:lnSpc>
                <a:spcPct val="100000"/>
              </a:lnSpc>
              <a:spcBef>
                <a:spcPts val="100"/>
              </a:spcBef>
            </a:pPr>
            <a:r>
              <a:rPr dirty="0"/>
              <a:t>добывают</a:t>
            </a:r>
            <a:r>
              <a:rPr spc="-40" dirty="0"/>
              <a:t> </a:t>
            </a:r>
            <a:r>
              <a:rPr dirty="0"/>
              <a:t>в</a:t>
            </a:r>
            <a:r>
              <a:rPr spc="-40" dirty="0"/>
              <a:t> </a:t>
            </a:r>
            <a:r>
              <a:rPr dirty="0"/>
              <a:t>основном</a:t>
            </a:r>
            <a:r>
              <a:rPr spc="-35" dirty="0"/>
              <a:t> </a:t>
            </a:r>
            <a:r>
              <a:rPr dirty="0"/>
              <a:t>на</a:t>
            </a:r>
            <a:r>
              <a:rPr spc="-40" dirty="0"/>
              <a:t> </a:t>
            </a:r>
            <a:r>
              <a:rPr dirty="0"/>
              <a:t>суше</a:t>
            </a:r>
            <a:r>
              <a:rPr spc="-40" dirty="0"/>
              <a:t> </a:t>
            </a:r>
            <a:r>
              <a:rPr dirty="0"/>
              <a:t>на</a:t>
            </a:r>
            <a:r>
              <a:rPr spc="-35" dirty="0"/>
              <a:t> </a:t>
            </a:r>
            <a:r>
              <a:rPr dirty="0"/>
              <a:t>равнинной</a:t>
            </a:r>
            <a:r>
              <a:rPr spc="-40" dirty="0"/>
              <a:t> </a:t>
            </a:r>
            <a:r>
              <a:rPr spc="-10" dirty="0"/>
              <a:t>местности.</a:t>
            </a:r>
          </a:p>
        </p:txBody>
      </p:sp>
      <p:grpSp>
        <p:nvGrpSpPr>
          <p:cNvPr id="7" name="object 7"/>
          <p:cNvGrpSpPr/>
          <p:nvPr/>
        </p:nvGrpSpPr>
        <p:grpSpPr>
          <a:xfrm>
            <a:off x="444500" y="368300"/>
            <a:ext cx="10693400" cy="495300"/>
            <a:chOff x="444500" y="368300"/>
            <a:chExt cx="10693400" cy="495300"/>
          </a:xfrm>
        </p:grpSpPr>
        <p:pic>
          <p:nvPicPr>
            <p:cNvPr id="8" name="object 8"/>
            <p:cNvPicPr/>
            <p:nvPr/>
          </p:nvPicPr>
          <p:blipFill>
            <a:blip r:embed="rId4" cstate="print"/>
            <a:stretch>
              <a:fillRect/>
            </a:stretch>
          </p:blipFill>
          <p:spPr>
            <a:xfrm>
              <a:off x="444500" y="368300"/>
              <a:ext cx="10693400" cy="495300"/>
            </a:xfrm>
            <a:prstGeom prst="rect">
              <a:avLst/>
            </a:prstGeom>
          </p:spPr>
        </p:pic>
        <p:pic>
          <p:nvPicPr>
            <p:cNvPr id="9" name="object 9"/>
            <p:cNvPicPr/>
            <p:nvPr/>
          </p:nvPicPr>
          <p:blipFill>
            <a:blip r:embed="rId5" cstate="print"/>
            <a:stretch>
              <a:fillRect/>
            </a:stretch>
          </p:blipFill>
          <p:spPr>
            <a:xfrm>
              <a:off x="460916" y="388985"/>
              <a:ext cx="10642600" cy="444500"/>
            </a:xfrm>
            <a:prstGeom prst="rect">
              <a:avLst/>
            </a:prstGeom>
          </p:spPr>
        </p:pic>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CC77568-8C53-4F8C-A017-1FDD177EC5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4829" y="1552243"/>
            <a:ext cx="10163907" cy="4619957"/>
          </a:xfrm>
          <a:prstGeom prst="rect">
            <a:avLst/>
          </a:prstGeom>
        </p:spPr>
      </p:pic>
      <p:sp>
        <p:nvSpPr>
          <p:cNvPr id="2" name="Прямоугольник: скругленные углы 1">
            <a:extLst>
              <a:ext uri="{FF2B5EF4-FFF2-40B4-BE49-F238E27FC236}">
                <a16:creationId xmlns:a16="http://schemas.microsoft.com/office/drawing/2014/main" id="{41DDA958-BFA3-4B37-8A90-A9ECA945C8B5}"/>
              </a:ext>
            </a:extLst>
          </p:cNvPr>
          <p:cNvSpPr/>
          <p:nvPr/>
        </p:nvSpPr>
        <p:spPr>
          <a:xfrm>
            <a:off x="177007" y="120158"/>
            <a:ext cx="10163907" cy="1327642"/>
          </a:xfrm>
          <a:prstGeom prst="roundRect">
            <a:avLst/>
          </a:prstGeom>
          <a:solidFill>
            <a:srgbClr val="8ACAF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a:solidFill>
                  <a:srgbClr val="FF0000"/>
                </a:solidFill>
                <a:effectLst>
                  <a:outerShdw blurRad="38100" dist="38100" dir="2700000" algn="tl">
                    <a:srgbClr val="000000">
                      <a:alpha val="43137"/>
                    </a:srgbClr>
                  </a:outerShdw>
                </a:effectLst>
              </a:rPr>
              <a:t>ШЕЛЬФОВЫЕ ЗАПАСЫ НЕФТИ</a:t>
            </a:r>
          </a:p>
          <a:p>
            <a:pPr algn="ctr"/>
            <a:r>
              <a:rPr lang="ru-RU" sz="2800" b="1" dirty="0">
                <a:solidFill>
                  <a:srgbClr val="002060"/>
                </a:solidFill>
                <a:effectLst>
                  <a:outerShdw blurRad="38100" dist="38100" dir="2700000" algn="tl">
                    <a:srgbClr val="000000">
                      <a:alpha val="43137"/>
                    </a:srgbClr>
                  </a:outerShdw>
                </a:effectLst>
              </a:rPr>
              <a:t>Моря СЛО (Баренцево и Карские моря); </a:t>
            </a:r>
          </a:p>
          <a:p>
            <a:pPr algn="ctr"/>
            <a:r>
              <a:rPr lang="ru-RU" sz="2800" b="1" dirty="0">
                <a:solidFill>
                  <a:srgbClr val="002060"/>
                </a:solidFill>
                <a:effectLst>
                  <a:outerShdw blurRad="38100" dist="38100" dir="2700000" algn="tl">
                    <a:srgbClr val="000000">
                      <a:alpha val="43137"/>
                    </a:srgbClr>
                  </a:outerShdw>
                </a:effectLst>
              </a:rPr>
              <a:t>Охотское море (Тихий океан) в районе о. Сахалин</a:t>
            </a:r>
          </a:p>
        </p:txBody>
      </p:sp>
      <p:sp>
        <p:nvSpPr>
          <p:cNvPr id="4" name="Прямоугольник: скругленные углы 3">
            <a:extLst>
              <a:ext uri="{FF2B5EF4-FFF2-40B4-BE49-F238E27FC236}">
                <a16:creationId xmlns:a16="http://schemas.microsoft.com/office/drawing/2014/main" id="{16735C1E-846D-4DAF-801F-B7500E289993}"/>
              </a:ext>
            </a:extLst>
          </p:cNvPr>
          <p:cNvSpPr/>
          <p:nvPr/>
        </p:nvSpPr>
        <p:spPr>
          <a:xfrm>
            <a:off x="1752600" y="6227885"/>
            <a:ext cx="10406586" cy="553915"/>
          </a:xfrm>
          <a:prstGeom prst="roundRect">
            <a:avLst/>
          </a:prstGeom>
          <a:solidFill>
            <a:srgbClr val="8ACAF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a:solidFill>
                  <a:srgbClr val="002060"/>
                </a:solidFill>
                <a:effectLst>
                  <a:outerShdw blurRad="38100" dist="38100" dir="2700000" algn="tl">
                    <a:srgbClr val="000000">
                      <a:alpha val="43137"/>
                    </a:srgbClr>
                  </a:outerShdw>
                </a:effectLst>
              </a:rPr>
              <a:t>Добыча усложняется из-за суровых климатических условий</a:t>
            </a:r>
          </a:p>
        </p:txBody>
      </p:sp>
    </p:spTree>
    <p:extLst>
      <p:ext uri="{BB962C8B-B14F-4D97-AF65-F5344CB8AC3E}">
        <p14:creationId xmlns:p14="http://schemas.microsoft.com/office/powerpoint/2010/main" val="2277275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8CF1F7E6-5F26-4CB3-B8CE-0AF1C03438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56569"/>
            <a:ext cx="8754208" cy="4601431"/>
          </a:xfrm>
          <a:prstGeom prst="rect">
            <a:avLst/>
          </a:prstGeom>
        </p:spPr>
      </p:pic>
      <p:pic>
        <p:nvPicPr>
          <p:cNvPr id="9" name="Рисунок 8">
            <a:extLst>
              <a:ext uri="{FF2B5EF4-FFF2-40B4-BE49-F238E27FC236}">
                <a16:creationId xmlns:a16="http://schemas.microsoft.com/office/drawing/2014/main" id="{6ADBA9C5-3DE3-44BD-AF88-F4D475E0A9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9706" y="0"/>
            <a:ext cx="5442294" cy="3059723"/>
          </a:xfrm>
          <a:prstGeom prst="rect">
            <a:avLst/>
          </a:prstGeom>
        </p:spPr>
      </p:pic>
      <p:sp>
        <p:nvSpPr>
          <p:cNvPr id="2" name="Прямоугольник: скругленные углы 1">
            <a:extLst>
              <a:ext uri="{FF2B5EF4-FFF2-40B4-BE49-F238E27FC236}">
                <a16:creationId xmlns:a16="http://schemas.microsoft.com/office/drawing/2014/main" id="{304473D1-DF71-4BF4-BE23-EF571E5CFF93}"/>
              </a:ext>
            </a:extLst>
          </p:cNvPr>
          <p:cNvSpPr/>
          <p:nvPr/>
        </p:nvSpPr>
        <p:spPr>
          <a:xfrm>
            <a:off x="184639" y="486446"/>
            <a:ext cx="6233746" cy="1283677"/>
          </a:xfrm>
          <a:prstGeom prst="roundRect">
            <a:avLst/>
          </a:prstGeom>
          <a:solidFill>
            <a:srgbClr val="8ACAF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a:solidFill>
                  <a:srgbClr val="002060"/>
                </a:solidFill>
                <a:effectLst>
                  <a:outerShdw blurRad="38100" dist="38100" dir="2700000" algn="tl">
                    <a:srgbClr val="000000">
                      <a:alpha val="43137"/>
                    </a:srgbClr>
                  </a:outerShdw>
                </a:effectLst>
              </a:rPr>
              <a:t>ДОБЫЧА НЕФТИ НА ШЕЛЬФЕ</a:t>
            </a:r>
          </a:p>
        </p:txBody>
      </p:sp>
      <p:pic>
        <p:nvPicPr>
          <p:cNvPr id="4" name="Рисунок 3">
            <a:extLst>
              <a:ext uri="{FF2B5EF4-FFF2-40B4-BE49-F238E27FC236}">
                <a16:creationId xmlns:a16="http://schemas.microsoft.com/office/drawing/2014/main" id="{B08C6B41-3FE4-4996-83ED-AD64A28D05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49104" y="3641891"/>
            <a:ext cx="3048000" cy="2036064"/>
          </a:xfrm>
          <a:prstGeom prst="rect">
            <a:avLst/>
          </a:prstGeom>
        </p:spPr>
      </p:pic>
    </p:spTree>
    <p:extLst>
      <p:ext uri="{BB962C8B-B14F-4D97-AF65-F5344CB8AC3E}">
        <p14:creationId xmlns:p14="http://schemas.microsoft.com/office/powerpoint/2010/main" val="3239229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980C0D3-017F-4F87-99C0-A24D8A945A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77" y="1822205"/>
            <a:ext cx="6608885" cy="4956664"/>
          </a:xfrm>
          <a:prstGeom prst="rect">
            <a:avLst/>
          </a:prstGeom>
        </p:spPr>
      </p:pic>
      <p:sp>
        <p:nvSpPr>
          <p:cNvPr id="4" name="Облачко с текстом: прямоугольное со скругленными углами 3">
            <a:extLst>
              <a:ext uri="{FF2B5EF4-FFF2-40B4-BE49-F238E27FC236}">
                <a16:creationId xmlns:a16="http://schemas.microsoft.com/office/drawing/2014/main" id="{BADAEBB8-DE6B-4562-96CA-9F52B1DFE091}"/>
              </a:ext>
            </a:extLst>
          </p:cNvPr>
          <p:cNvSpPr/>
          <p:nvPr/>
        </p:nvSpPr>
        <p:spPr>
          <a:xfrm>
            <a:off x="64477" y="233441"/>
            <a:ext cx="5588977" cy="1230923"/>
          </a:xfrm>
          <a:prstGeom prst="wedgeRoundRectCallout">
            <a:avLst>
              <a:gd name="adj1" fmla="val -16252"/>
              <a:gd name="adj2" fmla="val 134643"/>
              <a:gd name="adj3" fmla="val 16667"/>
            </a:avLst>
          </a:prstGeom>
          <a:solidFill>
            <a:srgbClr val="8ACAF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a:solidFill>
                  <a:srgbClr val="002060"/>
                </a:solidFill>
                <a:effectLst>
                  <a:outerShdw blurRad="38100" dist="38100" dir="2700000" algn="tl">
                    <a:srgbClr val="000000">
                      <a:alpha val="43137"/>
                    </a:srgbClr>
                  </a:outerShdw>
                </a:effectLst>
              </a:rPr>
              <a:t>САХАЛИН (ОХОТСКОЕ МОРЕ)</a:t>
            </a:r>
          </a:p>
        </p:txBody>
      </p:sp>
      <p:pic>
        <p:nvPicPr>
          <p:cNvPr id="6" name="Рисунок 5">
            <a:extLst>
              <a:ext uri="{FF2B5EF4-FFF2-40B4-BE49-F238E27FC236}">
                <a16:creationId xmlns:a16="http://schemas.microsoft.com/office/drawing/2014/main" id="{6ABDC631-2B66-411F-A34F-FF0C141B77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0861" y="79131"/>
            <a:ext cx="6451139" cy="4300328"/>
          </a:xfrm>
          <a:prstGeom prst="rect">
            <a:avLst/>
          </a:prstGeom>
        </p:spPr>
      </p:pic>
      <p:sp>
        <p:nvSpPr>
          <p:cNvPr id="7" name="Облачко с текстом: прямоугольное со скругленными углами 6">
            <a:extLst>
              <a:ext uri="{FF2B5EF4-FFF2-40B4-BE49-F238E27FC236}">
                <a16:creationId xmlns:a16="http://schemas.microsoft.com/office/drawing/2014/main" id="{2B3AAB19-C59B-4E2D-9BD5-C640F92DE2BB}"/>
              </a:ext>
            </a:extLst>
          </p:cNvPr>
          <p:cNvSpPr/>
          <p:nvPr/>
        </p:nvSpPr>
        <p:spPr>
          <a:xfrm>
            <a:off x="6778868" y="5051625"/>
            <a:ext cx="5333999" cy="1055077"/>
          </a:xfrm>
          <a:prstGeom prst="wedgeRoundRectCallout">
            <a:avLst>
              <a:gd name="adj1" fmla="val -44109"/>
              <a:gd name="adj2" fmla="val -171667"/>
              <a:gd name="adj3" fmla="val 16667"/>
            </a:avLst>
          </a:prstGeom>
          <a:solidFill>
            <a:srgbClr val="8ACAF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a:solidFill>
                  <a:srgbClr val="002060"/>
                </a:solidFill>
                <a:effectLst>
                  <a:outerShdw blurRad="38100" dist="38100" dir="2700000" algn="tl">
                    <a:srgbClr val="000000">
                      <a:alpha val="43137"/>
                    </a:srgbClr>
                  </a:outerShdw>
                </a:effectLst>
              </a:rPr>
              <a:t>ШЕЛЬФ БАРЕНЦЕВА МОРЯ</a:t>
            </a:r>
          </a:p>
        </p:txBody>
      </p:sp>
    </p:spTree>
    <p:extLst>
      <p:ext uri="{BB962C8B-B14F-4D97-AF65-F5344CB8AC3E}">
        <p14:creationId xmlns:p14="http://schemas.microsoft.com/office/powerpoint/2010/main" val="1403089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5A41BD8-CD0D-401D-AFB0-6CF277E03D41}"/>
              </a:ext>
            </a:extLst>
          </p:cNvPr>
          <p:cNvSpPr txBox="1">
            <a:spLocks/>
          </p:cNvSpPr>
          <p:nvPr/>
        </p:nvSpPr>
        <p:spPr>
          <a:xfrm>
            <a:off x="870405" y="304800"/>
            <a:ext cx="10515600" cy="7620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4800" dirty="0">
                <a:latin typeface="Times New Roman" panose="02020603050405020304" pitchFamily="18" charset="0"/>
                <a:cs typeface="Times New Roman" panose="02020603050405020304" pitchFamily="18" charset="0"/>
              </a:rPr>
              <a:t>Газовая промышленность</a:t>
            </a:r>
          </a:p>
        </p:txBody>
      </p:sp>
      <p:sp>
        <p:nvSpPr>
          <p:cNvPr id="5" name="Прямоугольник 4">
            <a:extLst>
              <a:ext uri="{FF2B5EF4-FFF2-40B4-BE49-F238E27FC236}">
                <a16:creationId xmlns:a16="http://schemas.microsoft.com/office/drawing/2014/main" id="{991CD11B-F3BE-4170-9D50-3585B5D901FD}"/>
              </a:ext>
            </a:extLst>
          </p:cNvPr>
          <p:cNvSpPr/>
          <p:nvPr/>
        </p:nvSpPr>
        <p:spPr>
          <a:xfrm>
            <a:off x="457200" y="1676400"/>
            <a:ext cx="8444302" cy="4893647"/>
          </a:xfrm>
          <a:prstGeom prst="rect">
            <a:avLst/>
          </a:prstGeom>
        </p:spPr>
        <p:txBody>
          <a:bodyPr wrap="square">
            <a:spAutoFit/>
          </a:bodyPr>
          <a:lstStyle/>
          <a:p>
            <a:r>
              <a:rPr lang="ru-RU" sz="2400" b="1" i="1" dirty="0">
                <a:latin typeface="Times New Roman" panose="02020603050405020304" pitchFamily="18" charset="0"/>
                <a:cs typeface="Times New Roman" panose="02020603050405020304" pitchFamily="18" charset="0"/>
              </a:rPr>
              <a:t>Природный газ </a:t>
            </a:r>
            <a:r>
              <a:rPr lang="ru-RU" sz="2400" i="1" dirty="0">
                <a:latin typeface="Times New Roman" panose="02020603050405020304" pitchFamily="18" charset="0"/>
                <a:cs typeface="Times New Roman" panose="02020603050405020304" pitchFamily="18" charset="0"/>
              </a:rPr>
              <a:t>— это смесь газообразных соединений углерода и водорода. Происхождение газа идентично происхождению нефти — вот почему часто эти полезные ископаемые залегают рядом, но имеются и отдельные крупные месторождения. В газонефтяных месторождениях газ может быть растворён в нефти или пребывать в свободном состоянии в виде газовых шапок. </a:t>
            </a:r>
          </a:p>
          <a:p>
            <a:endParaRPr lang="ru-RU" sz="2400" i="1" dirty="0">
              <a:latin typeface="Times New Roman" panose="02020603050405020304" pitchFamily="18" charset="0"/>
              <a:cs typeface="Times New Roman" panose="02020603050405020304" pitchFamily="18" charset="0"/>
            </a:endParaRPr>
          </a:p>
          <a:p>
            <a:r>
              <a:rPr lang="ru-RU" sz="2400" i="1" dirty="0">
                <a:latin typeface="Times New Roman" panose="02020603050405020304" pitchFamily="18" charset="0"/>
                <a:cs typeface="Times New Roman" panose="02020603050405020304" pitchFamily="18" charset="0"/>
              </a:rPr>
              <a:t>Затраты на добычу газа в 2 раза дешевле, чем добыча нефти.</a:t>
            </a:r>
          </a:p>
          <a:p>
            <a:r>
              <a:rPr lang="ru-RU" sz="2400" i="1" dirty="0">
                <a:latin typeface="Times New Roman" panose="02020603050405020304" pitchFamily="18" charset="0"/>
                <a:cs typeface="Times New Roman" panose="02020603050405020304" pitchFamily="18" charset="0"/>
              </a:rPr>
              <a:t>Газ в хозяйстве применяется как топливо и как важное химическое сырьё. Используется газ также в других отраслях промышленности и коммунально-бытовом хозяйстве.</a:t>
            </a:r>
          </a:p>
          <a:p>
            <a:endParaRPr lang="ru-RU" sz="2400" i="1"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75C63507-133F-40CD-93CD-674D40716C44}"/>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100000" l="10000" r="94000"/>
                    </a14:imgEffect>
                  </a14:imgLayer>
                </a14:imgProps>
              </a:ext>
            </a:extLst>
          </a:blip>
          <a:stretch>
            <a:fillRect/>
          </a:stretch>
        </p:blipFill>
        <p:spPr>
          <a:xfrm>
            <a:off x="7728309" y="1219200"/>
            <a:ext cx="4892174" cy="60880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59971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9057" y="304800"/>
            <a:ext cx="11823700" cy="1020763"/>
          </a:xfrm>
          <a:prstGeom prst="roundRect">
            <a:avLst/>
          </a:prstGeom>
          <a:ln w="28575">
            <a:solidFill>
              <a:schemeClr val="accent6">
                <a:lumMod val="50000"/>
              </a:schemeClr>
            </a:solidFill>
            <a:prstDash val="sysDot"/>
          </a:ln>
        </p:spPr>
        <p:style>
          <a:lnRef idx="2">
            <a:schemeClr val="accent6"/>
          </a:lnRef>
          <a:fillRef idx="1">
            <a:schemeClr val="lt1"/>
          </a:fillRef>
          <a:effectRef idx="0">
            <a:schemeClr val="accent6"/>
          </a:effectRef>
          <a:fontRef idx="minor">
            <a:schemeClr val="dk1"/>
          </a:fontRef>
        </p:style>
        <p:txBody>
          <a:bodyPr>
            <a:noAutofit/>
          </a:bodyPr>
          <a:lstStyle/>
          <a:p>
            <a:pPr algn="ctr"/>
            <a:r>
              <a:rPr lang="ru-RU" sz="2400" dirty="0">
                <a:latin typeface="Times New Roman" panose="02020603050405020304" pitchFamily="18" charset="0"/>
                <a:cs typeface="Times New Roman" panose="02020603050405020304" pitchFamily="18" charset="0"/>
              </a:rPr>
              <a:t>На территории Российской Федерации разведано около 800 месторождений природного газа, но в разработке находится только половина из них.</a:t>
            </a:r>
          </a:p>
        </p:txBody>
      </p:sp>
      <p:pic>
        <p:nvPicPr>
          <p:cNvPr id="5" name="Объект 4"/>
          <p:cNvPicPr>
            <a:picLocks noGrp="1" noChangeAspect="1"/>
          </p:cNvPicPr>
          <p:nvPr>
            <p:ph idx="1"/>
          </p:nvPr>
        </p:nvPicPr>
        <p:blipFill>
          <a:blip r:embed="rId2"/>
          <a:stretch>
            <a:fillRect/>
          </a:stretch>
        </p:blipFill>
        <p:spPr>
          <a:xfrm>
            <a:off x="297215" y="1511726"/>
            <a:ext cx="11607383" cy="5346274"/>
          </a:xfrm>
          <a:prstGeom prst="rect">
            <a:avLst/>
          </a:prstGeom>
        </p:spPr>
      </p:pic>
    </p:spTree>
    <p:extLst>
      <p:ext uri="{BB962C8B-B14F-4D97-AF65-F5344CB8AC3E}">
        <p14:creationId xmlns:p14="http://schemas.microsoft.com/office/powerpoint/2010/main" val="1442760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870405" y="280738"/>
            <a:ext cx="10515600" cy="63366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4800" dirty="0">
                <a:latin typeface="Times New Roman" panose="02020603050405020304" pitchFamily="18" charset="0"/>
                <a:cs typeface="Times New Roman" panose="02020603050405020304" pitchFamily="18" charset="0"/>
              </a:rPr>
              <a:t>Угольная промышленность</a:t>
            </a:r>
          </a:p>
        </p:txBody>
      </p:sp>
      <p:pic>
        <p:nvPicPr>
          <p:cNvPr id="7" name="Рисунок 6"/>
          <p:cNvPicPr>
            <a:picLocks noChangeAspect="1"/>
          </p:cNvPicPr>
          <p:nvPr/>
        </p:nvPicPr>
        <p:blipFill rotWithShape="1">
          <a:blip r:embed="rId2"/>
          <a:srcRect t="4816" b="5000"/>
          <a:stretch/>
        </p:blipFill>
        <p:spPr>
          <a:xfrm>
            <a:off x="1911378" y="1100750"/>
            <a:ext cx="8410225" cy="5681050"/>
          </a:xfrm>
          <a:prstGeom prst="rect">
            <a:avLst/>
          </a:prstGeom>
        </p:spPr>
      </p:pic>
    </p:spTree>
    <p:extLst>
      <p:ext uri="{BB962C8B-B14F-4D97-AF65-F5344CB8AC3E}">
        <p14:creationId xmlns:p14="http://schemas.microsoft.com/office/powerpoint/2010/main" val="321046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870405" y="228600"/>
            <a:ext cx="10515600" cy="70986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4800" dirty="0">
                <a:latin typeface="Times New Roman" panose="02020603050405020304" pitchFamily="18" charset="0"/>
                <a:cs typeface="Times New Roman" panose="02020603050405020304" pitchFamily="18" charset="0"/>
              </a:rPr>
              <a:t>Способы добычи угля</a:t>
            </a:r>
          </a:p>
        </p:txBody>
      </p:sp>
      <p:sp>
        <p:nvSpPr>
          <p:cNvPr id="12" name="Скругленный прямоугольник 11"/>
          <p:cNvSpPr/>
          <p:nvPr/>
        </p:nvSpPr>
        <p:spPr>
          <a:xfrm>
            <a:off x="870406" y="1143000"/>
            <a:ext cx="10515599" cy="919401"/>
          </a:xfrm>
          <a:prstGeom prst="roundRect">
            <a:avLst/>
          </a:prstGeom>
          <a:ln w="28575">
            <a:solidFill>
              <a:schemeClr val="accent6"/>
            </a:solidFill>
            <a:prstDash val="dash"/>
          </a:ln>
        </p:spPr>
        <p:style>
          <a:lnRef idx="2">
            <a:schemeClr val="accent2"/>
          </a:lnRef>
          <a:fillRef idx="1">
            <a:schemeClr val="lt1"/>
          </a:fillRef>
          <a:effectRef idx="0">
            <a:schemeClr val="accent2"/>
          </a:effectRef>
          <a:fontRef idx="minor">
            <a:schemeClr val="dk1"/>
          </a:fontRef>
        </p:style>
        <p:txBody>
          <a:bodyPr wrap="square">
            <a:spAutoFit/>
          </a:bodyPr>
          <a:lstStyle/>
          <a:p>
            <a:pPr>
              <a:buClr>
                <a:schemeClr val="accent2">
                  <a:lumMod val="50000"/>
                </a:schemeClr>
              </a:buClr>
            </a:pPr>
            <a:r>
              <a:rPr lang="ru-RU" sz="2400" dirty="0">
                <a:solidFill>
                  <a:schemeClr val="tx1"/>
                </a:solidFill>
                <a:latin typeface="Times New Roman" panose="02020603050405020304" pitchFamily="18" charset="0"/>
                <a:cs typeface="Times New Roman" panose="02020603050405020304" pitchFamily="18" charset="0"/>
              </a:rPr>
              <a:t>Добыча угля ведется преимущественно двумя способами: </a:t>
            </a:r>
            <a:r>
              <a:rPr lang="ru-RU" sz="2400" i="1" dirty="0">
                <a:solidFill>
                  <a:schemeClr val="tx1"/>
                </a:solidFill>
                <a:latin typeface="Times New Roman" panose="02020603050405020304" pitchFamily="18" charset="0"/>
                <a:cs typeface="Times New Roman" panose="02020603050405020304" pitchFamily="18" charset="0"/>
              </a:rPr>
              <a:t>открытым</a:t>
            </a:r>
            <a:r>
              <a:rPr lang="ru-RU" sz="2400" dirty="0">
                <a:solidFill>
                  <a:schemeClr val="tx1"/>
                </a:solidFill>
                <a:latin typeface="Times New Roman" panose="02020603050405020304" pitchFamily="18" charset="0"/>
                <a:cs typeface="Times New Roman" panose="02020603050405020304" pitchFamily="18" charset="0"/>
              </a:rPr>
              <a:t> и </a:t>
            </a:r>
            <a:r>
              <a:rPr lang="ru-RU" sz="2400" i="1" dirty="0">
                <a:solidFill>
                  <a:schemeClr val="tx1"/>
                </a:solidFill>
                <a:latin typeface="Times New Roman" panose="02020603050405020304" pitchFamily="18" charset="0"/>
                <a:cs typeface="Times New Roman" panose="02020603050405020304" pitchFamily="18" charset="0"/>
              </a:rPr>
              <a:t>закрытым</a:t>
            </a:r>
            <a:r>
              <a:rPr lang="ru-RU" sz="2400" dirty="0">
                <a:solidFill>
                  <a:schemeClr val="tx1"/>
                </a:solidFill>
                <a:latin typeface="Times New Roman" panose="02020603050405020304" pitchFamily="18" charset="0"/>
                <a:cs typeface="Times New Roman" panose="02020603050405020304" pitchFamily="18" charset="0"/>
              </a:rPr>
              <a:t>.</a:t>
            </a:r>
          </a:p>
        </p:txBody>
      </p:sp>
      <p:pic>
        <p:nvPicPr>
          <p:cNvPr id="10" name="Рисунок 9"/>
          <p:cNvPicPr>
            <a:picLocks noChangeAspect="1"/>
          </p:cNvPicPr>
          <p:nvPr/>
        </p:nvPicPr>
        <p:blipFill>
          <a:blip r:embed="rId2"/>
          <a:stretch>
            <a:fillRect/>
          </a:stretch>
        </p:blipFill>
        <p:spPr>
          <a:xfrm>
            <a:off x="6496911" y="2264955"/>
            <a:ext cx="5200166" cy="3468511"/>
          </a:xfrm>
          <a:prstGeom prst="rect">
            <a:avLst/>
          </a:prstGeom>
          <a:ln>
            <a:noFill/>
          </a:ln>
          <a:effectLst>
            <a:outerShdw blurRad="292100" dist="139700" dir="2700000" algn="tl" rotWithShape="0">
              <a:srgbClr val="333333">
                <a:alpha val="65000"/>
              </a:srgbClr>
            </a:outerShdw>
          </a:effectLst>
        </p:spPr>
      </p:pic>
      <p:pic>
        <p:nvPicPr>
          <p:cNvPr id="11" name="Рисунок 10"/>
          <p:cNvPicPr>
            <a:picLocks noChangeAspect="1"/>
          </p:cNvPicPr>
          <p:nvPr/>
        </p:nvPicPr>
        <p:blipFill>
          <a:blip r:embed="rId3"/>
          <a:stretch>
            <a:fillRect/>
          </a:stretch>
        </p:blipFill>
        <p:spPr>
          <a:xfrm>
            <a:off x="672942" y="2264956"/>
            <a:ext cx="5202757" cy="3468505"/>
          </a:xfrm>
          <a:prstGeom prst="rect">
            <a:avLst/>
          </a:prstGeom>
          <a:ln>
            <a:noFill/>
          </a:ln>
          <a:effectLst>
            <a:outerShdw blurRad="292100" dist="139700" dir="2700000" algn="tl" rotWithShape="0">
              <a:srgbClr val="333333">
                <a:alpha val="65000"/>
              </a:srgbClr>
            </a:outerShdw>
          </a:effectLst>
        </p:spPr>
      </p:pic>
      <p:sp>
        <p:nvSpPr>
          <p:cNvPr id="13" name="Прямоугольник 12"/>
          <p:cNvSpPr/>
          <p:nvPr/>
        </p:nvSpPr>
        <p:spPr>
          <a:xfrm>
            <a:off x="529966" y="5936016"/>
            <a:ext cx="5651658" cy="400110"/>
          </a:xfrm>
          <a:prstGeom prst="rect">
            <a:avLst/>
          </a:prstGeom>
        </p:spPr>
        <p:txBody>
          <a:bodyPr wrap="square">
            <a:spAutoFit/>
          </a:bodyPr>
          <a:lstStyle/>
          <a:p>
            <a:pPr algn="l"/>
            <a:r>
              <a:rPr lang="ru-RU" sz="2000" b="1" dirty="0">
                <a:solidFill>
                  <a:schemeClr val="accent6">
                    <a:lumMod val="50000"/>
                  </a:schemeClr>
                </a:solidFill>
                <a:latin typeface="Times New Roman" panose="02020603050405020304" pitchFamily="18" charset="0"/>
                <a:cs typeface="Times New Roman" panose="02020603050405020304" pitchFamily="18" charset="0"/>
              </a:rPr>
              <a:t>Открытый способ </a:t>
            </a:r>
            <a:r>
              <a:rPr lang="ru-RU" sz="2000" dirty="0">
                <a:latin typeface="Times New Roman" panose="02020603050405020304" pitchFamily="18" charset="0"/>
                <a:cs typeface="Times New Roman" panose="02020603050405020304" pitchFamily="18" charset="0"/>
              </a:rPr>
              <a:t>— создание крупного карьера</a:t>
            </a:r>
          </a:p>
        </p:txBody>
      </p:sp>
      <p:sp>
        <p:nvSpPr>
          <p:cNvPr id="16" name="Прямоугольник 15"/>
          <p:cNvSpPr/>
          <p:nvPr/>
        </p:nvSpPr>
        <p:spPr>
          <a:xfrm>
            <a:off x="6958427" y="5942572"/>
            <a:ext cx="4277133" cy="400110"/>
          </a:xfrm>
          <a:prstGeom prst="rect">
            <a:avLst/>
          </a:prstGeom>
        </p:spPr>
        <p:txBody>
          <a:bodyPr wrap="none">
            <a:spAutoFit/>
          </a:bodyPr>
          <a:lstStyle/>
          <a:p>
            <a:r>
              <a:rPr lang="ru-RU" sz="2000" b="1" dirty="0">
                <a:solidFill>
                  <a:schemeClr val="accent6">
                    <a:lumMod val="50000"/>
                  </a:schemeClr>
                </a:solidFill>
                <a:latin typeface="Times New Roman" panose="02020603050405020304" pitchFamily="18" charset="0"/>
                <a:cs typeface="Times New Roman" panose="02020603050405020304" pitchFamily="18" charset="0"/>
              </a:rPr>
              <a:t>Закрытый способ </a:t>
            </a:r>
            <a:r>
              <a:rPr lang="ru-RU" sz="2000" dirty="0">
                <a:latin typeface="Times New Roman" panose="02020603050405020304" pitchFamily="18" charset="0"/>
                <a:cs typeface="Times New Roman" panose="02020603050405020304" pitchFamily="18" charset="0"/>
              </a:rPr>
              <a:t>— создание шахт</a:t>
            </a:r>
          </a:p>
        </p:txBody>
      </p:sp>
    </p:spTree>
    <p:extLst>
      <p:ext uri="{BB962C8B-B14F-4D97-AF65-F5344CB8AC3E}">
        <p14:creationId xmlns:p14="http://schemas.microsoft.com/office/powerpoint/2010/main" val="309412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0" y="1326333"/>
            <a:ext cx="12213249" cy="5531667"/>
          </a:xfrm>
          <a:prstGeom prst="rect">
            <a:avLst/>
          </a:prstGeom>
        </p:spPr>
      </p:pic>
      <p:sp>
        <p:nvSpPr>
          <p:cNvPr id="5" name="Скругленный прямоугольник 4"/>
          <p:cNvSpPr/>
          <p:nvPr/>
        </p:nvSpPr>
        <p:spPr>
          <a:xfrm>
            <a:off x="0" y="0"/>
            <a:ext cx="12192000" cy="1464231"/>
          </a:xfrm>
          <a:prstGeom prst="roundRect">
            <a:avLst/>
          </a:prstGeom>
          <a:ln w="28575">
            <a:prstDash val="sysDash"/>
          </a:ln>
        </p:spPr>
        <p:style>
          <a:lnRef idx="2">
            <a:schemeClr val="accent6"/>
          </a:lnRef>
          <a:fillRef idx="1">
            <a:schemeClr val="lt1"/>
          </a:fillRef>
          <a:effectRef idx="0">
            <a:schemeClr val="accent6"/>
          </a:effectRef>
          <a:fontRef idx="minor">
            <a:schemeClr val="dk1"/>
          </a:fontRef>
        </p:style>
        <p:txBody>
          <a:bodyPr wrap="square">
            <a:spAutoFit/>
          </a:bodyPr>
          <a:lstStyle/>
          <a:p>
            <a:r>
              <a:rPr lang="ru-RU" sz="2000" dirty="0">
                <a:latin typeface="Times New Roman" panose="02020603050405020304" pitchFamily="18" charset="0"/>
                <a:cs typeface="Times New Roman" panose="02020603050405020304" pitchFamily="18" charset="0"/>
              </a:rPr>
              <a:t>На территории Российской Федерации разведано свыше </a:t>
            </a:r>
            <a:r>
              <a:rPr lang="ru-RU" sz="2000" b="1" dirty="0">
                <a:solidFill>
                  <a:schemeClr val="accent6">
                    <a:lumMod val="50000"/>
                  </a:schemeClr>
                </a:solidFill>
                <a:latin typeface="Times New Roman" panose="02020603050405020304" pitchFamily="18" charset="0"/>
                <a:cs typeface="Times New Roman" panose="02020603050405020304" pitchFamily="18" charset="0"/>
              </a:rPr>
              <a:t>200 угольных </a:t>
            </a:r>
            <a:r>
              <a:rPr lang="ru-RU" sz="2000" dirty="0">
                <a:solidFill>
                  <a:schemeClr val="tx1"/>
                </a:solidFill>
                <a:latin typeface="Times New Roman" panose="02020603050405020304" pitchFamily="18" charset="0"/>
                <a:cs typeface="Times New Roman" panose="02020603050405020304" pitchFamily="18" charset="0"/>
              </a:rPr>
              <a:t>бассейнов</a:t>
            </a:r>
            <a:r>
              <a:rPr lang="ru-RU" sz="2000" b="1" dirty="0">
                <a:solidFill>
                  <a:schemeClr val="accent6">
                    <a:lumMod val="50000"/>
                  </a:schemeClr>
                </a:solidFill>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и месторождений. Основные районы добычи угля расположены в </a:t>
            </a:r>
            <a:r>
              <a:rPr lang="ru-RU" sz="2000" b="1" dirty="0">
                <a:solidFill>
                  <a:schemeClr val="accent6">
                    <a:lumMod val="50000"/>
                  </a:schemeClr>
                </a:solidFill>
                <a:latin typeface="Times New Roman" panose="02020603050405020304" pitchFamily="18" charset="0"/>
                <a:cs typeface="Times New Roman" panose="02020603050405020304" pitchFamily="18" charset="0"/>
              </a:rPr>
              <a:t>Сибири</a:t>
            </a:r>
            <a:r>
              <a:rPr lang="ru-RU" sz="2000" dirty="0">
                <a:latin typeface="Times New Roman" panose="02020603050405020304" pitchFamily="18" charset="0"/>
                <a:cs typeface="Times New Roman" panose="02020603050405020304" pitchFamily="18" charset="0"/>
              </a:rPr>
              <a:t> (75 %), только 14 % добывается в европейской части России. Самыми важными угольными бассейнами являются </a:t>
            </a:r>
            <a:r>
              <a:rPr lang="ru-RU" sz="2000" b="1" dirty="0">
                <a:solidFill>
                  <a:schemeClr val="accent6">
                    <a:lumMod val="50000"/>
                  </a:schemeClr>
                </a:solidFill>
                <a:latin typeface="Times New Roman" panose="02020603050405020304" pitchFamily="18" charset="0"/>
                <a:cs typeface="Times New Roman" panose="02020603050405020304" pitchFamily="18" charset="0"/>
              </a:rPr>
              <a:t>Кузнецкий, Канско-Ачинский, Южно-Якутский и Печорский.</a:t>
            </a:r>
          </a:p>
        </p:txBody>
      </p:sp>
    </p:spTree>
    <p:extLst>
      <p:ext uri="{BB962C8B-B14F-4D97-AF65-F5344CB8AC3E}">
        <p14:creationId xmlns:p14="http://schemas.microsoft.com/office/powerpoint/2010/main" val="2483721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2082800"/>
              <a:ext cx="12192000" cy="2255520"/>
            </a:xfrm>
            <a:custGeom>
              <a:avLst/>
              <a:gdLst/>
              <a:ahLst/>
              <a:cxnLst/>
              <a:rect l="l" t="t" r="r" b="b"/>
              <a:pathLst>
                <a:path w="12192000" h="2255520">
                  <a:moveTo>
                    <a:pt x="12192000" y="2255520"/>
                  </a:moveTo>
                  <a:lnTo>
                    <a:pt x="0" y="2255520"/>
                  </a:lnTo>
                  <a:lnTo>
                    <a:pt x="0" y="0"/>
                  </a:lnTo>
                  <a:lnTo>
                    <a:pt x="12192000" y="0"/>
                  </a:lnTo>
                  <a:lnTo>
                    <a:pt x="12192000" y="2255520"/>
                  </a:lnTo>
                  <a:close/>
                </a:path>
              </a:pathLst>
            </a:custGeom>
            <a:solidFill>
              <a:srgbClr val="F0A22E"/>
            </a:solidFill>
          </p:spPr>
          <p:txBody>
            <a:bodyPr wrap="square" lIns="0" tIns="0" rIns="0" bIns="0" rtlCol="0"/>
            <a:lstStyle/>
            <a:p>
              <a:endParaRPr/>
            </a:p>
          </p:txBody>
        </p:sp>
        <p:pic>
          <p:nvPicPr>
            <p:cNvPr id="4" name="object 4"/>
            <p:cNvPicPr/>
            <p:nvPr/>
          </p:nvPicPr>
          <p:blipFill>
            <a:blip r:embed="rId2" cstate="print"/>
            <a:stretch>
              <a:fillRect/>
            </a:stretch>
          </p:blipFill>
          <p:spPr>
            <a:xfrm>
              <a:off x="0" y="4338320"/>
              <a:ext cx="12192000" cy="2519679"/>
            </a:xfrm>
            <a:prstGeom prst="rect">
              <a:avLst/>
            </a:prstGeom>
          </p:spPr>
        </p:pic>
        <p:pic>
          <p:nvPicPr>
            <p:cNvPr id="5" name="object 5"/>
            <p:cNvPicPr/>
            <p:nvPr/>
          </p:nvPicPr>
          <p:blipFill>
            <a:blip r:embed="rId3" cstate="print"/>
            <a:stretch>
              <a:fillRect/>
            </a:stretch>
          </p:blipFill>
          <p:spPr>
            <a:xfrm>
              <a:off x="0" y="0"/>
              <a:ext cx="12192000" cy="2082800"/>
            </a:xfrm>
            <a:prstGeom prst="rect">
              <a:avLst/>
            </a:prstGeom>
          </p:spPr>
        </p:pic>
      </p:grpSp>
      <p:sp>
        <p:nvSpPr>
          <p:cNvPr id="6" name="object 6"/>
          <p:cNvSpPr txBox="1"/>
          <p:nvPr/>
        </p:nvSpPr>
        <p:spPr>
          <a:xfrm>
            <a:off x="544663" y="2384031"/>
            <a:ext cx="11569065" cy="1562100"/>
          </a:xfrm>
          <a:prstGeom prst="rect">
            <a:avLst/>
          </a:prstGeom>
        </p:spPr>
        <p:txBody>
          <a:bodyPr vert="horz" wrap="square" lIns="0" tIns="74295" rIns="0" bIns="0" rtlCol="0">
            <a:spAutoFit/>
          </a:bodyPr>
          <a:lstStyle/>
          <a:p>
            <a:pPr marL="12700" marR="5080" indent="4420235" algn="just">
              <a:lnSpc>
                <a:spcPts val="3890"/>
              </a:lnSpc>
              <a:spcBef>
                <a:spcPts val="585"/>
              </a:spcBef>
            </a:pPr>
            <a:r>
              <a:rPr sz="3600" b="1" dirty="0">
                <a:solidFill>
                  <a:srgbClr val="FFFFFF"/>
                </a:solidFill>
                <a:latin typeface="Arial"/>
                <a:cs typeface="Arial"/>
              </a:rPr>
              <a:t>–</a:t>
            </a:r>
            <a:r>
              <a:rPr sz="3600" b="1" spc="315" dirty="0">
                <a:solidFill>
                  <a:srgbClr val="FFFFFF"/>
                </a:solidFill>
                <a:latin typeface="Arial"/>
                <a:cs typeface="Arial"/>
              </a:rPr>
              <a:t>   </a:t>
            </a:r>
            <a:r>
              <a:rPr sz="3600" b="1" dirty="0">
                <a:solidFill>
                  <a:srgbClr val="FFFFFF"/>
                </a:solidFill>
                <a:latin typeface="Arial"/>
                <a:cs typeface="Arial"/>
              </a:rPr>
              <a:t>крупное</a:t>
            </a:r>
            <a:r>
              <a:rPr sz="3600" b="1" spc="315" dirty="0">
                <a:solidFill>
                  <a:srgbClr val="FFFFFF"/>
                </a:solidFill>
                <a:latin typeface="Arial"/>
                <a:cs typeface="Arial"/>
              </a:rPr>
              <a:t>   </a:t>
            </a:r>
            <a:r>
              <a:rPr sz="3600" b="1" spc="-10" dirty="0">
                <a:solidFill>
                  <a:srgbClr val="FFFFFF"/>
                </a:solidFill>
                <a:latin typeface="Arial"/>
                <a:cs typeface="Arial"/>
              </a:rPr>
              <a:t>территориальное </a:t>
            </a:r>
            <a:r>
              <a:rPr sz="3600" b="1" dirty="0">
                <a:solidFill>
                  <a:srgbClr val="FFFFFF"/>
                </a:solidFill>
                <a:latin typeface="Arial"/>
                <a:cs typeface="Arial"/>
              </a:rPr>
              <a:t>сочетание</a:t>
            </a:r>
            <a:r>
              <a:rPr sz="3600" b="1" spc="755" dirty="0">
                <a:solidFill>
                  <a:srgbClr val="FFFFFF"/>
                </a:solidFill>
                <a:latin typeface="Arial"/>
                <a:cs typeface="Arial"/>
              </a:rPr>
              <a:t>   </a:t>
            </a:r>
            <a:r>
              <a:rPr sz="3600" b="1" dirty="0">
                <a:solidFill>
                  <a:srgbClr val="FFFFFF"/>
                </a:solidFill>
                <a:latin typeface="Arial"/>
                <a:cs typeface="Arial"/>
              </a:rPr>
              <a:t>природных</a:t>
            </a:r>
            <a:r>
              <a:rPr sz="3600" b="1" spc="760" dirty="0">
                <a:solidFill>
                  <a:srgbClr val="FFFFFF"/>
                </a:solidFill>
                <a:latin typeface="Arial"/>
                <a:cs typeface="Arial"/>
              </a:rPr>
              <a:t>   </a:t>
            </a:r>
            <a:r>
              <a:rPr sz="3600" b="1" dirty="0">
                <a:solidFill>
                  <a:srgbClr val="FFFFFF"/>
                </a:solidFill>
                <a:latin typeface="Arial"/>
                <a:cs typeface="Arial"/>
              </a:rPr>
              <a:t>ресурсов,</a:t>
            </a:r>
            <a:r>
              <a:rPr sz="3600" b="1" spc="760" dirty="0">
                <a:solidFill>
                  <a:srgbClr val="FFFFFF"/>
                </a:solidFill>
                <a:latin typeface="Arial"/>
                <a:cs typeface="Arial"/>
              </a:rPr>
              <a:t>   </a:t>
            </a:r>
            <a:r>
              <a:rPr sz="3600" b="1" spc="-10" dirty="0">
                <a:solidFill>
                  <a:srgbClr val="FFFFFF"/>
                </a:solidFill>
                <a:latin typeface="Arial"/>
                <a:cs typeface="Arial"/>
              </a:rPr>
              <a:t>играющее </a:t>
            </a:r>
            <a:r>
              <a:rPr sz="3600" b="1" dirty="0">
                <a:solidFill>
                  <a:srgbClr val="FFFFFF"/>
                </a:solidFill>
                <a:latin typeface="Arial"/>
                <a:cs typeface="Arial"/>
              </a:rPr>
              <a:t>важную</a:t>
            </a:r>
            <a:r>
              <a:rPr sz="3600" b="1" spc="-25" dirty="0">
                <a:solidFill>
                  <a:srgbClr val="FFFFFF"/>
                </a:solidFill>
                <a:latin typeface="Arial"/>
                <a:cs typeface="Arial"/>
              </a:rPr>
              <a:t> </a:t>
            </a:r>
            <a:r>
              <a:rPr sz="3600" b="1" dirty="0">
                <a:solidFill>
                  <a:srgbClr val="FFFFFF"/>
                </a:solidFill>
                <a:latin typeface="Arial"/>
                <a:cs typeface="Arial"/>
              </a:rPr>
              <a:t>роль</a:t>
            </a:r>
            <a:r>
              <a:rPr sz="3600" b="1" spc="-20" dirty="0">
                <a:solidFill>
                  <a:srgbClr val="FFFFFF"/>
                </a:solidFill>
                <a:latin typeface="Arial"/>
                <a:cs typeface="Arial"/>
              </a:rPr>
              <a:t> </a:t>
            </a:r>
            <a:r>
              <a:rPr sz="3600" b="1" dirty="0">
                <a:solidFill>
                  <a:srgbClr val="FFFFFF"/>
                </a:solidFill>
                <a:latin typeface="Arial"/>
                <a:cs typeface="Arial"/>
              </a:rPr>
              <a:t>в</a:t>
            </a:r>
            <a:r>
              <a:rPr sz="3600" b="1" spc="-25" dirty="0">
                <a:solidFill>
                  <a:srgbClr val="FFFFFF"/>
                </a:solidFill>
                <a:latin typeface="Arial"/>
                <a:cs typeface="Arial"/>
              </a:rPr>
              <a:t> </a:t>
            </a:r>
            <a:r>
              <a:rPr sz="3600" b="1" dirty="0">
                <a:solidFill>
                  <a:srgbClr val="FFFFFF"/>
                </a:solidFill>
                <a:latin typeface="Arial"/>
                <a:cs typeface="Arial"/>
              </a:rPr>
              <a:t>хозяйстве</a:t>
            </a:r>
            <a:r>
              <a:rPr sz="3600" b="1" spc="-20" dirty="0">
                <a:solidFill>
                  <a:srgbClr val="FFFFFF"/>
                </a:solidFill>
                <a:latin typeface="Arial"/>
                <a:cs typeface="Arial"/>
              </a:rPr>
              <a:t> </a:t>
            </a:r>
            <a:r>
              <a:rPr sz="3600" b="1" spc="-10" dirty="0">
                <a:solidFill>
                  <a:srgbClr val="FFFFFF"/>
                </a:solidFill>
                <a:latin typeface="Arial"/>
                <a:cs typeface="Arial"/>
              </a:rPr>
              <a:t>страны.</a:t>
            </a:r>
            <a:endParaRPr sz="3600">
              <a:latin typeface="Arial"/>
              <a:cs typeface="Arial"/>
            </a:endParaRPr>
          </a:p>
        </p:txBody>
      </p:sp>
      <p:grpSp>
        <p:nvGrpSpPr>
          <p:cNvPr id="7" name="object 7"/>
          <p:cNvGrpSpPr/>
          <p:nvPr/>
        </p:nvGrpSpPr>
        <p:grpSpPr>
          <a:xfrm>
            <a:off x="546100" y="2425700"/>
            <a:ext cx="11607800" cy="571500"/>
            <a:chOff x="546100" y="2425700"/>
            <a:chExt cx="11607800" cy="571500"/>
          </a:xfrm>
        </p:grpSpPr>
        <p:pic>
          <p:nvPicPr>
            <p:cNvPr id="8" name="object 8"/>
            <p:cNvPicPr/>
            <p:nvPr/>
          </p:nvPicPr>
          <p:blipFill>
            <a:blip r:embed="rId4" cstate="print"/>
            <a:stretch>
              <a:fillRect/>
            </a:stretch>
          </p:blipFill>
          <p:spPr>
            <a:xfrm>
              <a:off x="546100" y="2425700"/>
              <a:ext cx="11607800" cy="571500"/>
            </a:xfrm>
            <a:prstGeom prst="rect">
              <a:avLst/>
            </a:prstGeom>
          </p:spPr>
        </p:pic>
        <p:pic>
          <p:nvPicPr>
            <p:cNvPr id="9" name="object 9"/>
            <p:cNvPicPr/>
            <p:nvPr/>
          </p:nvPicPr>
          <p:blipFill>
            <a:blip r:embed="rId5" cstate="print"/>
            <a:stretch>
              <a:fillRect/>
            </a:stretch>
          </p:blipFill>
          <p:spPr>
            <a:xfrm>
              <a:off x="557363" y="2440038"/>
              <a:ext cx="11544300" cy="533400"/>
            </a:xfrm>
            <a:prstGeom prst="rect">
              <a:avLst/>
            </a:prstGeom>
          </p:spPr>
        </p:pic>
        <p:pic>
          <p:nvPicPr>
            <p:cNvPr id="10" name="object 10"/>
            <p:cNvPicPr/>
            <p:nvPr/>
          </p:nvPicPr>
          <p:blipFill>
            <a:blip r:embed="rId6" cstate="print"/>
            <a:stretch>
              <a:fillRect/>
            </a:stretch>
          </p:blipFill>
          <p:spPr>
            <a:xfrm>
              <a:off x="546100" y="2425700"/>
              <a:ext cx="11607800" cy="571500"/>
            </a:xfrm>
            <a:prstGeom prst="rect">
              <a:avLst/>
            </a:prstGeom>
          </p:spPr>
        </p:pic>
        <p:pic>
          <p:nvPicPr>
            <p:cNvPr id="11" name="object 11"/>
            <p:cNvPicPr/>
            <p:nvPr/>
          </p:nvPicPr>
          <p:blipFill>
            <a:blip r:embed="rId7" cstate="print"/>
            <a:stretch>
              <a:fillRect/>
            </a:stretch>
          </p:blipFill>
          <p:spPr>
            <a:xfrm>
              <a:off x="557363" y="2440038"/>
              <a:ext cx="11544300" cy="533400"/>
            </a:xfrm>
            <a:prstGeom prst="rect">
              <a:avLst/>
            </a:prstGeom>
          </p:spPr>
        </p:pic>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graphicFrame>
        <p:nvGraphicFramePr>
          <p:cNvPr id="4" name="object 4"/>
          <p:cNvGraphicFramePr>
            <a:graphicFrameLocks noGrp="1"/>
          </p:cNvGraphicFramePr>
          <p:nvPr>
            <p:extLst>
              <p:ext uri="{D42A27DB-BD31-4B8C-83A1-F6EECF244321}">
                <p14:modId xmlns:p14="http://schemas.microsoft.com/office/powerpoint/2010/main" val="118970870"/>
              </p:ext>
            </p:extLst>
          </p:nvPr>
        </p:nvGraphicFramePr>
        <p:xfrm>
          <a:off x="144885" y="805642"/>
          <a:ext cx="11544299" cy="5756909"/>
        </p:xfrm>
        <a:graphic>
          <a:graphicData uri="http://schemas.openxmlformats.org/drawingml/2006/table">
            <a:tbl>
              <a:tblPr firstRow="1" bandRow="1">
                <a:tableStyleId>{2D5ABB26-0587-4C30-8999-92F81FD0307C}</a:tableStyleId>
              </a:tblPr>
              <a:tblGrid>
                <a:gridCol w="2613660">
                  <a:extLst>
                    <a:ext uri="{9D8B030D-6E8A-4147-A177-3AD203B41FA5}">
                      <a16:colId xmlns:a16="http://schemas.microsoft.com/office/drawing/2014/main" val="20000"/>
                    </a:ext>
                  </a:extLst>
                </a:gridCol>
                <a:gridCol w="2039619">
                  <a:extLst>
                    <a:ext uri="{9D8B030D-6E8A-4147-A177-3AD203B41FA5}">
                      <a16:colId xmlns:a16="http://schemas.microsoft.com/office/drawing/2014/main" val="20001"/>
                    </a:ext>
                  </a:extLst>
                </a:gridCol>
                <a:gridCol w="6891020">
                  <a:extLst>
                    <a:ext uri="{9D8B030D-6E8A-4147-A177-3AD203B41FA5}">
                      <a16:colId xmlns:a16="http://schemas.microsoft.com/office/drawing/2014/main" val="20002"/>
                    </a:ext>
                  </a:extLst>
                </a:gridCol>
              </a:tblGrid>
              <a:tr h="505459">
                <a:tc>
                  <a:txBody>
                    <a:bodyPr/>
                    <a:lstStyle/>
                    <a:p>
                      <a:pPr>
                        <a:lnSpc>
                          <a:spcPct val="100000"/>
                        </a:lnSpc>
                      </a:pPr>
                      <a:endParaRPr sz="20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A19473"/>
                    </a:solidFill>
                  </a:tcPr>
                </a:tc>
                <a:tc>
                  <a:txBody>
                    <a:bodyPr/>
                    <a:lstStyle/>
                    <a:p>
                      <a:pPr>
                        <a:lnSpc>
                          <a:spcPct val="100000"/>
                        </a:lnSpc>
                      </a:pPr>
                      <a:endParaRPr sz="20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A19473"/>
                    </a:solidFill>
                  </a:tcPr>
                </a:tc>
                <a:tc>
                  <a:txBody>
                    <a:bodyPr/>
                    <a:lstStyle/>
                    <a:p>
                      <a:pPr>
                        <a:lnSpc>
                          <a:spcPct val="100000"/>
                        </a:lnSpc>
                      </a:pPr>
                      <a:endParaRPr sz="20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A19473"/>
                    </a:solidFill>
                  </a:tcPr>
                </a:tc>
                <a:extLst>
                  <a:ext uri="{0D108BD9-81ED-4DB2-BD59-A6C34878D82A}">
                    <a16:rowId xmlns:a16="http://schemas.microsoft.com/office/drawing/2014/main" val="10000"/>
                  </a:ext>
                </a:extLst>
              </a:tr>
              <a:tr h="1112520">
                <a:tc>
                  <a:txBody>
                    <a:bodyPr/>
                    <a:lstStyle/>
                    <a:p>
                      <a:pPr marL="90805">
                        <a:lnSpc>
                          <a:spcPct val="100000"/>
                        </a:lnSpc>
                        <a:spcBef>
                          <a:spcPts val="204"/>
                        </a:spcBef>
                      </a:pPr>
                      <a:r>
                        <a:rPr sz="2400" b="1" spc="-10" dirty="0">
                          <a:solidFill>
                            <a:srgbClr val="002060"/>
                          </a:solidFill>
                          <a:latin typeface="Calibri"/>
                          <a:cs typeface="Calibri"/>
                        </a:rPr>
                        <a:t>Северо-</a:t>
                      </a:r>
                      <a:endParaRPr sz="2400">
                        <a:latin typeface="Calibri"/>
                        <a:cs typeface="Calibri"/>
                      </a:endParaRPr>
                    </a:p>
                    <a:p>
                      <a:pPr marL="90805">
                        <a:lnSpc>
                          <a:spcPct val="100000"/>
                        </a:lnSpc>
                      </a:pPr>
                      <a:r>
                        <a:rPr sz="2400" b="1" spc="-10" dirty="0">
                          <a:solidFill>
                            <a:srgbClr val="002060"/>
                          </a:solidFill>
                          <a:latin typeface="Calibri"/>
                          <a:cs typeface="Calibri"/>
                        </a:rPr>
                        <a:t>Европейская</a:t>
                      </a:r>
                      <a:endParaRPr sz="2400">
                        <a:latin typeface="Calibri"/>
                        <a:cs typeface="Calibri"/>
                      </a:endParaRPr>
                    </a:p>
                  </a:txBody>
                  <a:tcPr marL="0" marR="0" marT="26034"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DDD5"/>
                    </a:solidFill>
                  </a:tcPr>
                </a:tc>
                <a:tc>
                  <a:txBody>
                    <a:bodyPr/>
                    <a:lstStyle/>
                    <a:p>
                      <a:pPr marL="90805">
                        <a:lnSpc>
                          <a:spcPct val="100000"/>
                        </a:lnSpc>
                        <a:spcBef>
                          <a:spcPts val="229"/>
                        </a:spcBef>
                      </a:pPr>
                      <a:r>
                        <a:rPr sz="2000" b="1" spc="-10" dirty="0">
                          <a:solidFill>
                            <a:srgbClr val="002060"/>
                          </a:solidFill>
                          <a:latin typeface="Calibri"/>
                          <a:cs typeface="Calibri"/>
                        </a:rPr>
                        <a:t>Европейская</a:t>
                      </a:r>
                      <a:endParaRPr sz="2000">
                        <a:latin typeface="Calibri"/>
                        <a:cs typeface="Calibri"/>
                      </a:endParaRPr>
                    </a:p>
                  </a:txBody>
                  <a:tcPr marL="0" marR="0" marT="29209"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DDD5"/>
                    </a:solidFill>
                  </a:tcPr>
                </a:tc>
                <a:tc>
                  <a:txBody>
                    <a:bodyPr/>
                    <a:lstStyle/>
                    <a:p>
                      <a:pPr marL="91440" marR="325120">
                        <a:lnSpc>
                          <a:spcPct val="100000"/>
                        </a:lnSpc>
                        <a:spcBef>
                          <a:spcPts val="229"/>
                        </a:spcBef>
                      </a:pPr>
                      <a:r>
                        <a:rPr lang="ru-RU" sz="2000" b="1" dirty="0">
                          <a:solidFill>
                            <a:srgbClr val="002060"/>
                          </a:solidFill>
                          <a:latin typeface="Calibri"/>
                          <a:cs typeface="Calibri"/>
                        </a:rPr>
                        <a:t>Лесные,</a:t>
                      </a:r>
                      <a:r>
                        <a:rPr lang="ru-RU" sz="2000" b="1" spc="-15" dirty="0">
                          <a:solidFill>
                            <a:srgbClr val="002060"/>
                          </a:solidFill>
                          <a:latin typeface="Calibri"/>
                          <a:cs typeface="Calibri"/>
                        </a:rPr>
                        <a:t> </a:t>
                      </a:r>
                      <a:r>
                        <a:rPr lang="ru-RU" sz="2000" b="1" dirty="0">
                          <a:solidFill>
                            <a:srgbClr val="002060"/>
                          </a:solidFill>
                          <a:latin typeface="Calibri"/>
                          <a:cs typeface="Calibri"/>
                        </a:rPr>
                        <a:t>нефть,</a:t>
                      </a:r>
                      <a:r>
                        <a:rPr lang="ru-RU" sz="2000" b="1" spc="-10" dirty="0">
                          <a:solidFill>
                            <a:srgbClr val="002060"/>
                          </a:solidFill>
                          <a:latin typeface="Calibri"/>
                          <a:cs typeface="Calibri"/>
                        </a:rPr>
                        <a:t> </a:t>
                      </a:r>
                      <a:r>
                        <a:rPr lang="ru-RU" sz="2000" b="1" dirty="0">
                          <a:solidFill>
                            <a:srgbClr val="002060"/>
                          </a:solidFill>
                          <a:latin typeface="Calibri"/>
                          <a:cs typeface="Calibri"/>
                        </a:rPr>
                        <a:t>природный</a:t>
                      </a:r>
                      <a:r>
                        <a:rPr lang="ru-RU" sz="2000" b="1" spc="-15" dirty="0">
                          <a:solidFill>
                            <a:srgbClr val="002060"/>
                          </a:solidFill>
                          <a:latin typeface="Calibri"/>
                          <a:cs typeface="Calibri"/>
                        </a:rPr>
                        <a:t> </a:t>
                      </a:r>
                      <a:r>
                        <a:rPr lang="ru-RU" sz="2000" b="1" dirty="0">
                          <a:solidFill>
                            <a:srgbClr val="002060"/>
                          </a:solidFill>
                          <a:latin typeface="Calibri"/>
                          <a:cs typeface="Calibri"/>
                        </a:rPr>
                        <a:t>газ,</a:t>
                      </a:r>
                      <a:r>
                        <a:rPr lang="ru-RU" sz="2000" b="1" spc="-10" dirty="0">
                          <a:solidFill>
                            <a:srgbClr val="002060"/>
                          </a:solidFill>
                          <a:latin typeface="Calibri"/>
                          <a:cs typeface="Calibri"/>
                        </a:rPr>
                        <a:t> </a:t>
                      </a:r>
                      <a:r>
                        <a:rPr lang="ru-RU" sz="2000" b="1" dirty="0">
                          <a:solidFill>
                            <a:srgbClr val="002060"/>
                          </a:solidFill>
                          <a:latin typeface="Calibri"/>
                          <a:cs typeface="Calibri"/>
                        </a:rPr>
                        <a:t>каменный</a:t>
                      </a:r>
                      <a:r>
                        <a:rPr lang="ru-RU" sz="2000" b="1" spc="-10" dirty="0">
                          <a:solidFill>
                            <a:srgbClr val="002060"/>
                          </a:solidFill>
                          <a:latin typeface="Calibri"/>
                          <a:cs typeface="Calibri"/>
                        </a:rPr>
                        <a:t> </a:t>
                      </a:r>
                      <a:r>
                        <a:rPr lang="ru-RU" sz="2000" b="1" dirty="0">
                          <a:solidFill>
                            <a:srgbClr val="002060"/>
                          </a:solidFill>
                          <a:latin typeface="Calibri"/>
                          <a:cs typeface="Calibri"/>
                        </a:rPr>
                        <a:t>уголь,</a:t>
                      </a:r>
                      <a:r>
                        <a:rPr lang="ru-RU" sz="2000" b="1" spc="-15" dirty="0">
                          <a:solidFill>
                            <a:srgbClr val="002060"/>
                          </a:solidFill>
                          <a:latin typeface="Calibri"/>
                          <a:cs typeface="Calibri"/>
                        </a:rPr>
                        <a:t> </a:t>
                      </a:r>
                      <a:r>
                        <a:rPr lang="ru-RU" sz="2000" b="1" spc="-10" dirty="0">
                          <a:solidFill>
                            <a:srgbClr val="002060"/>
                          </a:solidFill>
                          <a:latin typeface="Calibri"/>
                          <a:cs typeface="Calibri"/>
                        </a:rPr>
                        <a:t>апатиты, </a:t>
                      </a:r>
                      <a:r>
                        <a:rPr lang="ru-RU" sz="2000" b="1" dirty="0">
                          <a:solidFill>
                            <a:srgbClr val="002060"/>
                          </a:solidFill>
                          <a:latin typeface="Calibri"/>
                          <a:cs typeface="Calibri"/>
                        </a:rPr>
                        <a:t>железная</a:t>
                      </a:r>
                      <a:r>
                        <a:rPr lang="ru-RU" sz="2000" b="1" spc="-45" dirty="0">
                          <a:solidFill>
                            <a:srgbClr val="002060"/>
                          </a:solidFill>
                          <a:latin typeface="Calibri"/>
                          <a:cs typeface="Calibri"/>
                        </a:rPr>
                        <a:t> </a:t>
                      </a:r>
                      <a:r>
                        <a:rPr lang="ru-RU" sz="2000" b="1" dirty="0">
                          <a:solidFill>
                            <a:srgbClr val="002060"/>
                          </a:solidFill>
                          <a:latin typeface="Calibri"/>
                          <a:cs typeface="Calibri"/>
                        </a:rPr>
                        <a:t>руда,</a:t>
                      </a:r>
                      <a:r>
                        <a:rPr lang="ru-RU" sz="2000" b="1" spc="-40" dirty="0">
                          <a:solidFill>
                            <a:srgbClr val="002060"/>
                          </a:solidFill>
                          <a:latin typeface="Calibri"/>
                          <a:cs typeface="Calibri"/>
                        </a:rPr>
                        <a:t> </a:t>
                      </a:r>
                      <a:r>
                        <a:rPr lang="ru-RU" sz="2000" b="1" dirty="0">
                          <a:solidFill>
                            <a:srgbClr val="002060"/>
                          </a:solidFill>
                          <a:latin typeface="Calibri"/>
                          <a:cs typeface="Calibri"/>
                        </a:rPr>
                        <a:t>руды</a:t>
                      </a:r>
                      <a:r>
                        <a:rPr lang="ru-RU" sz="2000" b="1" spc="-40" dirty="0">
                          <a:solidFill>
                            <a:srgbClr val="002060"/>
                          </a:solidFill>
                          <a:latin typeface="Calibri"/>
                          <a:cs typeface="Calibri"/>
                        </a:rPr>
                        <a:t> </a:t>
                      </a:r>
                      <a:r>
                        <a:rPr lang="ru-RU" sz="2000" b="1" dirty="0">
                          <a:solidFill>
                            <a:srgbClr val="002060"/>
                          </a:solidFill>
                          <a:latin typeface="Calibri"/>
                          <a:cs typeface="Calibri"/>
                        </a:rPr>
                        <a:t>цветных</a:t>
                      </a:r>
                      <a:r>
                        <a:rPr lang="ru-RU" sz="2000" b="1" spc="-45" dirty="0">
                          <a:solidFill>
                            <a:srgbClr val="002060"/>
                          </a:solidFill>
                          <a:latin typeface="Calibri"/>
                          <a:cs typeface="Calibri"/>
                        </a:rPr>
                        <a:t> </a:t>
                      </a:r>
                      <a:r>
                        <a:rPr lang="ru-RU" sz="2000" b="1" dirty="0">
                          <a:solidFill>
                            <a:srgbClr val="002060"/>
                          </a:solidFill>
                          <a:latin typeface="Calibri"/>
                          <a:cs typeface="Calibri"/>
                        </a:rPr>
                        <a:t>металлов,</a:t>
                      </a:r>
                      <a:r>
                        <a:rPr lang="ru-RU" sz="2000" b="1" spc="-40" dirty="0">
                          <a:solidFill>
                            <a:srgbClr val="002060"/>
                          </a:solidFill>
                          <a:latin typeface="Calibri"/>
                          <a:cs typeface="Calibri"/>
                        </a:rPr>
                        <a:t> </a:t>
                      </a:r>
                      <a:r>
                        <a:rPr lang="ru-RU" sz="2000" b="1" dirty="0">
                          <a:solidFill>
                            <a:srgbClr val="002060"/>
                          </a:solidFill>
                          <a:latin typeface="Calibri"/>
                          <a:cs typeface="Calibri"/>
                        </a:rPr>
                        <a:t>рыба</a:t>
                      </a:r>
                      <a:r>
                        <a:rPr lang="ru-RU" sz="2000" b="1" spc="-40" dirty="0">
                          <a:solidFill>
                            <a:srgbClr val="002060"/>
                          </a:solidFill>
                          <a:latin typeface="Calibri"/>
                          <a:cs typeface="Calibri"/>
                        </a:rPr>
                        <a:t> </a:t>
                      </a:r>
                      <a:r>
                        <a:rPr lang="ru-RU" sz="2000" b="1" spc="-50" dirty="0">
                          <a:solidFill>
                            <a:srgbClr val="002060"/>
                          </a:solidFill>
                          <a:latin typeface="Calibri"/>
                          <a:cs typeface="Calibri"/>
                        </a:rPr>
                        <a:t>и</a:t>
                      </a:r>
                      <a:endParaRPr lang="ru-RU" sz="2000" dirty="0">
                        <a:latin typeface="Calibri"/>
                        <a:cs typeface="Calibri"/>
                      </a:endParaRPr>
                    </a:p>
                    <a:p>
                      <a:pPr marL="91440">
                        <a:lnSpc>
                          <a:spcPct val="100000"/>
                        </a:lnSpc>
                      </a:pPr>
                      <a:r>
                        <a:rPr lang="ru-RU" sz="2000" b="1" spc="-10" dirty="0">
                          <a:solidFill>
                            <a:srgbClr val="002060"/>
                          </a:solidFill>
                          <a:latin typeface="Calibri"/>
                          <a:cs typeface="Calibri"/>
                        </a:rPr>
                        <a:t>морепродукты.</a:t>
                      </a:r>
                      <a:endParaRPr lang="ru-RU" sz="2000" dirty="0">
                        <a:latin typeface="Calibri"/>
                        <a:cs typeface="Calibri"/>
                      </a:endParaRPr>
                    </a:p>
                  </a:txBody>
                  <a:tcPr marL="0" marR="0" marT="29209"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DDD5"/>
                    </a:solidFill>
                  </a:tcPr>
                </a:tc>
                <a:extLst>
                  <a:ext uri="{0D108BD9-81ED-4DB2-BD59-A6C34878D82A}">
                    <a16:rowId xmlns:a16="http://schemas.microsoft.com/office/drawing/2014/main" val="10001"/>
                  </a:ext>
                </a:extLst>
              </a:tr>
              <a:tr h="700405">
                <a:tc>
                  <a:txBody>
                    <a:bodyPr/>
                    <a:lstStyle/>
                    <a:p>
                      <a:pPr marL="90805">
                        <a:lnSpc>
                          <a:spcPct val="100000"/>
                        </a:lnSpc>
                        <a:spcBef>
                          <a:spcPts val="204"/>
                        </a:spcBef>
                      </a:pPr>
                      <a:r>
                        <a:rPr sz="2400" b="1" spc="-10" dirty="0">
                          <a:solidFill>
                            <a:srgbClr val="002060"/>
                          </a:solidFill>
                          <a:latin typeface="Calibri"/>
                          <a:cs typeface="Calibri"/>
                        </a:rPr>
                        <a:t>Центральная</a:t>
                      </a:r>
                      <a:endParaRPr sz="2400">
                        <a:latin typeface="Calibri"/>
                        <a:cs typeface="Calibri"/>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tc>
                  <a:txBody>
                    <a:bodyPr/>
                    <a:lstStyle/>
                    <a:p>
                      <a:pPr marL="90805">
                        <a:lnSpc>
                          <a:spcPct val="100000"/>
                        </a:lnSpc>
                        <a:spcBef>
                          <a:spcPts val="229"/>
                        </a:spcBef>
                      </a:pPr>
                      <a:r>
                        <a:rPr sz="2000" b="1" spc="-10" dirty="0">
                          <a:solidFill>
                            <a:srgbClr val="002060"/>
                          </a:solidFill>
                          <a:latin typeface="Calibri"/>
                          <a:cs typeface="Calibri"/>
                        </a:rPr>
                        <a:t>Европейская</a:t>
                      </a:r>
                      <a:endParaRPr sz="200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tc>
                  <a:txBody>
                    <a:bodyPr/>
                    <a:lstStyle/>
                    <a:p>
                      <a:pPr marL="91440" marR="869950">
                        <a:lnSpc>
                          <a:spcPct val="100000"/>
                        </a:lnSpc>
                        <a:spcBef>
                          <a:spcPts val="229"/>
                        </a:spcBef>
                      </a:pPr>
                      <a:r>
                        <a:rPr lang="ru-RU" sz="2000" b="1" dirty="0">
                          <a:solidFill>
                            <a:srgbClr val="002060"/>
                          </a:solidFill>
                          <a:latin typeface="Calibri"/>
                          <a:cs typeface="Calibri"/>
                        </a:rPr>
                        <a:t>Железная</a:t>
                      </a:r>
                      <a:r>
                        <a:rPr lang="ru-RU" sz="2000" b="1" spc="-40" dirty="0">
                          <a:solidFill>
                            <a:srgbClr val="002060"/>
                          </a:solidFill>
                          <a:latin typeface="Calibri"/>
                          <a:cs typeface="Calibri"/>
                        </a:rPr>
                        <a:t> </a:t>
                      </a:r>
                      <a:r>
                        <a:rPr lang="ru-RU" sz="2000" b="1" dirty="0">
                          <a:solidFill>
                            <a:srgbClr val="002060"/>
                          </a:solidFill>
                          <a:latin typeface="Calibri"/>
                          <a:cs typeface="Calibri"/>
                        </a:rPr>
                        <a:t>руда,</a:t>
                      </a:r>
                      <a:r>
                        <a:rPr lang="ru-RU" sz="2000" b="1" spc="-40" dirty="0">
                          <a:solidFill>
                            <a:srgbClr val="002060"/>
                          </a:solidFill>
                          <a:latin typeface="Calibri"/>
                          <a:cs typeface="Calibri"/>
                        </a:rPr>
                        <a:t> </a:t>
                      </a:r>
                      <a:r>
                        <a:rPr lang="ru-RU" sz="2000" b="1" dirty="0">
                          <a:solidFill>
                            <a:srgbClr val="002060"/>
                          </a:solidFill>
                          <a:latin typeface="Calibri"/>
                          <a:cs typeface="Calibri"/>
                        </a:rPr>
                        <a:t>фосфориты.</a:t>
                      </a:r>
                      <a:r>
                        <a:rPr lang="ru-RU" sz="2000" b="1" spc="-40" dirty="0">
                          <a:solidFill>
                            <a:srgbClr val="002060"/>
                          </a:solidFill>
                          <a:latin typeface="Calibri"/>
                          <a:cs typeface="Calibri"/>
                        </a:rPr>
                        <a:t> </a:t>
                      </a:r>
                      <a:r>
                        <a:rPr lang="ru-RU" sz="2000" b="1" dirty="0">
                          <a:solidFill>
                            <a:srgbClr val="002060"/>
                          </a:solidFill>
                          <a:latin typeface="Calibri"/>
                          <a:cs typeface="Calibri"/>
                        </a:rPr>
                        <a:t>Многие</a:t>
                      </a:r>
                      <a:r>
                        <a:rPr lang="ru-RU" sz="2000" b="1" spc="-35" dirty="0">
                          <a:solidFill>
                            <a:srgbClr val="002060"/>
                          </a:solidFill>
                          <a:latin typeface="Calibri"/>
                          <a:cs typeface="Calibri"/>
                        </a:rPr>
                        <a:t> </a:t>
                      </a:r>
                      <a:r>
                        <a:rPr lang="ru-RU" sz="2000" b="1" spc="-10" dirty="0">
                          <a:solidFill>
                            <a:srgbClr val="002060"/>
                          </a:solidFill>
                          <a:latin typeface="Calibri"/>
                          <a:cs typeface="Calibri"/>
                        </a:rPr>
                        <a:t>месторождения </a:t>
                      </a:r>
                      <a:r>
                        <a:rPr lang="ru-RU" sz="2000" b="1" dirty="0">
                          <a:solidFill>
                            <a:srgbClr val="002060"/>
                          </a:solidFill>
                          <a:latin typeface="Calibri"/>
                          <a:cs typeface="Calibri"/>
                        </a:rPr>
                        <a:t>других</a:t>
                      </a:r>
                      <a:r>
                        <a:rPr lang="ru-RU" sz="2000" b="1" spc="-60" dirty="0">
                          <a:solidFill>
                            <a:srgbClr val="002060"/>
                          </a:solidFill>
                          <a:latin typeface="Calibri"/>
                          <a:cs typeface="Calibri"/>
                        </a:rPr>
                        <a:t> </a:t>
                      </a:r>
                      <a:r>
                        <a:rPr lang="ru-RU" sz="2000" b="1" dirty="0">
                          <a:solidFill>
                            <a:srgbClr val="002060"/>
                          </a:solidFill>
                          <a:latin typeface="Calibri"/>
                          <a:cs typeface="Calibri"/>
                        </a:rPr>
                        <a:t>полезных</a:t>
                      </a:r>
                      <a:r>
                        <a:rPr lang="ru-RU" sz="2000" b="1" spc="-55" dirty="0">
                          <a:solidFill>
                            <a:srgbClr val="002060"/>
                          </a:solidFill>
                          <a:latin typeface="Calibri"/>
                          <a:cs typeface="Calibri"/>
                        </a:rPr>
                        <a:t> </a:t>
                      </a:r>
                      <a:r>
                        <a:rPr lang="ru-RU" sz="2000" b="1" dirty="0">
                          <a:solidFill>
                            <a:srgbClr val="002060"/>
                          </a:solidFill>
                          <a:latin typeface="Calibri"/>
                          <a:cs typeface="Calibri"/>
                        </a:rPr>
                        <a:t>ископаемых</a:t>
                      </a:r>
                      <a:r>
                        <a:rPr lang="ru-RU" sz="2000" b="1" spc="-55" dirty="0">
                          <a:solidFill>
                            <a:srgbClr val="002060"/>
                          </a:solidFill>
                          <a:latin typeface="Calibri"/>
                          <a:cs typeface="Calibri"/>
                        </a:rPr>
                        <a:t> </a:t>
                      </a:r>
                      <a:r>
                        <a:rPr lang="ru-RU" sz="2000" b="1" spc="-10" dirty="0">
                          <a:solidFill>
                            <a:srgbClr val="002060"/>
                          </a:solidFill>
                          <a:latin typeface="Calibri"/>
                          <a:cs typeface="Calibri"/>
                        </a:rPr>
                        <a:t>истощены.</a:t>
                      </a:r>
                      <a:endParaRPr lang="ru-RU" sz="2000" dirty="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extLst>
                  <a:ext uri="{0D108BD9-81ED-4DB2-BD59-A6C34878D82A}">
                    <a16:rowId xmlns:a16="http://schemas.microsoft.com/office/drawing/2014/main" val="10002"/>
                  </a:ext>
                </a:extLst>
              </a:tr>
              <a:tr h="775335">
                <a:tc>
                  <a:txBody>
                    <a:bodyPr/>
                    <a:lstStyle/>
                    <a:p>
                      <a:pPr marL="90805">
                        <a:lnSpc>
                          <a:spcPct val="100000"/>
                        </a:lnSpc>
                        <a:spcBef>
                          <a:spcPts val="204"/>
                        </a:spcBef>
                      </a:pPr>
                      <a:r>
                        <a:rPr sz="2400" b="1" spc="-10" dirty="0">
                          <a:solidFill>
                            <a:srgbClr val="002060"/>
                          </a:solidFill>
                          <a:latin typeface="Calibri"/>
                          <a:cs typeface="Calibri"/>
                        </a:rPr>
                        <a:t>Южная</a:t>
                      </a:r>
                      <a:endParaRPr sz="2400">
                        <a:latin typeface="Calibri"/>
                        <a:cs typeface="Calibri"/>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DDD5"/>
                    </a:solidFill>
                  </a:tcPr>
                </a:tc>
                <a:tc>
                  <a:txBody>
                    <a:bodyPr/>
                    <a:lstStyle/>
                    <a:p>
                      <a:pPr marL="90805">
                        <a:lnSpc>
                          <a:spcPct val="100000"/>
                        </a:lnSpc>
                        <a:spcBef>
                          <a:spcPts val="229"/>
                        </a:spcBef>
                      </a:pPr>
                      <a:r>
                        <a:rPr sz="2000" b="1" spc="-10" dirty="0">
                          <a:solidFill>
                            <a:srgbClr val="002060"/>
                          </a:solidFill>
                          <a:latin typeface="Calibri"/>
                          <a:cs typeface="Calibri"/>
                        </a:rPr>
                        <a:t>Европейская</a:t>
                      </a:r>
                      <a:endParaRPr sz="200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DDD5"/>
                    </a:solidFill>
                  </a:tcPr>
                </a:tc>
                <a:tc>
                  <a:txBody>
                    <a:bodyPr/>
                    <a:lstStyle/>
                    <a:p>
                      <a:pPr marL="91440" marR="572770">
                        <a:lnSpc>
                          <a:spcPct val="100000"/>
                        </a:lnSpc>
                        <a:spcBef>
                          <a:spcPts val="229"/>
                        </a:spcBef>
                      </a:pPr>
                      <a:r>
                        <a:rPr lang="ru-RU" sz="2000" b="1" dirty="0">
                          <a:solidFill>
                            <a:srgbClr val="002060"/>
                          </a:solidFill>
                          <a:latin typeface="Calibri"/>
                          <a:cs typeface="Calibri"/>
                        </a:rPr>
                        <a:t>Нефть, природный газ, агроклиматические, </a:t>
                      </a:r>
                      <a:r>
                        <a:rPr lang="ru-RU" sz="2000" b="1" spc="-10" dirty="0">
                          <a:solidFill>
                            <a:srgbClr val="002060"/>
                          </a:solidFill>
                          <a:latin typeface="Calibri"/>
                          <a:cs typeface="Calibri"/>
                        </a:rPr>
                        <a:t>почвенные, рекреационные.</a:t>
                      </a:r>
                      <a:endParaRPr lang="ru-RU" sz="2000" dirty="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DDD5"/>
                    </a:solidFill>
                  </a:tcPr>
                </a:tc>
                <a:extLst>
                  <a:ext uri="{0D108BD9-81ED-4DB2-BD59-A6C34878D82A}">
                    <a16:rowId xmlns:a16="http://schemas.microsoft.com/office/drawing/2014/main" val="10003"/>
                  </a:ext>
                </a:extLst>
              </a:tr>
              <a:tr h="775335">
                <a:tc>
                  <a:txBody>
                    <a:bodyPr/>
                    <a:lstStyle/>
                    <a:p>
                      <a:pPr marL="90805">
                        <a:lnSpc>
                          <a:spcPct val="100000"/>
                        </a:lnSpc>
                        <a:spcBef>
                          <a:spcPts val="204"/>
                        </a:spcBef>
                      </a:pPr>
                      <a:r>
                        <a:rPr sz="2400" b="1" spc="-20" dirty="0">
                          <a:solidFill>
                            <a:srgbClr val="002060"/>
                          </a:solidFill>
                          <a:latin typeface="Calibri"/>
                          <a:cs typeface="Calibri"/>
                        </a:rPr>
                        <a:t>Волго-</a:t>
                      </a:r>
                      <a:r>
                        <a:rPr sz="2400" b="1" spc="-10" dirty="0">
                          <a:solidFill>
                            <a:srgbClr val="002060"/>
                          </a:solidFill>
                          <a:latin typeface="Calibri"/>
                          <a:cs typeface="Calibri"/>
                        </a:rPr>
                        <a:t>Уральская</a:t>
                      </a:r>
                      <a:endParaRPr sz="2400">
                        <a:latin typeface="Calibri"/>
                        <a:cs typeface="Calibri"/>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tc>
                  <a:txBody>
                    <a:bodyPr/>
                    <a:lstStyle/>
                    <a:p>
                      <a:pPr marL="90805">
                        <a:lnSpc>
                          <a:spcPct val="100000"/>
                        </a:lnSpc>
                        <a:spcBef>
                          <a:spcPts val="229"/>
                        </a:spcBef>
                      </a:pPr>
                      <a:r>
                        <a:rPr sz="2000" b="1" spc="-10" dirty="0">
                          <a:solidFill>
                            <a:srgbClr val="002060"/>
                          </a:solidFill>
                          <a:latin typeface="Calibri"/>
                          <a:cs typeface="Calibri"/>
                        </a:rPr>
                        <a:t>Европейская</a:t>
                      </a:r>
                      <a:endParaRPr sz="200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tc>
                  <a:txBody>
                    <a:bodyPr/>
                    <a:lstStyle/>
                    <a:p>
                      <a:pPr marL="91440" marR="580390">
                        <a:lnSpc>
                          <a:spcPct val="100000"/>
                        </a:lnSpc>
                        <a:spcBef>
                          <a:spcPts val="229"/>
                        </a:spcBef>
                      </a:pPr>
                      <a:r>
                        <a:rPr lang="ru-RU" sz="2000" b="1" dirty="0">
                          <a:solidFill>
                            <a:srgbClr val="002060"/>
                          </a:solidFill>
                          <a:latin typeface="Calibri"/>
                          <a:cs typeface="Calibri"/>
                        </a:rPr>
                        <a:t>Нефть,</a:t>
                      </a:r>
                      <a:r>
                        <a:rPr lang="ru-RU" sz="2000" b="1" spc="-30" dirty="0">
                          <a:solidFill>
                            <a:srgbClr val="002060"/>
                          </a:solidFill>
                          <a:latin typeface="Calibri"/>
                          <a:cs typeface="Calibri"/>
                        </a:rPr>
                        <a:t> </a:t>
                      </a:r>
                      <a:r>
                        <a:rPr lang="ru-RU" sz="2000" b="1" dirty="0">
                          <a:solidFill>
                            <a:srgbClr val="002060"/>
                          </a:solidFill>
                          <a:latin typeface="Calibri"/>
                          <a:cs typeface="Calibri"/>
                        </a:rPr>
                        <a:t>природный</a:t>
                      </a:r>
                      <a:r>
                        <a:rPr lang="ru-RU" sz="2000" b="1" spc="-25" dirty="0">
                          <a:solidFill>
                            <a:srgbClr val="002060"/>
                          </a:solidFill>
                          <a:latin typeface="Calibri"/>
                          <a:cs typeface="Calibri"/>
                        </a:rPr>
                        <a:t> </a:t>
                      </a:r>
                      <a:r>
                        <a:rPr lang="ru-RU" sz="2000" b="1" dirty="0">
                          <a:solidFill>
                            <a:srgbClr val="002060"/>
                          </a:solidFill>
                          <a:latin typeface="Calibri"/>
                          <a:cs typeface="Calibri"/>
                        </a:rPr>
                        <a:t>газ,</a:t>
                      </a:r>
                      <a:r>
                        <a:rPr lang="ru-RU" sz="2000" b="1" spc="-25" dirty="0">
                          <a:solidFill>
                            <a:srgbClr val="002060"/>
                          </a:solidFill>
                          <a:latin typeface="Calibri"/>
                          <a:cs typeface="Calibri"/>
                        </a:rPr>
                        <a:t> </a:t>
                      </a:r>
                      <a:r>
                        <a:rPr lang="ru-RU" sz="2000" b="1" dirty="0">
                          <a:solidFill>
                            <a:srgbClr val="002060"/>
                          </a:solidFill>
                          <a:latin typeface="Calibri"/>
                          <a:cs typeface="Calibri"/>
                        </a:rPr>
                        <a:t>железные</a:t>
                      </a:r>
                      <a:r>
                        <a:rPr lang="ru-RU" sz="2000" b="1" spc="-25" dirty="0">
                          <a:solidFill>
                            <a:srgbClr val="002060"/>
                          </a:solidFill>
                          <a:latin typeface="Calibri"/>
                          <a:cs typeface="Calibri"/>
                        </a:rPr>
                        <a:t> </a:t>
                      </a:r>
                      <a:r>
                        <a:rPr lang="ru-RU" sz="2000" b="1" dirty="0">
                          <a:solidFill>
                            <a:srgbClr val="002060"/>
                          </a:solidFill>
                          <a:latin typeface="Calibri"/>
                          <a:cs typeface="Calibri"/>
                        </a:rPr>
                        <a:t>руды</a:t>
                      </a:r>
                      <a:r>
                        <a:rPr lang="ru-RU" sz="2000" b="1" spc="-25" dirty="0">
                          <a:solidFill>
                            <a:srgbClr val="002060"/>
                          </a:solidFill>
                          <a:latin typeface="Calibri"/>
                          <a:cs typeface="Calibri"/>
                        </a:rPr>
                        <a:t> </a:t>
                      </a:r>
                      <a:r>
                        <a:rPr lang="ru-RU" sz="2000" b="1" dirty="0">
                          <a:solidFill>
                            <a:srgbClr val="002060"/>
                          </a:solidFill>
                          <a:latin typeface="Calibri"/>
                          <a:cs typeface="Calibri"/>
                        </a:rPr>
                        <a:t>и</a:t>
                      </a:r>
                      <a:r>
                        <a:rPr lang="ru-RU" sz="2000" b="1" spc="-30" dirty="0">
                          <a:solidFill>
                            <a:srgbClr val="002060"/>
                          </a:solidFill>
                          <a:latin typeface="Calibri"/>
                          <a:cs typeface="Calibri"/>
                        </a:rPr>
                        <a:t> </a:t>
                      </a:r>
                      <a:r>
                        <a:rPr lang="ru-RU" sz="2000" b="1" dirty="0">
                          <a:solidFill>
                            <a:srgbClr val="002060"/>
                          </a:solidFill>
                          <a:latin typeface="Calibri"/>
                          <a:cs typeface="Calibri"/>
                        </a:rPr>
                        <a:t>руды</a:t>
                      </a:r>
                      <a:r>
                        <a:rPr lang="ru-RU" sz="2000" b="1" spc="-25" dirty="0">
                          <a:solidFill>
                            <a:srgbClr val="002060"/>
                          </a:solidFill>
                          <a:latin typeface="Calibri"/>
                          <a:cs typeface="Calibri"/>
                        </a:rPr>
                        <a:t> </a:t>
                      </a:r>
                      <a:r>
                        <a:rPr lang="ru-RU" sz="2000" b="1" spc="-10" dirty="0">
                          <a:solidFill>
                            <a:srgbClr val="002060"/>
                          </a:solidFill>
                          <a:latin typeface="Calibri"/>
                          <a:cs typeface="Calibri"/>
                        </a:rPr>
                        <a:t>цветных </a:t>
                      </a:r>
                      <a:r>
                        <a:rPr lang="ru-RU" sz="2000" b="1" dirty="0">
                          <a:solidFill>
                            <a:srgbClr val="002060"/>
                          </a:solidFill>
                          <a:latin typeface="Calibri"/>
                          <a:cs typeface="Calibri"/>
                        </a:rPr>
                        <a:t>металлов, </a:t>
                      </a:r>
                      <a:r>
                        <a:rPr lang="ru-RU" sz="2000" b="1" spc="-10" dirty="0">
                          <a:solidFill>
                            <a:srgbClr val="002060"/>
                          </a:solidFill>
                          <a:latin typeface="Calibri"/>
                          <a:cs typeface="Calibri"/>
                        </a:rPr>
                        <a:t>гидроэнергия.</a:t>
                      </a:r>
                      <a:endParaRPr lang="ru-RU" sz="2000" dirty="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extLst>
                  <a:ext uri="{0D108BD9-81ED-4DB2-BD59-A6C34878D82A}">
                    <a16:rowId xmlns:a16="http://schemas.microsoft.com/office/drawing/2014/main" val="10004"/>
                  </a:ext>
                </a:extLst>
              </a:tr>
              <a:tr h="1112520">
                <a:tc>
                  <a:txBody>
                    <a:bodyPr/>
                    <a:lstStyle/>
                    <a:p>
                      <a:pPr marL="90805">
                        <a:lnSpc>
                          <a:spcPct val="100000"/>
                        </a:lnSpc>
                        <a:spcBef>
                          <a:spcPts val="204"/>
                        </a:spcBef>
                      </a:pPr>
                      <a:r>
                        <a:rPr sz="2400" b="1" spc="-10" dirty="0">
                          <a:solidFill>
                            <a:srgbClr val="002060"/>
                          </a:solidFill>
                          <a:latin typeface="Calibri"/>
                          <a:cs typeface="Calibri"/>
                        </a:rPr>
                        <a:t>Сибирская</a:t>
                      </a:r>
                      <a:endParaRPr sz="2400">
                        <a:latin typeface="Calibri"/>
                        <a:cs typeface="Calibri"/>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DDD5"/>
                    </a:solidFill>
                  </a:tcPr>
                </a:tc>
                <a:tc>
                  <a:txBody>
                    <a:bodyPr/>
                    <a:lstStyle/>
                    <a:p>
                      <a:pPr marL="90805">
                        <a:lnSpc>
                          <a:spcPct val="100000"/>
                        </a:lnSpc>
                        <a:spcBef>
                          <a:spcPts val="229"/>
                        </a:spcBef>
                      </a:pPr>
                      <a:r>
                        <a:rPr sz="2000" b="1" spc="-10" dirty="0">
                          <a:solidFill>
                            <a:srgbClr val="002060"/>
                          </a:solidFill>
                          <a:latin typeface="Calibri"/>
                          <a:cs typeface="Calibri"/>
                        </a:rPr>
                        <a:t>Азиатская</a:t>
                      </a:r>
                      <a:endParaRPr sz="200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DDD5"/>
                    </a:solidFill>
                  </a:tcPr>
                </a:tc>
                <a:tc>
                  <a:txBody>
                    <a:bodyPr/>
                    <a:lstStyle/>
                    <a:p>
                      <a:pPr marL="91440" marR="509270">
                        <a:lnSpc>
                          <a:spcPct val="100000"/>
                        </a:lnSpc>
                        <a:spcBef>
                          <a:spcPts val="229"/>
                        </a:spcBef>
                      </a:pPr>
                      <a:r>
                        <a:rPr lang="ru-RU" sz="2000" b="1" dirty="0">
                          <a:solidFill>
                            <a:srgbClr val="002060"/>
                          </a:solidFill>
                          <a:latin typeface="Calibri"/>
                          <a:cs typeface="Calibri"/>
                        </a:rPr>
                        <a:t>Природный</a:t>
                      </a:r>
                      <a:r>
                        <a:rPr lang="ru-RU" sz="2000" b="1" spc="-40" dirty="0">
                          <a:solidFill>
                            <a:srgbClr val="002060"/>
                          </a:solidFill>
                          <a:latin typeface="Calibri"/>
                          <a:cs typeface="Calibri"/>
                        </a:rPr>
                        <a:t> </a:t>
                      </a:r>
                      <a:r>
                        <a:rPr lang="ru-RU" sz="2000" b="1" dirty="0">
                          <a:solidFill>
                            <a:srgbClr val="002060"/>
                          </a:solidFill>
                          <a:latin typeface="Calibri"/>
                          <a:cs typeface="Calibri"/>
                        </a:rPr>
                        <a:t>газ,</a:t>
                      </a:r>
                      <a:r>
                        <a:rPr lang="ru-RU" sz="2000" b="1" spc="-30" dirty="0">
                          <a:solidFill>
                            <a:srgbClr val="002060"/>
                          </a:solidFill>
                          <a:latin typeface="Calibri"/>
                          <a:cs typeface="Calibri"/>
                        </a:rPr>
                        <a:t> </a:t>
                      </a:r>
                      <a:r>
                        <a:rPr lang="ru-RU" sz="2000" b="1" dirty="0">
                          <a:solidFill>
                            <a:srgbClr val="002060"/>
                          </a:solidFill>
                          <a:latin typeface="Calibri"/>
                          <a:cs typeface="Calibri"/>
                        </a:rPr>
                        <a:t>нефть,</a:t>
                      </a:r>
                      <a:r>
                        <a:rPr lang="ru-RU" sz="2000" b="1" spc="-30" dirty="0">
                          <a:solidFill>
                            <a:srgbClr val="002060"/>
                          </a:solidFill>
                          <a:latin typeface="Calibri"/>
                          <a:cs typeface="Calibri"/>
                        </a:rPr>
                        <a:t> </a:t>
                      </a:r>
                      <a:r>
                        <a:rPr lang="ru-RU" sz="2000" b="1" dirty="0">
                          <a:solidFill>
                            <a:srgbClr val="002060"/>
                          </a:solidFill>
                          <a:latin typeface="Calibri"/>
                          <a:cs typeface="Calibri"/>
                        </a:rPr>
                        <a:t>каменный</a:t>
                      </a:r>
                      <a:r>
                        <a:rPr lang="ru-RU" sz="2000" b="1" spc="-35" dirty="0">
                          <a:solidFill>
                            <a:srgbClr val="002060"/>
                          </a:solidFill>
                          <a:latin typeface="Calibri"/>
                          <a:cs typeface="Calibri"/>
                        </a:rPr>
                        <a:t> </a:t>
                      </a:r>
                      <a:r>
                        <a:rPr lang="ru-RU" sz="2000" b="1" dirty="0">
                          <a:solidFill>
                            <a:srgbClr val="002060"/>
                          </a:solidFill>
                          <a:latin typeface="Calibri"/>
                          <a:cs typeface="Calibri"/>
                        </a:rPr>
                        <a:t>уголь,</a:t>
                      </a:r>
                      <a:r>
                        <a:rPr lang="ru-RU" sz="2000" b="1" spc="-30" dirty="0">
                          <a:solidFill>
                            <a:srgbClr val="002060"/>
                          </a:solidFill>
                          <a:latin typeface="Calibri"/>
                          <a:cs typeface="Calibri"/>
                        </a:rPr>
                        <a:t> </a:t>
                      </a:r>
                      <a:r>
                        <a:rPr lang="ru-RU" sz="2000" b="1" dirty="0">
                          <a:solidFill>
                            <a:srgbClr val="002060"/>
                          </a:solidFill>
                          <a:latin typeface="Calibri"/>
                          <a:cs typeface="Calibri"/>
                        </a:rPr>
                        <a:t>железная</a:t>
                      </a:r>
                      <a:r>
                        <a:rPr lang="ru-RU" sz="2000" b="1" spc="-30" dirty="0">
                          <a:solidFill>
                            <a:srgbClr val="002060"/>
                          </a:solidFill>
                          <a:latin typeface="Calibri"/>
                          <a:cs typeface="Calibri"/>
                        </a:rPr>
                        <a:t> </a:t>
                      </a:r>
                      <a:r>
                        <a:rPr lang="ru-RU" sz="2000" b="1" spc="-10" dirty="0">
                          <a:solidFill>
                            <a:srgbClr val="002060"/>
                          </a:solidFill>
                          <a:latin typeface="Calibri"/>
                          <a:cs typeface="Calibri"/>
                        </a:rPr>
                        <a:t>руда, </a:t>
                      </a:r>
                      <a:r>
                        <a:rPr lang="ru-RU" sz="2000" b="1" dirty="0">
                          <a:solidFill>
                            <a:srgbClr val="002060"/>
                          </a:solidFill>
                          <a:latin typeface="Calibri"/>
                          <a:cs typeface="Calibri"/>
                        </a:rPr>
                        <a:t>руды</a:t>
                      </a:r>
                      <a:r>
                        <a:rPr lang="ru-RU" sz="2000" b="1" spc="-30" dirty="0">
                          <a:solidFill>
                            <a:srgbClr val="002060"/>
                          </a:solidFill>
                          <a:latin typeface="Calibri"/>
                          <a:cs typeface="Calibri"/>
                        </a:rPr>
                        <a:t> </a:t>
                      </a:r>
                      <a:r>
                        <a:rPr lang="ru-RU" sz="2000" b="1" dirty="0">
                          <a:solidFill>
                            <a:srgbClr val="002060"/>
                          </a:solidFill>
                          <a:latin typeface="Calibri"/>
                          <a:cs typeface="Calibri"/>
                        </a:rPr>
                        <a:t>цветных</a:t>
                      </a:r>
                      <a:r>
                        <a:rPr lang="ru-RU" sz="2000" b="1" spc="-30" dirty="0">
                          <a:solidFill>
                            <a:srgbClr val="002060"/>
                          </a:solidFill>
                          <a:latin typeface="Calibri"/>
                          <a:cs typeface="Calibri"/>
                        </a:rPr>
                        <a:t> </a:t>
                      </a:r>
                      <a:r>
                        <a:rPr lang="ru-RU" sz="2000" b="1" dirty="0">
                          <a:solidFill>
                            <a:srgbClr val="002060"/>
                          </a:solidFill>
                          <a:latin typeface="Calibri"/>
                          <a:cs typeface="Calibri"/>
                        </a:rPr>
                        <a:t>металлов,</a:t>
                      </a:r>
                      <a:r>
                        <a:rPr lang="ru-RU" sz="2000" b="1" spc="-30" dirty="0">
                          <a:solidFill>
                            <a:srgbClr val="002060"/>
                          </a:solidFill>
                          <a:latin typeface="Calibri"/>
                          <a:cs typeface="Calibri"/>
                        </a:rPr>
                        <a:t> </a:t>
                      </a:r>
                      <a:r>
                        <a:rPr lang="ru-RU" sz="2000" b="1" spc="-10" dirty="0">
                          <a:solidFill>
                            <a:srgbClr val="002060"/>
                          </a:solidFill>
                          <a:latin typeface="Calibri"/>
                          <a:cs typeface="Calibri"/>
                        </a:rPr>
                        <a:t>гидроэнергия,</a:t>
                      </a:r>
                      <a:r>
                        <a:rPr lang="ru-RU" sz="2000" b="1" spc="-25" dirty="0">
                          <a:solidFill>
                            <a:srgbClr val="002060"/>
                          </a:solidFill>
                          <a:latin typeface="Calibri"/>
                          <a:cs typeface="Calibri"/>
                        </a:rPr>
                        <a:t> </a:t>
                      </a:r>
                      <a:r>
                        <a:rPr lang="ru-RU" sz="2000" b="1" spc="-20" dirty="0">
                          <a:solidFill>
                            <a:srgbClr val="002060"/>
                          </a:solidFill>
                          <a:latin typeface="Calibri"/>
                          <a:cs typeface="Calibri"/>
                        </a:rPr>
                        <a:t>лес.</a:t>
                      </a:r>
                      <a:endParaRPr lang="ru-RU" sz="2000" dirty="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DDD5"/>
                    </a:solidFill>
                  </a:tcPr>
                </a:tc>
                <a:extLst>
                  <a:ext uri="{0D108BD9-81ED-4DB2-BD59-A6C34878D82A}">
                    <a16:rowId xmlns:a16="http://schemas.microsoft.com/office/drawing/2014/main" val="10005"/>
                  </a:ext>
                </a:extLst>
              </a:tr>
              <a:tr h="775335">
                <a:tc>
                  <a:txBody>
                    <a:bodyPr/>
                    <a:lstStyle/>
                    <a:p>
                      <a:pPr marL="90805">
                        <a:lnSpc>
                          <a:spcPct val="100000"/>
                        </a:lnSpc>
                        <a:spcBef>
                          <a:spcPts val="204"/>
                        </a:spcBef>
                      </a:pPr>
                      <a:r>
                        <a:rPr sz="2400" b="1" spc="-10" dirty="0">
                          <a:solidFill>
                            <a:srgbClr val="002060"/>
                          </a:solidFill>
                          <a:latin typeface="Calibri"/>
                          <a:cs typeface="Calibri"/>
                        </a:rPr>
                        <a:t>Дальневосточная</a:t>
                      </a:r>
                      <a:endParaRPr sz="2400">
                        <a:latin typeface="Calibri"/>
                        <a:cs typeface="Calibri"/>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tc>
                  <a:txBody>
                    <a:bodyPr/>
                    <a:lstStyle/>
                    <a:p>
                      <a:pPr marL="90805">
                        <a:lnSpc>
                          <a:spcPct val="100000"/>
                        </a:lnSpc>
                        <a:spcBef>
                          <a:spcPts val="229"/>
                        </a:spcBef>
                      </a:pPr>
                      <a:r>
                        <a:rPr sz="2000" b="1" spc="-10" dirty="0">
                          <a:solidFill>
                            <a:srgbClr val="002060"/>
                          </a:solidFill>
                          <a:latin typeface="Calibri"/>
                          <a:cs typeface="Calibri"/>
                        </a:rPr>
                        <a:t>Азиатская</a:t>
                      </a:r>
                      <a:endParaRPr sz="200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tc>
                  <a:txBody>
                    <a:bodyPr/>
                    <a:lstStyle/>
                    <a:p>
                      <a:pPr marL="91440" marR="387985">
                        <a:lnSpc>
                          <a:spcPct val="100000"/>
                        </a:lnSpc>
                        <a:spcBef>
                          <a:spcPts val="229"/>
                        </a:spcBef>
                      </a:pPr>
                      <a:r>
                        <a:rPr lang="ru-RU" sz="2000" b="1" dirty="0">
                          <a:solidFill>
                            <a:srgbClr val="002060"/>
                          </a:solidFill>
                          <a:latin typeface="Calibri"/>
                          <a:cs typeface="Calibri"/>
                        </a:rPr>
                        <a:t>Золото, алмазы, олово, нефть, природный газ, уголь, </a:t>
                      </a:r>
                      <a:r>
                        <a:rPr lang="ru-RU" sz="2000" b="1" spc="-20" dirty="0">
                          <a:solidFill>
                            <a:srgbClr val="002060"/>
                          </a:solidFill>
                          <a:latin typeface="Calibri"/>
                          <a:cs typeface="Calibri"/>
                        </a:rPr>
                        <a:t>лес, </a:t>
                      </a:r>
                      <a:r>
                        <a:rPr lang="ru-RU" sz="2000" b="1" dirty="0">
                          <a:solidFill>
                            <a:srgbClr val="002060"/>
                          </a:solidFill>
                          <a:latin typeface="Calibri"/>
                          <a:cs typeface="Calibri"/>
                        </a:rPr>
                        <a:t>рыба</a:t>
                      </a:r>
                      <a:r>
                        <a:rPr lang="ru-RU" sz="2000" b="1" spc="-25" dirty="0">
                          <a:solidFill>
                            <a:srgbClr val="002060"/>
                          </a:solidFill>
                          <a:latin typeface="Calibri"/>
                          <a:cs typeface="Calibri"/>
                        </a:rPr>
                        <a:t> </a:t>
                      </a:r>
                      <a:r>
                        <a:rPr lang="ru-RU" sz="2000" b="1" dirty="0">
                          <a:solidFill>
                            <a:srgbClr val="002060"/>
                          </a:solidFill>
                          <a:latin typeface="Calibri"/>
                          <a:cs typeface="Calibri"/>
                        </a:rPr>
                        <a:t>и</a:t>
                      </a:r>
                      <a:r>
                        <a:rPr lang="ru-RU" sz="2000" b="1" spc="-25" dirty="0">
                          <a:solidFill>
                            <a:srgbClr val="002060"/>
                          </a:solidFill>
                          <a:latin typeface="Calibri"/>
                          <a:cs typeface="Calibri"/>
                        </a:rPr>
                        <a:t> </a:t>
                      </a:r>
                      <a:r>
                        <a:rPr lang="ru-RU" sz="2000" b="1" spc="-10" dirty="0">
                          <a:solidFill>
                            <a:srgbClr val="002060"/>
                          </a:solidFill>
                          <a:latin typeface="Calibri"/>
                          <a:cs typeface="Calibri"/>
                        </a:rPr>
                        <a:t>морепродукты.</a:t>
                      </a:r>
                      <a:endParaRPr lang="ru-RU" sz="2000" dirty="0">
                        <a:latin typeface="Calibri"/>
                        <a:cs typeface="Calibri"/>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0EFEC"/>
                    </a:solidFill>
                  </a:tcPr>
                </a:tc>
                <a:extLst>
                  <a:ext uri="{0D108BD9-81ED-4DB2-BD59-A6C34878D82A}">
                    <a16:rowId xmlns:a16="http://schemas.microsoft.com/office/drawing/2014/main" val="10006"/>
                  </a:ext>
                </a:extLst>
              </a:tr>
            </a:tbl>
          </a:graphicData>
        </a:graphic>
      </p:graphicFrame>
      <p:grpSp>
        <p:nvGrpSpPr>
          <p:cNvPr id="5" name="object 5"/>
          <p:cNvGrpSpPr/>
          <p:nvPr/>
        </p:nvGrpSpPr>
        <p:grpSpPr>
          <a:xfrm>
            <a:off x="431800" y="838200"/>
            <a:ext cx="2070100" cy="431800"/>
            <a:chOff x="431800" y="838200"/>
            <a:chExt cx="2070100" cy="431800"/>
          </a:xfrm>
        </p:grpSpPr>
        <p:pic>
          <p:nvPicPr>
            <p:cNvPr id="6" name="object 6"/>
            <p:cNvPicPr/>
            <p:nvPr/>
          </p:nvPicPr>
          <p:blipFill>
            <a:blip r:embed="rId2" cstate="print"/>
            <a:stretch>
              <a:fillRect/>
            </a:stretch>
          </p:blipFill>
          <p:spPr>
            <a:xfrm>
              <a:off x="431800" y="838200"/>
              <a:ext cx="2070100" cy="431800"/>
            </a:xfrm>
            <a:prstGeom prst="rect">
              <a:avLst/>
            </a:prstGeom>
          </p:spPr>
        </p:pic>
        <p:pic>
          <p:nvPicPr>
            <p:cNvPr id="7" name="object 7"/>
            <p:cNvPicPr/>
            <p:nvPr/>
          </p:nvPicPr>
          <p:blipFill>
            <a:blip r:embed="rId3" cstate="print"/>
            <a:stretch>
              <a:fillRect/>
            </a:stretch>
          </p:blipFill>
          <p:spPr>
            <a:xfrm>
              <a:off x="453395" y="852789"/>
              <a:ext cx="2019300" cy="381000"/>
            </a:xfrm>
            <a:prstGeom prst="rect">
              <a:avLst/>
            </a:prstGeom>
          </p:spPr>
        </p:pic>
      </p:grpSp>
      <p:grpSp>
        <p:nvGrpSpPr>
          <p:cNvPr id="8" name="object 8"/>
          <p:cNvGrpSpPr/>
          <p:nvPr/>
        </p:nvGrpSpPr>
        <p:grpSpPr>
          <a:xfrm>
            <a:off x="2908300" y="838200"/>
            <a:ext cx="1778000" cy="431800"/>
            <a:chOff x="2908300" y="838200"/>
            <a:chExt cx="1778000" cy="431800"/>
          </a:xfrm>
        </p:grpSpPr>
        <p:pic>
          <p:nvPicPr>
            <p:cNvPr id="9" name="object 9"/>
            <p:cNvPicPr/>
            <p:nvPr/>
          </p:nvPicPr>
          <p:blipFill>
            <a:blip r:embed="rId4" cstate="print"/>
            <a:stretch>
              <a:fillRect/>
            </a:stretch>
          </p:blipFill>
          <p:spPr>
            <a:xfrm>
              <a:off x="2908300" y="838200"/>
              <a:ext cx="1778000" cy="431800"/>
            </a:xfrm>
            <a:prstGeom prst="rect">
              <a:avLst/>
            </a:prstGeom>
          </p:spPr>
        </p:pic>
        <p:pic>
          <p:nvPicPr>
            <p:cNvPr id="10" name="object 10"/>
            <p:cNvPicPr/>
            <p:nvPr/>
          </p:nvPicPr>
          <p:blipFill>
            <a:blip r:embed="rId5" cstate="print"/>
            <a:stretch>
              <a:fillRect/>
            </a:stretch>
          </p:blipFill>
          <p:spPr>
            <a:xfrm>
              <a:off x="2929534" y="852789"/>
              <a:ext cx="1727200" cy="381000"/>
            </a:xfrm>
            <a:prstGeom prst="rect">
              <a:avLst/>
            </a:prstGeom>
          </p:spPr>
        </p:pic>
      </p:grpSp>
      <p:grpSp>
        <p:nvGrpSpPr>
          <p:cNvPr id="11" name="object 11"/>
          <p:cNvGrpSpPr/>
          <p:nvPr/>
        </p:nvGrpSpPr>
        <p:grpSpPr>
          <a:xfrm>
            <a:off x="6870700" y="838200"/>
            <a:ext cx="2794000" cy="431800"/>
            <a:chOff x="6870700" y="838200"/>
            <a:chExt cx="2794000" cy="431800"/>
          </a:xfrm>
        </p:grpSpPr>
        <p:pic>
          <p:nvPicPr>
            <p:cNvPr id="12" name="object 12"/>
            <p:cNvPicPr/>
            <p:nvPr/>
          </p:nvPicPr>
          <p:blipFill>
            <a:blip r:embed="rId6" cstate="print"/>
            <a:stretch>
              <a:fillRect/>
            </a:stretch>
          </p:blipFill>
          <p:spPr>
            <a:xfrm>
              <a:off x="6870700" y="838200"/>
              <a:ext cx="2794000" cy="431800"/>
            </a:xfrm>
            <a:prstGeom prst="rect">
              <a:avLst/>
            </a:prstGeom>
          </p:spPr>
        </p:pic>
        <p:pic>
          <p:nvPicPr>
            <p:cNvPr id="13" name="object 13"/>
            <p:cNvPicPr/>
            <p:nvPr/>
          </p:nvPicPr>
          <p:blipFill>
            <a:blip r:embed="rId7" cstate="print"/>
            <a:stretch>
              <a:fillRect/>
            </a:stretch>
          </p:blipFill>
          <p:spPr>
            <a:xfrm>
              <a:off x="6883831" y="852789"/>
              <a:ext cx="2743200" cy="381000"/>
            </a:xfrm>
            <a:prstGeom prst="rect">
              <a:avLst/>
            </a:prstGeom>
          </p:spPr>
        </p:pic>
      </p:grpSp>
      <p:grpSp>
        <p:nvGrpSpPr>
          <p:cNvPr id="14" name="object 14"/>
          <p:cNvGrpSpPr/>
          <p:nvPr/>
        </p:nvGrpSpPr>
        <p:grpSpPr>
          <a:xfrm>
            <a:off x="2908300" y="215900"/>
            <a:ext cx="5372100" cy="508000"/>
            <a:chOff x="2908300" y="215900"/>
            <a:chExt cx="5372100" cy="508000"/>
          </a:xfrm>
        </p:grpSpPr>
        <p:pic>
          <p:nvPicPr>
            <p:cNvPr id="15" name="object 15"/>
            <p:cNvPicPr/>
            <p:nvPr/>
          </p:nvPicPr>
          <p:blipFill>
            <a:blip r:embed="rId8" cstate="print"/>
            <a:stretch>
              <a:fillRect/>
            </a:stretch>
          </p:blipFill>
          <p:spPr>
            <a:xfrm>
              <a:off x="2908300" y="215900"/>
              <a:ext cx="5372100" cy="508000"/>
            </a:xfrm>
            <a:prstGeom prst="rect">
              <a:avLst/>
            </a:prstGeom>
          </p:spPr>
        </p:pic>
        <p:pic>
          <p:nvPicPr>
            <p:cNvPr id="16" name="object 16"/>
            <p:cNvPicPr/>
            <p:nvPr/>
          </p:nvPicPr>
          <p:blipFill>
            <a:blip r:embed="rId9" cstate="print"/>
            <a:stretch>
              <a:fillRect/>
            </a:stretch>
          </p:blipFill>
          <p:spPr>
            <a:xfrm>
              <a:off x="2927108" y="239116"/>
              <a:ext cx="5334000" cy="444500"/>
            </a:xfrm>
            <a:prstGeom prst="rect">
              <a:avLst/>
            </a:prstGeom>
          </p:spPr>
        </p:pic>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722879" y="0"/>
            <a:ext cx="1990725" cy="6858000"/>
          </a:xfrm>
          <a:custGeom>
            <a:avLst/>
            <a:gdLst/>
            <a:ahLst/>
            <a:cxnLst/>
            <a:rect l="l" t="t" r="r" b="b"/>
            <a:pathLst>
              <a:path w="1990725" h="6858000">
                <a:moveTo>
                  <a:pt x="0" y="6858000"/>
                </a:moveTo>
                <a:lnTo>
                  <a:pt x="0" y="0"/>
                </a:lnTo>
                <a:lnTo>
                  <a:pt x="1534161" y="0"/>
                </a:lnTo>
                <a:lnTo>
                  <a:pt x="1534161" y="3041967"/>
                </a:lnTo>
                <a:lnTo>
                  <a:pt x="1990636" y="3429000"/>
                </a:lnTo>
                <a:lnTo>
                  <a:pt x="1534161" y="3816019"/>
                </a:lnTo>
                <a:lnTo>
                  <a:pt x="1534161" y="6858000"/>
                </a:lnTo>
                <a:lnTo>
                  <a:pt x="0" y="6858000"/>
                </a:lnTo>
                <a:close/>
              </a:path>
            </a:pathLst>
          </a:custGeom>
          <a:solidFill>
            <a:srgbClr val="F0A22E"/>
          </a:solidFill>
        </p:spPr>
        <p:txBody>
          <a:bodyPr wrap="square" lIns="0" tIns="0" rIns="0" bIns="0" rtlCol="0"/>
          <a:lstStyle/>
          <a:p>
            <a:endParaRPr/>
          </a:p>
        </p:txBody>
      </p:sp>
      <p:sp>
        <p:nvSpPr>
          <p:cNvPr id="3" name="object 3"/>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sp>
        <p:nvSpPr>
          <p:cNvPr id="4" name="object 4"/>
          <p:cNvSpPr txBox="1">
            <a:spLocks noGrp="1"/>
          </p:cNvSpPr>
          <p:nvPr>
            <p:ph type="title"/>
          </p:nvPr>
        </p:nvSpPr>
        <p:spPr>
          <a:xfrm>
            <a:off x="4399610" y="247875"/>
            <a:ext cx="7296784" cy="952500"/>
          </a:xfrm>
          <a:prstGeom prst="rect">
            <a:avLst/>
          </a:prstGeom>
        </p:spPr>
        <p:txBody>
          <a:bodyPr vert="horz" wrap="square" lIns="0" tIns="12700" rIns="0" bIns="0" rtlCol="0">
            <a:spAutoFit/>
          </a:bodyPr>
          <a:lstStyle/>
          <a:p>
            <a:pPr marL="12700">
              <a:lnSpc>
                <a:spcPts val="3650"/>
              </a:lnSpc>
              <a:spcBef>
                <a:spcPts val="100"/>
              </a:spcBef>
              <a:tabLst>
                <a:tab pos="1910714" algn="l"/>
                <a:tab pos="3927475" algn="l"/>
              </a:tabLst>
            </a:pPr>
            <a:r>
              <a:rPr sz="3200" spc="-10" dirty="0"/>
              <a:t>Освоение</a:t>
            </a:r>
            <a:r>
              <a:rPr sz="3200" dirty="0"/>
              <a:t>	</a:t>
            </a:r>
            <a:r>
              <a:rPr sz="3200" spc="-10" dirty="0"/>
              <a:t>ресурсной</a:t>
            </a:r>
            <a:r>
              <a:rPr sz="3200" dirty="0"/>
              <a:t>	</a:t>
            </a:r>
            <a:r>
              <a:rPr sz="3200" spc="-20" dirty="0"/>
              <a:t>базы</a:t>
            </a:r>
            <a:endParaRPr sz="3200"/>
          </a:p>
          <a:p>
            <a:pPr marL="2491105">
              <a:lnSpc>
                <a:spcPts val="3650"/>
              </a:lnSpc>
              <a:tabLst>
                <a:tab pos="4264025" algn="l"/>
                <a:tab pos="5822950" algn="l"/>
              </a:tabLst>
            </a:pPr>
            <a:r>
              <a:rPr sz="3200" spc="-10" dirty="0"/>
              <a:t>началось</a:t>
            </a:r>
            <a:r>
              <a:rPr sz="3200" dirty="0"/>
              <a:t>	</a:t>
            </a:r>
            <a:r>
              <a:rPr sz="3200" spc="-10" dirty="0"/>
              <a:t>гораздо</a:t>
            </a:r>
            <a:r>
              <a:rPr sz="3200" dirty="0"/>
              <a:t>	</a:t>
            </a:r>
            <a:r>
              <a:rPr sz="3200" spc="-10" dirty="0"/>
              <a:t>раньше,</a:t>
            </a:r>
            <a:endParaRPr sz="3200"/>
          </a:p>
        </p:txBody>
      </p:sp>
      <p:sp>
        <p:nvSpPr>
          <p:cNvPr id="5" name="object 5"/>
          <p:cNvSpPr txBox="1"/>
          <p:nvPr/>
        </p:nvSpPr>
        <p:spPr>
          <a:xfrm>
            <a:off x="4399610" y="1125699"/>
            <a:ext cx="7296784" cy="1830070"/>
          </a:xfrm>
          <a:prstGeom prst="rect">
            <a:avLst/>
          </a:prstGeom>
        </p:spPr>
        <p:txBody>
          <a:bodyPr vert="horz" wrap="square" lIns="0" tIns="67310" rIns="0" bIns="0" rtlCol="0">
            <a:spAutoFit/>
          </a:bodyPr>
          <a:lstStyle/>
          <a:p>
            <a:pPr marL="12700" marR="5080" algn="just">
              <a:lnSpc>
                <a:spcPts val="3460"/>
              </a:lnSpc>
              <a:spcBef>
                <a:spcPts val="530"/>
              </a:spcBef>
            </a:pPr>
            <a:r>
              <a:rPr sz="3200" b="1" dirty="0">
                <a:latin typeface="Calibri"/>
                <a:cs typeface="Calibri"/>
              </a:rPr>
              <a:t>чем</a:t>
            </a:r>
            <a:r>
              <a:rPr sz="3200" b="1" spc="290" dirty="0">
                <a:latin typeface="Calibri"/>
                <a:cs typeface="Calibri"/>
              </a:rPr>
              <a:t>  </a:t>
            </a:r>
            <a:r>
              <a:rPr sz="3200" b="1" dirty="0">
                <a:latin typeface="Calibri"/>
                <a:cs typeface="Calibri"/>
              </a:rPr>
              <a:t>Азиатской,</a:t>
            </a:r>
            <a:r>
              <a:rPr sz="3200" b="1" spc="295" dirty="0">
                <a:latin typeface="Calibri"/>
                <a:cs typeface="Calibri"/>
              </a:rPr>
              <a:t>  </a:t>
            </a:r>
            <a:r>
              <a:rPr sz="3200" b="1" dirty="0">
                <a:latin typeface="Calibri"/>
                <a:cs typeface="Calibri"/>
              </a:rPr>
              <a:t>поэтому</a:t>
            </a:r>
            <a:r>
              <a:rPr sz="3200" b="1" spc="290" dirty="0">
                <a:latin typeface="Calibri"/>
                <a:cs typeface="Calibri"/>
              </a:rPr>
              <a:t>  </a:t>
            </a:r>
            <a:r>
              <a:rPr sz="3200" b="1" dirty="0">
                <a:latin typeface="Calibri"/>
                <a:cs typeface="Calibri"/>
              </a:rPr>
              <a:t>в</a:t>
            </a:r>
            <a:r>
              <a:rPr sz="3200" b="1" spc="295" dirty="0">
                <a:latin typeface="Calibri"/>
                <a:cs typeface="Calibri"/>
              </a:rPr>
              <a:t>  </a:t>
            </a:r>
            <a:r>
              <a:rPr sz="3200" b="1" dirty="0">
                <a:latin typeface="Calibri"/>
                <a:cs typeface="Calibri"/>
              </a:rPr>
              <a:t>наши</a:t>
            </a:r>
            <a:r>
              <a:rPr sz="3200" b="1" spc="290" dirty="0">
                <a:latin typeface="Calibri"/>
                <a:cs typeface="Calibri"/>
              </a:rPr>
              <a:t>  </a:t>
            </a:r>
            <a:r>
              <a:rPr sz="3200" b="1" spc="-25" dirty="0">
                <a:latin typeface="Calibri"/>
                <a:cs typeface="Calibri"/>
              </a:rPr>
              <a:t>дни </a:t>
            </a:r>
            <a:r>
              <a:rPr sz="3200" b="1" dirty="0">
                <a:latin typeface="Calibri"/>
                <a:cs typeface="Calibri"/>
              </a:rPr>
              <a:t>многие</a:t>
            </a:r>
            <a:r>
              <a:rPr sz="3200" b="1" spc="540" dirty="0">
                <a:latin typeface="Calibri"/>
                <a:cs typeface="Calibri"/>
              </a:rPr>
              <a:t>     </a:t>
            </a:r>
            <a:r>
              <a:rPr sz="3200" b="1" dirty="0">
                <a:latin typeface="Calibri"/>
                <a:cs typeface="Calibri"/>
              </a:rPr>
              <a:t>виды</a:t>
            </a:r>
            <a:r>
              <a:rPr sz="3200" b="1" spc="545" dirty="0">
                <a:latin typeface="Calibri"/>
                <a:cs typeface="Calibri"/>
              </a:rPr>
              <a:t>     </a:t>
            </a:r>
            <a:r>
              <a:rPr sz="3200" b="1" dirty="0">
                <a:latin typeface="Calibri"/>
                <a:cs typeface="Calibri"/>
              </a:rPr>
              <a:t>ресурсов</a:t>
            </a:r>
            <a:r>
              <a:rPr sz="3200" b="1" spc="540" dirty="0">
                <a:latin typeface="Calibri"/>
                <a:cs typeface="Calibri"/>
              </a:rPr>
              <a:t>     </a:t>
            </a:r>
            <a:r>
              <a:rPr sz="3200" b="1" spc="-10" dirty="0">
                <a:latin typeface="Calibri"/>
                <a:cs typeface="Calibri"/>
              </a:rPr>
              <a:t>здесь </a:t>
            </a:r>
            <a:r>
              <a:rPr sz="3200" b="1" dirty="0">
                <a:latin typeface="Calibri"/>
                <a:cs typeface="Calibri"/>
              </a:rPr>
              <a:t>значительно</a:t>
            </a:r>
            <a:r>
              <a:rPr sz="3200" b="1" spc="745" dirty="0">
                <a:latin typeface="Calibri"/>
                <a:cs typeface="Calibri"/>
              </a:rPr>
              <a:t> </a:t>
            </a:r>
            <a:r>
              <a:rPr sz="3200" b="1" dirty="0">
                <a:latin typeface="Calibri"/>
                <a:cs typeface="Calibri"/>
              </a:rPr>
              <a:t>истощены</a:t>
            </a:r>
            <a:r>
              <a:rPr sz="3200" b="1" spc="745" dirty="0">
                <a:latin typeface="Calibri"/>
                <a:cs typeface="Calibri"/>
              </a:rPr>
              <a:t> </a:t>
            </a:r>
            <a:r>
              <a:rPr sz="3200" b="1" dirty="0">
                <a:latin typeface="Calibri"/>
                <a:cs typeface="Calibri"/>
              </a:rPr>
              <a:t>и</a:t>
            </a:r>
            <a:r>
              <a:rPr sz="3200" b="1" spc="745" dirty="0">
                <a:latin typeface="Calibri"/>
                <a:cs typeface="Calibri"/>
              </a:rPr>
              <a:t> </a:t>
            </a:r>
            <a:r>
              <a:rPr sz="3200" b="1" dirty="0">
                <a:latin typeface="Calibri"/>
                <a:cs typeface="Calibri"/>
              </a:rPr>
              <a:t>нуждаются</a:t>
            </a:r>
            <a:r>
              <a:rPr sz="3200" b="1" spc="750" dirty="0">
                <a:latin typeface="Calibri"/>
                <a:cs typeface="Calibri"/>
              </a:rPr>
              <a:t> </a:t>
            </a:r>
            <a:r>
              <a:rPr sz="3200" b="1" spc="-50" dirty="0">
                <a:latin typeface="Calibri"/>
                <a:cs typeface="Calibri"/>
              </a:rPr>
              <a:t>в </a:t>
            </a:r>
            <a:r>
              <a:rPr sz="3200" b="1" spc="-10" dirty="0">
                <a:latin typeface="Calibri"/>
                <a:cs typeface="Calibri"/>
              </a:rPr>
              <a:t>рациональном</a:t>
            </a:r>
            <a:r>
              <a:rPr sz="3200" b="1" spc="-90" dirty="0">
                <a:latin typeface="Calibri"/>
                <a:cs typeface="Calibri"/>
              </a:rPr>
              <a:t> </a:t>
            </a:r>
            <a:r>
              <a:rPr sz="3200" b="1" spc="-10" dirty="0">
                <a:latin typeface="Calibri"/>
                <a:cs typeface="Calibri"/>
              </a:rPr>
              <a:t>использовании.</a:t>
            </a:r>
            <a:endParaRPr sz="3200">
              <a:latin typeface="Calibri"/>
              <a:cs typeface="Calibri"/>
            </a:endParaRPr>
          </a:p>
        </p:txBody>
      </p:sp>
      <p:grpSp>
        <p:nvGrpSpPr>
          <p:cNvPr id="6" name="object 6"/>
          <p:cNvGrpSpPr/>
          <p:nvPr/>
        </p:nvGrpSpPr>
        <p:grpSpPr>
          <a:xfrm>
            <a:off x="4394200" y="266700"/>
            <a:ext cx="7340600" cy="990600"/>
            <a:chOff x="4394200" y="266700"/>
            <a:chExt cx="7340600" cy="990600"/>
          </a:xfrm>
        </p:grpSpPr>
        <p:pic>
          <p:nvPicPr>
            <p:cNvPr id="7" name="object 7"/>
            <p:cNvPicPr/>
            <p:nvPr/>
          </p:nvPicPr>
          <p:blipFill>
            <a:blip r:embed="rId2" cstate="print"/>
            <a:stretch>
              <a:fillRect/>
            </a:stretch>
          </p:blipFill>
          <p:spPr>
            <a:xfrm>
              <a:off x="4394200" y="266700"/>
              <a:ext cx="7340600" cy="558800"/>
            </a:xfrm>
            <a:prstGeom prst="rect">
              <a:avLst/>
            </a:prstGeom>
          </p:spPr>
        </p:pic>
        <p:pic>
          <p:nvPicPr>
            <p:cNvPr id="8" name="object 8"/>
            <p:cNvPicPr/>
            <p:nvPr/>
          </p:nvPicPr>
          <p:blipFill>
            <a:blip r:embed="rId3" cstate="print"/>
            <a:stretch>
              <a:fillRect/>
            </a:stretch>
          </p:blipFill>
          <p:spPr>
            <a:xfrm>
              <a:off x="4412310" y="280023"/>
              <a:ext cx="7277100" cy="508000"/>
            </a:xfrm>
            <a:prstGeom prst="rect">
              <a:avLst/>
            </a:prstGeom>
          </p:spPr>
        </p:pic>
        <p:pic>
          <p:nvPicPr>
            <p:cNvPr id="9" name="object 9"/>
            <p:cNvPicPr/>
            <p:nvPr/>
          </p:nvPicPr>
          <p:blipFill>
            <a:blip r:embed="rId4" cstate="print"/>
            <a:stretch>
              <a:fillRect/>
            </a:stretch>
          </p:blipFill>
          <p:spPr>
            <a:xfrm>
              <a:off x="4394200" y="698500"/>
              <a:ext cx="7340600" cy="558800"/>
            </a:xfrm>
            <a:prstGeom prst="rect">
              <a:avLst/>
            </a:prstGeom>
          </p:spPr>
        </p:pic>
        <p:pic>
          <p:nvPicPr>
            <p:cNvPr id="10" name="object 10"/>
            <p:cNvPicPr/>
            <p:nvPr/>
          </p:nvPicPr>
          <p:blipFill>
            <a:blip r:embed="rId5" cstate="print"/>
            <a:stretch>
              <a:fillRect/>
            </a:stretch>
          </p:blipFill>
          <p:spPr>
            <a:xfrm>
              <a:off x="4412310" y="718935"/>
              <a:ext cx="7277100" cy="508000"/>
            </a:xfrm>
            <a:prstGeom prst="rect">
              <a:avLst/>
            </a:prstGeom>
          </p:spPr>
        </p:pic>
        <p:pic>
          <p:nvPicPr>
            <p:cNvPr id="11" name="object 11"/>
            <p:cNvPicPr/>
            <p:nvPr/>
          </p:nvPicPr>
          <p:blipFill>
            <a:blip r:embed="rId6" cstate="print"/>
            <a:stretch>
              <a:fillRect/>
            </a:stretch>
          </p:blipFill>
          <p:spPr>
            <a:xfrm>
              <a:off x="4394200" y="698500"/>
              <a:ext cx="7340600" cy="558800"/>
            </a:xfrm>
            <a:prstGeom prst="rect">
              <a:avLst/>
            </a:prstGeom>
          </p:spPr>
        </p:pic>
        <p:pic>
          <p:nvPicPr>
            <p:cNvPr id="12" name="object 12"/>
            <p:cNvPicPr/>
            <p:nvPr/>
          </p:nvPicPr>
          <p:blipFill>
            <a:blip r:embed="rId7" cstate="print"/>
            <a:stretch>
              <a:fillRect/>
            </a:stretch>
          </p:blipFill>
          <p:spPr>
            <a:xfrm>
              <a:off x="4412310" y="718935"/>
              <a:ext cx="7277100" cy="508000"/>
            </a:xfrm>
            <a:prstGeom prst="rect">
              <a:avLst/>
            </a:prstGeom>
          </p:spPr>
        </p:pic>
      </p:grpSp>
      <p:sp>
        <p:nvSpPr>
          <p:cNvPr id="14" name="object 14"/>
          <p:cNvSpPr txBox="1"/>
          <p:nvPr/>
        </p:nvSpPr>
        <p:spPr>
          <a:xfrm>
            <a:off x="4399610" y="3939044"/>
            <a:ext cx="7141845" cy="2159000"/>
          </a:xfrm>
          <a:prstGeom prst="rect">
            <a:avLst/>
          </a:prstGeom>
        </p:spPr>
        <p:txBody>
          <a:bodyPr vert="horz" wrap="square" lIns="0" tIns="12700" rIns="0" bIns="0" rtlCol="0">
            <a:spAutoFit/>
          </a:bodyPr>
          <a:lstStyle/>
          <a:p>
            <a:pPr marL="12700" algn="just">
              <a:lnSpc>
                <a:spcPct val="100000"/>
              </a:lnSpc>
              <a:spcBef>
                <a:spcPts val="100"/>
              </a:spcBef>
            </a:pPr>
            <a:r>
              <a:rPr sz="2800" b="1" dirty="0">
                <a:latin typeface="Calibri"/>
                <a:cs typeface="Calibri"/>
              </a:rPr>
              <a:t>Освоение</a:t>
            </a:r>
            <a:r>
              <a:rPr sz="2800" b="1" spc="60" dirty="0">
                <a:latin typeface="Calibri"/>
                <a:cs typeface="Calibri"/>
              </a:rPr>
              <a:t> </a:t>
            </a:r>
            <a:r>
              <a:rPr sz="2800" b="1" dirty="0">
                <a:latin typeface="Calibri"/>
                <a:cs typeface="Calibri"/>
              </a:rPr>
              <a:t>ресурсной</a:t>
            </a:r>
            <a:r>
              <a:rPr sz="2800" b="1" spc="60" dirty="0">
                <a:latin typeface="Calibri"/>
                <a:cs typeface="Calibri"/>
              </a:rPr>
              <a:t> </a:t>
            </a:r>
            <a:r>
              <a:rPr sz="2800" b="1" spc="-20" dirty="0">
                <a:latin typeface="Calibri"/>
                <a:cs typeface="Calibri"/>
              </a:rPr>
              <a:t>базы</a:t>
            </a:r>
            <a:endParaRPr sz="2800" dirty="0">
              <a:latin typeface="Calibri"/>
              <a:cs typeface="Calibri"/>
            </a:endParaRPr>
          </a:p>
          <a:p>
            <a:pPr marL="12700" marR="5080" indent="1449070" algn="just">
              <a:lnSpc>
                <a:spcPct val="100000"/>
              </a:lnSpc>
            </a:pPr>
            <a:r>
              <a:rPr sz="2800" b="1" dirty="0">
                <a:latin typeface="Calibri"/>
                <a:cs typeface="Calibri"/>
              </a:rPr>
              <a:t>началось</a:t>
            </a:r>
            <a:r>
              <a:rPr sz="2800" b="1" spc="330" dirty="0">
                <a:latin typeface="Calibri"/>
                <a:cs typeface="Calibri"/>
              </a:rPr>
              <a:t>   </a:t>
            </a:r>
            <a:r>
              <a:rPr sz="2800" b="1" dirty="0">
                <a:latin typeface="Calibri"/>
                <a:cs typeface="Calibri"/>
              </a:rPr>
              <a:t>гораздо</a:t>
            </a:r>
            <a:r>
              <a:rPr sz="2800" b="1" spc="330" dirty="0">
                <a:latin typeface="Calibri"/>
                <a:cs typeface="Calibri"/>
              </a:rPr>
              <a:t>   </a:t>
            </a:r>
            <a:r>
              <a:rPr sz="2800" b="1" dirty="0">
                <a:latin typeface="Calibri"/>
                <a:cs typeface="Calibri"/>
              </a:rPr>
              <a:t>раньше,</a:t>
            </a:r>
            <a:r>
              <a:rPr sz="2800" b="1" spc="330" dirty="0">
                <a:latin typeface="Calibri"/>
                <a:cs typeface="Calibri"/>
              </a:rPr>
              <a:t>   </a:t>
            </a:r>
            <a:r>
              <a:rPr sz="2800" b="1" spc="-25" dirty="0">
                <a:latin typeface="Calibri"/>
                <a:cs typeface="Calibri"/>
              </a:rPr>
              <a:t>чем </a:t>
            </a:r>
            <a:r>
              <a:rPr sz="2800" b="1" dirty="0">
                <a:latin typeface="Calibri"/>
                <a:cs typeface="Calibri"/>
              </a:rPr>
              <a:t>Азиатской,</a:t>
            </a:r>
            <a:r>
              <a:rPr sz="2800" b="1" spc="50" dirty="0">
                <a:latin typeface="Calibri"/>
                <a:cs typeface="Calibri"/>
              </a:rPr>
              <a:t> </a:t>
            </a:r>
            <a:r>
              <a:rPr sz="2800" b="1" dirty="0">
                <a:latin typeface="Calibri"/>
                <a:cs typeface="Calibri"/>
              </a:rPr>
              <a:t>поэтому</a:t>
            </a:r>
            <a:r>
              <a:rPr sz="2800" b="1" spc="55" dirty="0">
                <a:latin typeface="Calibri"/>
                <a:cs typeface="Calibri"/>
              </a:rPr>
              <a:t> </a:t>
            </a:r>
            <a:r>
              <a:rPr sz="2800" b="1" dirty="0">
                <a:latin typeface="Calibri"/>
                <a:cs typeface="Calibri"/>
              </a:rPr>
              <a:t>в</a:t>
            </a:r>
            <a:r>
              <a:rPr sz="2800" b="1" spc="55" dirty="0">
                <a:latin typeface="Calibri"/>
                <a:cs typeface="Calibri"/>
              </a:rPr>
              <a:t> </a:t>
            </a:r>
            <a:r>
              <a:rPr sz="2800" b="1" dirty="0">
                <a:latin typeface="Calibri"/>
                <a:cs typeface="Calibri"/>
              </a:rPr>
              <a:t>наши</a:t>
            </a:r>
            <a:r>
              <a:rPr sz="2800" b="1" spc="55" dirty="0">
                <a:latin typeface="Calibri"/>
                <a:cs typeface="Calibri"/>
              </a:rPr>
              <a:t> </a:t>
            </a:r>
            <a:r>
              <a:rPr sz="2800" b="1" dirty="0">
                <a:latin typeface="Calibri"/>
                <a:cs typeface="Calibri"/>
              </a:rPr>
              <a:t>дни</a:t>
            </a:r>
            <a:r>
              <a:rPr sz="2800" b="1" spc="55" dirty="0">
                <a:latin typeface="Calibri"/>
                <a:cs typeface="Calibri"/>
              </a:rPr>
              <a:t> </a:t>
            </a:r>
            <a:r>
              <a:rPr sz="2800" b="1" dirty="0">
                <a:latin typeface="Calibri"/>
                <a:cs typeface="Calibri"/>
              </a:rPr>
              <a:t>многие</a:t>
            </a:r>
            <a:r>
              <a:rPr sz="2800" b="1" spc="55" dirty="0">
                <a:latin typeface="Calibri"/>
                <a:cs typeface="Calibri"/>
              </a:rPr>
              <a:t> </a:t>
            </a:r>
            <a:r>
              <a:rPr sz="2800" b="1" spc="-20" dirty="0">
                <a:latin typeface="Calibri"/>
                <a:cs typeface="Calibri"/>
              </a:rPr>
              <a:t>виды </a:t>
            </a:r>
            <a:r>
              <a:rPr sz="2800" b="1" dirty="0">
                <a:latin typeface="Calibri"/>
                <a:cs typeface="Calibri"/>
              </a:rPr>
              <a:t>ресурсов</a:t>
            </a:r>
            <a:r>
              <a:rPr sz="2800" b="1" spc="415" dirty="0">
                <a:latin typeface="Calibri"/>
                <a:cs typeface="Calibri"/>
              </a:rPr>
              <a:t>  </a:t>
            </a:r>
            <a:r>
              <a:rPr sz="2800" b="1" dirty="0">
                <a:latin typeface="Calibri"/>
                <a:cs typeface="Calibri"/>
              </a:rPr>
              <a:t>здесь</a:t>
            </a:r>
            <a:r>
              <a:rPr sz="2800" b="1" spc="430" dirty="0">
                <a:latin typeface="Calibri"/>
                <a:cs typeface="Calibri"/>
              </a:rPr>
              <a:t>  </a:t>
            </a:r>
            <a:r>
              <a:rPr sz="2800" b="1" dirty="0">
                <a:latin typeface="Calibri"/>
                <a:cs typeface="Calibri"/>
              </a:rPr>
              <a:t>значительно</a:t>
            </a:r>
            <a:r>
              <a:rPr sz="2800" b="1" spc="430" dirty="0">
                <a:latin typeface="Calibri"/>
                <a:cs typeface="Calibri"/>
              </a:rPr>
              <a:t>  </a:t>
            </a:r>
            <a:r>
              <a:rPr sz="2800" b="1" dirty="0">
                <a:latin typeface="Calibri"/>
                <a:cs typeface="Calibri"/>
              </a:rPr>
              <a:t>истощены</a:t>
            </a:r>
            <a:r>
              <a:rPr sz="2800" b="1" spc="430" dirty="0">
                <a:latin typeface="Calibri"/>
                <a:cs typeface="Calibri"/>
              </a:rPr>
              <a:t>  </a:t>
            </a:r>
            <a:r>
              <a:rPr sz="2800" b="1" spc="-50" dirty="0">
                <a:latin typeface="Calibri"/>
                <a:cs typeface="Calibri"/>
              </a:rPr>
              <a:t>и </a:t>
            </a:r>
            <a:r>
              <a:rPr sz="2800" b="1" dirty="0">
                <a:latin typeface="Calibri"/>
                <a:cs typeface="Calibri"/>
              </a:rPr>
              <a:t>нуждаются</a:t>
            </a:r>
            <a:r>
              <a:rPr sz="2800" b="1" spc="-75" dirty="0">
                <a:latin typeface="Calibri"/>
                <a:cs typeface="Calibri"/>
              </a:rPr>
              <a:t> </a:t>
            </a:r>
            <a:r>
              <a:rPr sz="2800" b="1" dirty="0">
                <a:latin typeface="Calibri"/>
                <a:cs typeface="Calibri"/>
              </a:rPr>
              <a:t>в</a:t>
            </a:r>
            <a:r>
              <a:rPr sz="2800" b="1" spc="-75" dirty="0">
                <a:latin typeface="Calibri"/>
                <a:cs typeface="Calibri"/>
              </a:rPr>
              <a:t> </a:t>
            </a:r>
            <a:r>
              <a:rPr sz="2800" b="1" spc="-10" dirty="0">
                <a:latin typeface="Calibri"/>
                <a:cs typeface="Calibri"/>
              </a:rPr>
              <a:t>рациональном</a:t>
            </a:r>
            <a:r>
              <a:rPr sz="2800" b="1" spc="-70" dirty="0">
                <a:latin typeface="Calibri"/>
                <a:cs typeface="Calibri"/>
              </a:rPr>
              <a:t> </a:t>
            </a:r>
            <a:r>
              <a:rPr sz="2800" b="1" spc="-10" dirty="0">
                <a:latin typeface="Calibri"/>
                <a:cs typeface="Calibri"/>
              </a:rPr>
              <a:t>использовании.</a:t>
            </a:r>
            <a:endParaRPr sz="2800" dirty="0">
              <a:latin typeface="Calibri"/>
              <a:cs typeface="Calibri"/>
            </a:endParaRPr>
          </a:p>
        </p:txBody>
      </p:sp>
      <p:grpSp>
        <p:nvGrpSpPr>
          <p:cNvPr id="15" name="object 15"/>
          <p:cNvGrpSpPr/>
          <p:nvPr/>
        </p:nvGrpSpPr>
        <p:grpSpPr>
          <a:xfrm>
            <a:off x="4394200" y="3949700"/>
            <a:ext cx="7175500" cy="927100"/>
            <a:chOff x="4394200" y="3949700"/>
            <a:chExt cx="7175500" cy="927100"/>
          </a:xfrm>
        </p:grpSpPr>
        <p:pic>
          <p:nvPicPr>
            <p:cNvPr id="16" name="object 16"/>
            <p:cNvPicPr/>
            <p:nvPr/>
          </p:nvPicPr>
          <p:blipFill>
            <a:blip r:embed="rId8" cstate="print"/>
            <a:stretch>
              <a:fillRect/>
            </a:stretch>
          </p:blipFill>
          <p:spPr>
            <a:xfrm>
              <a:off x="4394200" y="3949700"/>
              <a:ext cx="7175500" cy="495300"/>
            </a:xfrm>
            <a:prstGeom prst="rect">
              <a:avLst/>
            </a:prstGeom>
          </p:spPr>
        </p:pic>
        <p:pic>
          <p:nvPicPr>
            <p:cNvPr id="17" name="object 17"/>
            <p:cNvPicPr/>
            <p:nvPr/>
          </p:nvPicPr>
          <p:blipFill>
            <a:blip r:embed="rId9" cstate="print"/>
            <a:stretch>
              <a:fillRect/>
            </a:stretch>
          </p:blipFill>
          <p:spPr>
            <a:xfrm>
              <a:off x="4412310" y="3968762"/>
              <a:ext cx="7124700" cy="444500"/>
            </a:xfrm>
            <a:prstGeom prst="rect">
              <a:avLst/>
            </a:prstGeom>
          </p:spPr>
        </p:pic>
        <p:pic>
          <p:nvPicPr>
            <p:cNvPr id="18" name="object 18"/>
            <p:cNvPicPr/>
            <p:nvPr/>
          </p:nvPicPr>
          <p:blipFill>
            <a:blip r:embed="rId10" cstate="print"/>
            <a:stretch>
              <a:fillRect/>
            </a:stretch>
          </p:blipFill>
          <p:spPr>
            <a:xfrm>
              <a:off x="4394200" y="3949700"/>
              <a:ext cx="7175500" cy="495300"/>
            </a:xfrm>
            <a:prstGeom prst="rect">
              <a:avLst/>
            </a:prstGeom>
          </p:spPr>
        </p:pic>
        <p:pic>
          <p:nvPicPr>
            <p:cNvPr id="19" name="object 19"/>
            <p:cNvPicPr/>
            <p:nvPr/>
          </p:nvPicPr>
          <p:blipFill>
            <a:blip r:embed="rId11" cstate="print"/>
            <a:stretch>
              <a:fillRect/>
            </a:stretch>
          </p:blipFill>
          <p:spPr>
            <a:xfrm>
              <a:off x="4412310" y="3968762"/>
              <a:ext cx="7124700" cy="444500"/>
            </a:xfrm>
            <a:prstGeom prst="rect">
              <a:avLst/>
            </a:prstGeom>
          </p:spPr>
        </p:pic>
        <p:pic>
          <p:nvPicPr>
            <p:cNvPr id="20" name="object 20"/>
            <p:cNvPicPr/>
            <p:nvPr/>
          </p:nvPicPr>
          <p:blipFill>
            <a:blip r:embed="rId12" cstate="print"/>
            <a:stretch>
              <a:fillRect/>
            </a:stretch>
          </p:blipFill>
          <p:spPr>
            <a:xfrm>
              <a:off x="4394200" y="4381500"/>
              <a:ext cx="7175500" cy="495300"/>
            </a:xfrm>
            <a:prstGeom prst="rect">
              <a:avLst/>
            </a:prstGeom>
          </p:spPr>
        </p:pic>
        <p:pic>
          <p:nvPicPr>
            <p:cNvPr id="21" name="object 21"/>
            <p:cNvPicPr/>
            <p:nvPr/>
          </p:nvPicPr>
          <p:blipFill>
            <a:blip r:embed="rId13" cstate="print"/>
            <a:stretch>
              <a:fillRect/>
            </a:stretch>
          </p:blipFill>
          <p:spPr>
            <a:xfrm>
              <a:off x="4412310" y="4395482"/>
              <a:ext cx="7124700" cy="444500"/>
            </a:xfrm>
            <a:prstGeom prst="rect">
              <a:avLst/>
            </a:prstGeom>
          </p:spPr>
        </p:pic>
      </p:grpSp>
      <p:pic>
        <p:nvPicPr>
          <p:cNvPr id="22" name="object 22"/>
          <p:cNvPicPr/>
          <p:nvPr/>
        </p:nvPicPr>
        <p:blipFill>
          <a:blip r:embed="rId14" cstate="print"/>
          <a:stretch>
            <a:fillRect/>
          </a:stretch>
        </p:blipFill>
        <p:spPr>
          <a:xfrm>
            <a:off x="0" y="0"/>
            <a:ext cx="3253816" cy="6858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3124200" y="152400"/>
            <a:ext cx="8991600" cy="882421"/>
          </a:xfrm>
          <a:prstGeom prst="rect">
            <a:avLst/>
          </a:prstGeom>
        </p:spPr>
        <p:txBody>
          <a:bodyPr vert="horz" wrap="square" lIns="0" tIns="12700" rIns="0" bIns="0" rtlCol="0">
            <a:spAutoFit/>
          </a:bodyPr>
          <a:lstStyle/>
          <a:p>
            <a:pPr algn="ctr">
              <a:lnSpc>
                <a:spcPts val="3454"/>
              </a:lnSpc>
              <a:spcBef>
                <a:spcPts val="100"/>
              </a:spcBef>
            </a:pPr>
            <a:r>
              <a:rPr dirty="0" err="1">
                <a:latin typeface="Times New Roman" panose="02020603050405020304" pitchFamily="18" charset="0"/>
                <a:cs typeface="Times New Roman" panose="02020603050405020304" pitchFamily="18" charset="0"/>
              </a:rPr>
              <a:t>Проблемы</a:t>
            </a:r>
            <a:r>
              <a:rPr spc="-155" dirty="0">
                <a:latin typeface="Times New Roman" panose="02020603050405020304" pitchFamily="18" charset="0"/>
                <a:cs typeface="Times New Roman" panose="02020603050405020304" pitchFamily="18" charset="0"/>
              </a:rPr>
              <a:t> </a:t>
            </a:r>
            <a:r>
              <a:rPr spc="-10" dirty="0" err="1">
                <a:latin typeface="Times New Roman" panose="02020603050405020304" pitchFamily="18" charset="0"/>
                <a:cs typeface="Times New Roman" panose="02020603050405020304" pitchFamily="18" charset="0"/>
              </a:rPr>
              <a:t>рационального</a:t>
            </a:r>
            <a:endParaRPr dirty="0">
              <a:latin typeface="Times New Roman" panose="02020603050405020304" pitchFamily="18" charset="0"/>
              <a:cs typeface="Times New Roman" panose="02020603050405020304" pitchFamily="18" charset="0"/>
            </a:endParaRPr>
          </a:p>
          <a:p>
            <a:pPr algn="ctr">
              <a:lnSpc>
                <a:spcPts val="3454"/>
              </a:lnSpc>
            </a:pPr>
            <a:r>
              <a:rPr spc="-10" dirty="0" err="1">
                <a:latin typeface="Times New Roman" panose="02020603050405020304" pitchFamily="18" charset="0"/>
                <a:cs typeface="Times New Roman" panose="02020603050405020304" pitchFamily="18" charset="0"/>
              </a:rPr>
              <a:t>использования</a:t>
            </a:r>
            <a:r>
              <a:rPr spc="-85" dirty="0">
                <a:latin typeface="Times New Roman" panose="02020603050405020304" pitchFamily="18" charset="0"/>
                <a:cs typeface="Times New Roman" panose="02020603050405020304" pitchFamily="18" charset="0"/>
              </a:rPr>
              <a:t> </a:t>
            </a:r>
            <a:r>
              <a:rPr spc="-10" dirty="0" err="1">
                <a:latin typeface="Times New Roman" panose="02020603050405020304" pitchFamily="18" charset="0"/>
                <a:cs typeface="Times New Roman" panose="02020603050405020304" pitchFamily="18" charset="0"/>
              </a:rPr>
              <a:t>минеральных</a:t>
            </a:r>
            <a:r>
              <a:rPr spc="-85" dirty="0">
                <a:latin typeface="Times New Roman" panose="02020603050405020304" pitchFamily="18" charset="0"/>
                <a:cs typeface="Times New Roman" panose="02020603050405020304" pitchFamily="18" charset="0"/>
              </a:rPr>
              <a:t> </a:t>
            </a:r>
            <a:r>
              <a:rPr spc="-10" dirty="0" err="1">
                <a:latin typeface="Times New Roman" panose="02020603050405020304" pitchFamily="18" charset="0"/>
                <a:cs typeface="Times New Roman" panose="02020603050405020304" pitchFamily="18" charset="0"/>
              </a:rPr>
              <a:t>ресурсов</a:t>
            </a:r>
            <a:endParaRPr dirty="0">
              <a:latin typeface="Times New Roman" panose="02020603050405020304" pitchFamily="18" charset="0"/>
              <a:cs typeface="Times New Roman" panose="02020603050405020304" pitchFamily="18" charset="0"/>
            </a:endParaRPr>
          </a:p>
        </p:txBody>
      </p:sp>
      <p:sp>
        <p:nvSpPr>
          <p:cNvPr id="5" name="object 5"/>
          <p:cNvSpPr txBox="1"/>
          <p:nvPr/>
        </p:nvSpPr>
        <p:spPr>
          <a:xfrm>
            <a:off x="3124200" y="1169670"/>
            <a:ext cx="8991600" cy="5501506"/>
          </a:xfrm>
          <a:prstGeom prst="rect">
            <a:avLst/>
          </a:prstGeom>
        </p:spPr>
        <p:txBody>
          <a:bodyPr vert="horz" wrap="square" lIns="0" tIns="12700" rIns="0" bIns="0" rtlCol="0">
            <a:spAutoFit/>
          </a:bodyPr>
          <a:lstStyle/>
          <a:p>
            <a:pPr indent="-253365">
              <a:spcBef>
                <a:spcPts val="100"/>
              </a:spcBef>
              <a:buAutoNum type="arabicPeriod"/>
              <a:tabLst>
                <a:tab pos="266065" algn="l"/>
              </a:tabLst>
            </a:pPr>
            <a:r>
              <a:rPr sz="2000" b="1" spc="-10" dirty="0">
                <a:solidFill>
                  <a:schemeClr val="tx1"/>
                </a:solidFill>
                <a:latin typeface="Times New Roman" panose="02020603050405020304" pitchFamily="18" charset="0"/>
                <a:cs typeface="Times New Roman" panose="02020603050405020304" pitchFamily="18" charset="0"/>
              </a:rPr>
              <a:t>Неравномерное</a:t>
            </a:r>
            <a:r>
              <a:rPr sz="2000" b="1" spc="-15" dirty="0">
                <a:solidFill>
                  <a:schemeClr val="tx1"/>
                </a:solidFill>
                <a:latin typeface="Times New Roman" panose="02020603050405020304" pitchFamily="18" charset="0"/>
                <a:cs typeface="Times New Roman" panose="02020603050405020304" pitchFamily="18" charset="0"/>
              </a:rPr>
              <a:t> </a:t>
            </a:r>
            <a:r>
              <a:rPr sz="2000" b="1" spc="-10" dirty="0">
                <a:solidFill>
                  <a:schemeClr val="tx1"/>
                </a:solidFill>
                <a:latin typeface="Times New Roman" panose="02020603050405020304" pitchFamily="18" charset="0"/>
                <a:cs typeface="Times New Roman" panose="02020603050405020304" pitchFamily="18" charset="0"/>
              </a:rPr>
              <a:t>размещение</a:t>
            </a:r>
            <a:endParaRPr sz="2000" dirty="0">
              <a:solidFill>
                <a:schemeClr val="tx1"/>
              </a:solidFill>
              <a:latin typeface="Times New Roman" panose="02020603050405020304" pitchFamily="18" charset="0"/>
              <a:cs typeface="Times New Roman" panose="02020603050405020304" pitchFamily="18" charset="0"/>
            </a:endParaRPr>
          </a:p>
          <a:p>
            <a:pPr marR="5080">
              <a:spcBef>
                <a:spcPts val="420"/>
              </a:spcBef>
            </a:pPr>
            <a:r>
              <a:rPr sz="2000" dirty="0">
                <a:solidFill>
                  <a:schemeClr val="tx1"/>
                </a:solidFill>
                <a:latin typeface="Times New Roman" panose="02020603050405020304" pitchFamily="18" charset="0"/>
                <a:cs typeface="Times New Roman" panose="02020603050405020304" pitchFamily="18" charset="0"/>
              </a:rPr>
              <a:t>Основные</a:t>
            </a:r>
            <a:r>
              <a:rPr sz="2000" spc="-3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запасы</a:t>
            </a:r>
            <a:r>
              <a:rPr sz="2000" spc="-25"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сосредоточены</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a:t>
            </a:r>
            <a:r>
              <a:rPr sz="2000" spc="-3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азиатской</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частии,</a:t>
            </a:r>
            <a:r>
              <a:rPr sz="2000" spc="-25" dirty="0">
                <a:solidFill>
                  <a:schemeClr val="tx1"/>
                </a:solidFill>
                <a:latin typeface="Times New Roman" panose="02020603050405020304" pitchFamily="18" charset="0"/>
                <a:cs typeface="Times New Roman" panose="02020603050405020304" pitchFamily="18" charset="0"/>
              </a:rPr>
              <a:t> где </a:t>
            </a:r>
            <a:r>
              <a:rPr sz="2000" dirty="0">
                <a:solidFill>
                  <a:schemeClr val="tx1"/>
                </a:solidFill>
                <a:latin typeface="Times New Roman" panose="02020603050405020304" pitchFamily="18" charset="0"/>
                <a:cs typeface="Times New Roman" panose="02020603050405020304" pitchFamily="18" charset="0"/>
              </a:rPr>
              <a:t>суровый</a:t>
            </a:r>
            <a:r>
              <a:rPr sz="2000" spc="-1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климат</a:t>
            </a:r>
            <a:r>
              <a:rPr sz="2000" spc="-1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a:t>
            </a:r>
            <a:r>
              <a:rPr sz="2000" spc="-1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плохо</a:t>
            </a:r>
            <a:r>
              <a:rPr sz="2000" spc="-1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развита</a:t>
            </a:r>
            <a:r>
              <a:rPr sz="2000" spc="-15"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транспортная</a:t>
            </a:r>
            <a:r>
              <a:rPr sz="2000" spc="-1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сеть.</a:t>
            </a:r>
            <a:r>
              <a:rPr sz="2000" spc="-1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А</a:t>
            </a:r>
            <a:r>
              <a:rPr sz="2000" spc="-10" dirty="0">
                <a:solidFill>
                  <a:schemeClr val="tx1"/>
                </a:solidFill>
                <a:latin typeface="Times New Roman" panose="02020603050405020304" pitchFamily="18" charset="0"/>
                <a:cs typeface="Times New Roman" panose="02020603050405020304" pitchFamily="18" charset="0"/>
              </a:rPr>
              <a:t> главные </a:t>
            </a:r>
            <a:r>
              <a:rPr sz="2000" dirty="0">
                <a:solidFill>
                  <a:schemeClr val="tx1"/>
                </a:solidFill>
                <a:latin typeface="Times New Roman" panose="02020603050405020304" pitchFamily="18" charset="0"/>
                <a:cs typeface="Times New Roman" panose="02020603050405020304" pitchFamily="18" charset="0"/>
              </a:rPr>
              <a:t>потребители</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a:t>
            </a:r>
            <a:r>
              <a:rPr sz="2000" spc="-20" dirty="0">
                <a:solidFill>
                  <a:schemeClr val="tx1"/>
                </a:solidFill>
                <a:latin typeface="Times New Roman" panose="02020603050405020304" pitchFamily="18" charset="0"/>
                <a:cs typeface="Times New Roman" panose="02020603050405020304" pitchFamily="18" charset="0"/>
              </a:rPr>
              <a:t> </a:t>
            </a:r>
            <a:r>
              <a:rPr sz="2000" dirty="0" err="1">
                <a:solidFill>
                  <a:schemeClr val="tx1"/>
                </a:solidFill>
                <a:latin typeface="Times New Roman" panose="02020603050405020304" pitchFamily="18" charset="0"/>
                <a:cs typeface="Times New Roman" panose="02020603050405020304" pitchFamily="18" charset="0"/>
              </a:rPr>
              <a:t>европейской</a:t>
            </a:r>
            <a:r>
              <a:rPr sz="2000" spc="-25" dirty="0">
                <a:solidFill>
                  <a:schemeClr val="tx1"/>
                </a:solidFill>
                <a:latin typeface="Times New Roman" panose="02020603050405020304" pitchFamily="18" charset="0"/>
                <a:cs typeface="Times New Roman" panose="02020603050405020304" pitchFamily="18" charset="0"/>
              </a:rPr>
              <a:t> </a:t>
            </a:r>
            <a:r>
              <a:rPr sz="2000" dirty="0" err="1">
                <a:solidFill>
                  <a:schemeClr val="tx1"/>
                </a:solidFill>
                <a:latin typeface="Times New Roman" panose="02020603050405020304" pitchFamily="18" charset="0"/>
                <a:cs typeface="Times New Roman" panose="02020603050405020304" pitchFamily="18" charset="0"/>
              </a:rPr>
              <a:t>части</a:t>
            </a:r>
            <a:r>
              <a:rPr lang="ru-RU" sz="2000" spc="-20" dirty="0">
                <a:solidFill>
                  <a:schemeClr val="tx1"/>
                </a:solidFill>
                <a:latin typeface="Times New Roman" panose="02020603050405020304" pitchFamily="18" charset="0"/>
                <a:cs typeface="Times New Roman" panose="02020603050405020304" pitchFamily="18" charset="0"/>
              </a:rPr>
              <a:t> </a:t>
            </a:r>
            <a:r>
              <a:rPr sz="2000" dirty="0" err="1">
                <a:solidFill>
                  <a:schemeClr val="tx1"/>
                </a:solidFill>
                <a:latin typeface="Times New Roman" panose="02020603050405020304" pitchFamily="18" charset="0"/>
                <a:cs typeface="Times New Roman" panose="02020603050405020304" pitchFamily="18" charset="0"/>
              </a:rPr>
              <a:t>страны</a:t>
            </a:r>
            <a:r>
              <a:rPr lang="ru-RU" sz="2000" dirty="0">
                <a:solidFill>
                  <a:schemeClr val="tx1"/>
                </a:solidFill>
                <a:latin typeface="Times New Roman" panose="02020603050405020304" pitchFamily="18" charset="0"/>
                <a:cs typeface="Times New Roman" panose="02020603050405020304" pitchFamily="18" charset="0"/>
              </a:rPr>
              <a:t> — </a:t>
            </a:r>
            <a:r>
              <a:rPr sz="2000" spc="-10" dirty="0" err="1">
                <a:solidFill>
                  <a:schemeClr val="tx1"/>
                </a:solidFill>
                <a:latin typeface="Times New Roman" panose="02020603050405020304" pitchFamily="18" charset="0"/>
                <a:cs typeface="Times New Roman" panose="02020603050405020304" pitchFamily="18" charset="0"/>
              </a:rPr>
              <a:t>перевозка</a:t>
            </a:r>
            <a:r>
              <a:rPr lang="ru-RU" sz="2000" spc="-10" dirty="0">
                <a:solidFill>
                  <a:schemeClr val="tx1"/>
                </a:solidFill>
                <a:latin typeface="Times New Roman" panose="02020603050405020304" pitchFamily="18" charset="0"/>
                <a:cs typeface="Times New Roman" panose="02020603050405020304" pitchFamily="18" charset="0"/>
              </a:rPr>
              <a:t> </a:t>
            </a:r>
            <a:r>
              <a:rPr sz="2000" dirty="0" err="1">
                <a:solidFill>
                  <a:schemeClr val="tx1"/>
                </a:solidFill>
                <a:latin typeface="Times New Roman" panose="02020603050405020304" pitchFamily="18" charset="0"/>
                <a:cs typeface="Times New Roman" panose="02020603050405020304" pitchFamily="18" charset="0"/>
              </a:rPr>
              <a:t>очень</a:t>
            </a:r>
            <a:r>
              <a:rPr sz="2000" spc="-50"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дорогая.</a:t>
            </a:r>
            <a:endParaRPr sz="2000" dirty="0">
              <a:solidFill>
                <a:schemeClr val="tx1"/>
              </a:solidFill>
              <a:latin typeface="Times New Roman" panose="02020603050405020304" pitchFamily="18" charset="0"/>
              <a:cs typeface="Times New Roman" panose="02020603050405020304" pitchFamily="18" charset="0"/>
            </a:endParaRPr>
          </a:p>
          <a:p>
            <a:pPr indent="-253365">
              <a:buAutoNum type="arabicPeriod" startAt="2"/>
              <a:tabLst>
                <a:tab pos="266065" algn="l"/>
              </a:tabLst>
            </a:pPr>
            <a:r>
              <a:rPr sz="2000" b="1" dirty="0">
                <a:solidFill>
                  <a:schemeClr val="tx1"/>
                </a:solidFill>
                <a:latin typeface="Times New Roman" panose="02020603050405020304" pitchFamily="18" charset="0"/>
                <a:cs typeface="Times New Roman" panose="02020603050405020304" pitchFamily="18" charset="0"/>
              </a:rPr>
              <a:t>Исчерпаемость </a:t>
            </a:r>
            <a:r>
              <a:rPr sz="2000" b="1" spc="-10" dirty="0">
                <a:solidFill>
                  <a:schemeClr val="tx1"/>
                </a:solidFill>
                <a:latin typeface="Times New Roman" panose="02020603050405020304" pitchFamily="18" charset="0"/>
                <a:cs typeface="Times New Roman" panose="02020603050405020304" pitchFamily="18" charset="0"/>
              </a:rPr>
              <a:t>ресурсов</a:t>
            </a:r>
            <a:endParaRPr sz="2000" dirty="0">
              <a:solidFill>
                <a:schemeClr val="tx1"/>
              </a:solidFill>
              <a:latin typeface="Times New Roman" panose="02020603050405020304" pitchFamily="18" charset="0"/>
              <a:cs typeface="Times New Roman" panose="02020603050405020304" pitchFamily="18" charset="0"/>
            </a:endParaRPr>
          </a:p>
          <a:p>
            <a:pPr marR="70485">
              <a:spcBef>
                <a:spcPts val="425"/>
              </a:spcBef>
            </a:pPr>
            <a:r>
              <a:rPr sz="2000" dirty="0">
                <a:solidFill>
                  <a:schemeClr val="tx1"/>
                </a:solidFill>
                <a:latin typeface="Times New Roman" panose="02020603050405020304" pitchFamily="18" charset="0"/>
                <a:cs typeface="Times New Roman" panose="02020603050405020304" pitchFamily="18" charset="0"/>
              </a:rPr>
              <a:t>Ресурсы</a:t>
            </a:r>
            <a:r>
              <a:rPr sz="2000" spc="-6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не</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вечны.</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Самые</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богатые</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месторождения</a:t>
            </a:r>
            <a:r>
              <a:rPr sz="2000" spc="-45" dirty="0">
                <a:solidFill>
                  <a:schemeClr val="tx1"/>
                </a:solidFill>
                <a:latin typeface="Times New Roman" panose="02020603050405020304" pitchFamily="18" charset="0"/>
                <a:cs typeface="Times New Roman" panose="02020603050405020304" pitchFamily="18" charset="0"/>
              </a:rPr>
              <a:t> </a:t>
            </a:r>
            <a:r>
              <a:rPr sz="2000" spc="-50" dirty="0">
                <a:solidFill>
                  <a:schemeClr val="tx1"/>
                </a:solidFill>
                <a:latin typeface="Times New Roman" panose="02020603050405020304" pitchFamily="18" charset="0"/>
                <a:cs typeface="Times New Roman" panose="02020603050405020304" pitchFamily="18" charset="0"/>
              </a:rPr>
              <a:t>в </a:t>
            </a:r>
            <a:r>
              <a:rPr sz="2000" dirty="0">
                <a:solidFill>
                  <a:schemeClr val="tx1"/>
                </a:solidFill>
                <a:latin typeface="Times New Roman" panose="02020603050405020304" pitchFamily="18" charset="0"/>
                <a:cs typeface="Times New Roman" panose="02020603050405020304" pitchFamily="18" charset="0"/>
              </a:rPr>
              <a:t>европейской</a:t>
            </a:r>
            <a:r>
              <a:rPr sz="2000" spc="-3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части</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на</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Урале</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уже</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сильно</a:t>
            </a:r>
            <a:r>
              <a:rPr sz="2000" spc="-25"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истощены. </a:t>
            </a:r>
            <a:r>
              <a:rPr sz="2000" dirty="0">
                <a:solidFill>
                  <a:schemeClr val="tx1"/>
                </a:solidFill>
                <a:latin typeface="Times New Roman" panose="02020603050405020304" pitchFamily="18" charset="0"/>
                <a:cs typeface="Times New Roman" panose="02020603050405020304" pitchFamily="18" charset="0"/>
              </a:rPr>
              <a:t>Приходится</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осваивать</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новые</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районы</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на</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севере</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востоке,</a:t>
            </a:r>
            <a:r>
              <a:rPr sz="2000" spc="-45" dirty="0">
                <a:solidFill>
                  <a:schemeClr val="tx1"/>
                </a:solidFill>
                <a:latin typeface="Times New Roman" panose="02020603050405020304" pitchFamily="18" charset="0"/>
                <a:cs typeface="Times New Roman" panose="02020603050405020304" pitchFamily="18" charset="0"/>
              </a:rPr>
              <a:t> </a:t>
            </a:r>
            <a:r>
              <a:rPr sz="2000" spc="-25" dirty="0">
                <a:solidFill>
                  <a:schemeClr val="tx1"/>
                </a:solidFill>
                <a:latin typeface="Times New Roman" panose="02020603050405020304" pitchFamily="18" charset="0"/>
                <a:cs typeface="Times New Roman" panose="02020603050405020304" pitchFamily="18" charset="0"/>
              </a:rPr>
              <a:t>где </a:t>
            </a:r>
            <a:r>
              <a:rPr sz="2000" dirty="0">
                <a:solidFill>
                  <a:schemeClr val="tx1"/>
                </a:solidFill>
                <a:latin typeface="Times New Roman" panose="02020603050405020304" pitchFamily="18" charset="0"/>
                <a:cs typeface="Times New Roman" panose="02020603050405020304" pitchFamily="18" charset="0"/>
              </a:rPr>
              <a:t>добыча</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сложнее</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a:t>
            </a:r>
            <a:r>
              <a:rPr sz="2000" spc="-25"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дороже.</a:t>
            </a:r>
            <a:endParaRPr sz="2000" dirty="0">
              <a:solidFill>
                <a:schemeClr val="tx1"/>
              </a:solidFill>
              <a:latin typeface="Times New Roman" panose="02020603050405020304" pitchFamily="18" charset="0"/>
              <a:cs typeface="Times New Roman" panose="02020603050405020304" pitchFamily="18" charset="0"/>
            </a:endParaRPr>
          </a:p>
          <a:p>
            <a:pPr indent="-253365">
              <a:buAutoNum type="arabicPeriod" startAt="3"/>
              <a:tabLst>
                <a:tab pos="266065" algn="l"/>
              </a:tabLst>
            </a:pPr>
            <a:r>
              <a:rPr sz="2000" b="1" dirty="0">
                <a:solidFill>
                  <a:schemeClr val="tx1"/>
                </a:solidFill>
                <a:latin typeface="Times New Roman" panose="02020603050405020304" pitchFamily="18" charset="0"/>
                <a:cs typeface="Times New Roman" panose="02020603050405020304" pitchFamily="18" charset="0"/>
              </a:rPr>
              <a:t>Большие</a:t>
            </a:r>
            <a:r>
              <a:rPr sz="2000" b="1" spc="-30" dirty="0">
                <a:solidFill>
                  <a:schemeClr val="tx1"/>
                </a:solidFill>
                <a:latin typeface="Times New Roman" panose="02020603050405020304" pitchFamily="18" charset="0"/>
                <a:cs typeface="Times New Roman" panose="02020603050405020304" pitchFamily="18" charset="0"/>
              </a:rPr>
              <a:t> </a:t>
            </a:r>
            <a:r>
              <a:rPr sz="2000" b="1" dirty="0">
                <a:solidFill>
                  <a:schemeClr val="tx1"/>
                </a:solidFill>
                <a:latin typeface="Times New Roman" panose="02020603050405020304" pitchFamily="18" charset="0"/>
                <a:cs typeface="Times New Roman" panose="02020603050405020304" pitchFamily="18" charset="0"/>
              </a:rPr>
              <a:t>потери</a:t>
            </a:r>
            <a:r>
              <a:rPr sz="2000" b="1" spc="-30" dirty="0">
                <a:solidFill>
                  <a:schemeClr val="tx1"/>
                </a:solidFill>
                <a:latin typeface="Times New Roman" panose="02020603050405020304" pitchFamily="18" charset="0"/>
                <a:cs typeface="Times New Roman" panose="02020603050405020304" pitchFamily="18" charset="0"/>
              </a:rPr>
              <a:t> </a:t>
            </a:r>
            <a:r>
              <a:rPr sz="2000" b="1" dirty="0">
                <a:solidFill>
                  <a:schemeClr val="tx1"/>
                </a:solidFill>
                <a:latin typeface="Times New Roman" panose="02020603050405020304" pitchFamily="18" charset="0"/>
                <a:cs typeface="Times New Roman" panose="02020603050405020304" pitchFamily="18" charset="0"/>
              </a:rPr>
              <a:t>при</a:t>
            </a:r>
            <a:r>
              <a:rPr sz="2000" b="1" spc="-30" dirty="0">
                <a:solidFill>
                  <a:schemeClr val="tx1"/>
                </a:solidFill>
                <a:latin typeface="Times New Roman" panose="02020603050405020304" pitchFamily="18" charset="0"/>
                <a:cs typeface="Times New Roman" panose="02020603050405020304" pitchFamily="18" charset="0"/>
              </a:rPr>
              <a:t> </a:t>
            </a:r>
            <a:r>
              <a:rPr sz="2000" b="1" dirty="0">
                <a:solidFill>
                  <a:schemeClr val="tx1"/>
                </a:solidFill>
                <a:latin typeface="Times New Roman" panose="02020603050405020304" pitchFamily="18" charset="0"/>
                <a:cs typeface="Times New Roman" panose="02020603050405020304" pitchFamily="18" charset="0"/>
              </a:rPr>
              <a:t>добыче</a:t>
            </a:r>
            <a:r>
              <a:rPr sz="2000" b="1" spc="-30" dirty="0">
                <a:solidFill>
                  <a:schemeClr val="tx1"/>
                </a:solidFill>
                <a:latin typeface="Times New Roman" panose="02020603050405020304" pitchFamily="18" charset="0"/>
                <a:cs typeface="Times New Roman" panose="02020603050405020304" pitchFamily="18" charset="0"/>
              </a:rPr>
              <a:t> </a:t>
            </a:r>
            <a:r>
              <a:rPr sz="2000" b="1" dirty="0">
                <a:solidFill>
                  <a:schemeClr val="tx1"/>
                </a:solidFill>
                <a:latin typeface="Times New Roman" panose="02020603050405020304" pitchFamily="18" charset="0"/>
                <a:cs typeface="Times New Roman" panose="02020603050405020304" pitchFamily="18" charset="0"/>
              </a:rPr>
              <a:t>и</a:t>
            </a:r>
            <a:r>
              <a:rPr sz="2000" b="1" spc="-30" dirty="0">
                <a:solidFill>
                  <a:schemeClr val="tx1"/>
                </a:solidFill>
                <a:latin typeface="Times New Roman" panose="02020603050405020304" pitchFamily="18" charset="0"/>
                <a:cs typeface="Times New Roman" panose="02020603050405020304" pitchFamily="18" charset="0"/>
              </a:rPr>
              <a:t> </a:t>
            </a:r>
            <a:r>
              <a:rPr sz="2000" b="1" spc="-10" dirty="0">
                <a:solidFill>
                  <a:schemeClr val="tx1"/>
                </a:solidFill>
                <a:latin typeface="Times New Roman" panose="02020603050405020304" pitchFamily="18" charset="0"/>
                <a:cs typeface="Times New Roman" panose="02020603050405020304" pitchFamily="18" charset="0"/>
              </a:rPr>
              <a:t>переработке</a:t>
            </a:r>
            <a:endParaRPr sz="2000" dirty="0">
              <a:solidFill>
                <a:schemeClr val="tx1"/>
              </a:solidFill>
              <a:latin typeface="Times New Roman" panose="02020603050405020304" pitchFamily="18" charset="0"/>
              <a:cs typeface="Times New Roman" panose="02020603050405020304" pitchFamily="18" charset="0"/>
            </a:endParaRPr>
          </a:p>
          <a:p>
            <a:pPr marR="444500">
              <a:spcBef>
                <a:spcPts val="380"/>
              </a:spcBef>
            </a:pPr>
            <a:r>
              <a:rPr sz="2000" dirty="0">
                <a:solidFill>
                  <a:schemeClr val="tx1"/>
                </a:solidFill>
                <a:latin typeface="Times New Roman" panose="02020603050405020304" pitchFamily="18" charset="0"/>
                <a:cs typeface="Times New Roman" panose="02020603050405020304" pitchFamily="18" charset="0"/>
              </a:rPr>
              <a:t>Часто</a:t>
            </a:r>
            <a:r>
              <a:rPr sz="2000" spc="-30"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используется</a:t>
            </a:r>
            <a:r>
              <a:rPr sz="2000" spc="-3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устаревшее</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оборудование,</a:t>
            </a:r>
            <a:r>
              <a:rPr sz="2000" spc="-3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которое</a:t>
            </a:r>
            <a:r>
              <a:rPr sz="2000" spc="-30" dirty="0">
                <a:solidFill>
                  <a:schemeClr val="tx1"/>
                </a:solidFill>
                <a:latin typeface="Times New Roman" panose="02020603050405020304" pitchFamily="18" charset="0"/>
                <a:cs typeface="Times New Roman" panose="02020603050405020304" pitchFamily="18" charset="0"/>
              </a:rPr>
              <a:t> </a:t>
            </a:r>
            <a:r>
              <a:rPr sz="2000" spc="-25" dirty="0">
                <a:solidFill>
                  <a:schemeClr val="tx1"/>
                </a:solidFill>
                <a:latin typeface="Times New Roman" panose="02020603050405020304" pitchFamily="18" charset="0"/>
                <a:cs typeface="Times New Roman" panose="02020603050405020304" pitchFamily="18" charset="0"/>
              </a:rPr>
              <a:t>не </a:t>
            </a:r>
            <a:r>
              <a:rPr sz="2000" dirty="0">
                <a:solidFill>
                  <a:schemeClr val="tx1"/>
                </a:solidFill>
                <a:latin typeface="Times New Roman" panose="02020603050405020304" pitchFamily="18" charset="0"/>
                <a:cs typeface="Times New Roman" panose="02020603050405020304" pitchFamily="18" charset="0"/>
              </a:rPr>
              <a:t>позволяет</a:t>
            </a:r>
            <a:r>
              <a:rPr sz="2000" spc="-5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извлекать</a:t>
            </a:r>
            <a:r>
              <a:rPr sz="2000" spc="-5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из</a:t>
            </a:r>
            <a:r>
              <a:rPr sz="2000" spc="-5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недр</a:t>
            </a:r>
            <a:r>
              <a:rPr sz="2000" spc="-4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всё</a:t>
            </a:r>
            <a:r>
              <a:rPr sz="2000" spc="-50"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сырье.</a:t>
            </a:r>
            <a:endParaRPr sz="2000" dirty="0">
              <a:solidFill>
                <a:schemeClr val="tx1"/>
              </a:solidFill>
              <a:latin typeface="Times New Roman" panose="02020603050405020304" pitchFamily="18" charset="0"/>
              <a:cs typeface="Times New Roman" panose="02020603050405020304" pitchFamily="18" charset="0"/>
            </a:endParaRPr>
          </a:p>
          <a:p>
            <a:pPr indent="-253365">
              <a:spcBef>
                <a:spcPts val="130"/>
              </a:spcBef>
              <a:buAutoNum type="arabicPeriod" startAt="4"/>
              <a:tabLst>
                <a:tab pos="266065" algn="l"/>
              </a:tabLst>
            </a:pPr>
            <a:r>
              <a:rPr sz="2000" b="1" dirty="0">
                <a:solidFill>
                  <a:schemeClr val="tx1"/>
                </a:solidFill>
                <a:latin typeface="Times New Roman" panose="02020603050405020304" pitchFamily="18" charset="0"/>
                <a:cs typeface="Times New Roman" panose="02020603050405020304" pitchFamily="18" charset="0"/>
              </a:rPr>
              <a:t>Отрицательное</a:t>
            </a:r>
            <a:r>
              <a:rPr sz="2000" b="1" spc="-25" dirty="0">
                <a:solidFill>
                  <a:schemeClr val="tx1"/>
                </a:solidFill>
                <a:latin typeface="Times New Roman" panose="02020603050405020304" pitchFamily="18" charset="0"/>
                <a:cs typeface="Times New Roman" panose="02020603050405020304" pitchFamily="18" charset="0"/>
              </a:rPr>
              <a:t> </a:t>
            </a:r>
            <a:r>
              <a:rPr sz="2000" b="1" dirty="0">
                <a:solidFill>
                  <a:schemeClr val="tx1"/>
                </a:solidFill>
                <a:latin typeface="Times New Roman" panose="02020603050405020304" pitchFamily="18" charset="0"/>
                <a:cs typeface="Times New Roman" panose="02020603050405020304" pitchFamily="18" charset="0"/>
              </a:rPr>
              <a:t>влияние</a:t>
            </a:r>
            <a:r>
              <a:rPr sz="2000" b="1" spc="-25" dirty="0">
                <a:solidFill>
                  <a:schemeClr val="tx1"/>
                </a:solidFill>
                <a:latin typeface="Times New Roman" panose="02020603050405020304" pitchFamily="18" charset="0"/>
                <a:cs typeface="Times New Roman" panose="02020603050405020304" pitchFamily="18" charset="0"/>
              </a:rPr>
              <a:t> </a:t>
            </a:r>
            <a:r>
              <a:rPr sz="2000" b="1" dirty="0" err="1">
                <a:solidFill>
                  <a:schemeClr val="tx1"/>
                </a:solidFill>
                <a:latin typeface="Times New Roman" panose="02020603050405020304" pitchFamily="18" charset="0"/>
                <a:cs typeface="Times New Roman" panose="02020603050405020304" pitchFamily="18" charset="0"/>
              </a:rPr>
              <a:t>на</a:t>
            </a:r>
            <a:r>
              <a:rPr sz="2000" b="1" spc="-25" dirty="0">
                <a:solidFill>
                  <a:schemeClr val="tx1"/>
                </a:solidFill>
                <a:latin typeface="Times New Roman" panose="02020603050405020304" pitchFamily="18" charset="0"/>
                <a:cs typeface="Times New Roman" panose="02020603050405020304" pitchFamily="18" charset="0"/>
              </a:rPr>
              <a:t> </a:t>
            </a:r>
            <a:r>
              <a:rPr sz="2000" b="1" spc="-10" dirty="0" err="1">
                <a:solidFill>
                  <a:schemeClr val="tx1"/>
                </a:solidFill>
                <a:latin typeface="Times New Roman" panose="02020603050405020304" pitchFamily="18" charset="0"/>
                <a:cs typeface="Times New Roman" panose="02020603050405020304" pitchFamily="18" charset="0"/>
              </a:rPr>
              <a:t>природу</a:t>
            </a:r>
            <a:endParaRPr sz="2000" dirty="0">
              <a:solidFill>
                <a:schemeClr val="tx1"/>
              </a:solidFill>
              <a:latin typeface="Times New Roman" panose="02020603050405020304" pitchFamily="18" charset="0"/>
              <a:cs typeface="Times New Roman" panose="02020603050405020304" pitchFamily="18" charset="0"/>
            </a:endParaRPr>
          </a:p>
          <a:p>
            <a:pPr marR="908050">
              <a:spcBef>
                <a:spcPts val="250"/>
              </a:spcBef>
            </a:pPr>
            <a:r>
              <a:rPr sz="2000" dirty="0">
                <a:solidFill>
                  <a:schemeClr val="tx1"/>
                </a:solidFill>
                <a:latin typeface="Times New Roman" panose="02020603050405020304" pitchFamily="18" charset="0"/>
                <a:cs typeface="Times New Roman" panose="02020603050405020304" pitchFamily="18" charset="0"/>
              </a:rPr>
              <a:t>Добыча:</a:t>
            </a:r>
            <a:r>
              <a:rPr sz="2000" spc="-6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образуются</a:t>
            </a:r>
            <a:r>
              <a:rPr sz="2000" spc="-6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карьеры,</a:t>
            </a:r>
            <a:r>
              <a:rPr sz="2000" spc="-6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терриконы,</a:t>
            </a:r>
            <a:r>
              <a:rPr sz="2000" spc="-60"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происходит </a:t>
            </a:r>
            <a:r>
              <a:rPr sz="2000" dirty="0">
                <a:solidFill>
                  <a:schemeClr val="tx1"/>
                </a:solidFill>
                <a:latin typeface="Times New Roman" panose="02020603050405020304" pitchFamily="18" charset="0"/>
                <a:cs typeface="Times New Roman" panose="02020603050405020304" pitchFamily="18" charset="0"/>
              </a:rPr>
              <a:t>загрязнение</a:t>
            </a:r>
            <a:r>
              <a:rPr sz="2000" spc="-5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почвы,</a:t>
            </a:r>
            <a:r>
              <a:rPr sz="2000" spc="-5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воды</a:t>
            </a:r>
            <a:r>
              <a:rPr sz="2000" spc="-5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a:t>
            </a:r>
            <a:r>
              <a:rPr sz="2000" spc="-50"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воздуха.</a:t>
            </a:r>
            <a:endParaRPr sz="2000" dirty="0">
              <a:solidFill>
                <a:schemeClr val="tx1"/>
              </a:solidFill>
              <a:latin typeface="Times New Roman" panose="02020603050405020304" pitchFamily="18" charset="0"/>
              <a:cs typeface="Times New Roman" panose="02020603050405020304" pitchFamily="18" charset="0"/>
            </a:endParaRPr>
          </a:p>
          <a:p>
            <a:pPr marR="426084">
              <a:spcBef>
                <a:spcPts val="200"/>
              </a:spcBef>
            </a:pPr>
            <a:r>
              <a:rPr sz="2000" spc="-10" dirty="0">
                <a:solidFill>
                  <a:schemeClr val="tx1"/>
                </a:solidFill>
                <a:latin typeface="Times New Roman" panose="02020603050405020304" pitchFamily="18" charset="0"/>
                <a:cs typeface="Times New Roman" panose="02020603050405020304" pitchFamily="18" charset="0"/>
              </a:rPr>
              <a:t>Транспортировка: </a:t>
            </a:r>
            <a:r>
              <a:rPr sz="2000" dirty="0">
                <a:solidFill>
                  <a:schemeClr val="tx1"/>
                </a:solidFill>
                <a:latin typeface="Times New Roman" panose="02020603050405020304" pitchFamily="18" charset="0"/>
                <a:cs typeface="Times New Roman" panose="02020603050405020304" pitchFamily="18" charset="0"/>
              </a:rPr>
              <a:t>утечки</a:t>
            </a:r>
            <a:r>
              <a:rPr sz="2000" spc="-1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нефти</a:t>
            </a:r>
            <a:r>
              <a:rPr sz="2000" spc="-1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из</a:t>
            </a:r>
            <a:r>
              <a:rPr sz="2000" spc="-1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трубопроводов</a:t>
            </a:r>
            <a:r>
              <a:rPr sz="2000" spc="-10" dirty="0">
                <a:solidFill>
                  <a:schemeClr val="tx1"/>
                </a:solidFill>
                <a:latin typeface="Times New Roman" panose="02020603050405020304" pitchFamily="18" charset="0"/>
                <a:cs typeface="Times New Roman" panose="02020603050405020304" pitchFamily="18" charset="0"/>
              </a:rPr>
              <a:t> наносят </a:t>
            </a:r>
            <a:r>
              <a:rPr sz="2000" dirty="0">
                <a:solidFill>
                  <a:schemeClr val="tx1"/>
                </a:solidFill>
                <a:latin typeface="Times New Roman" panose="02020603050405020304" pitchFamily="18" charset="0"/>
                <a:cs typeface="Times New Roman" panose="02020603050405020304" pitchFamily="18" charset="0"/>
              </a:rPr>
              <a:t>огромный</a:t>
            </a:r>
            <a:r>
              <a:rPr sz="2000" spc="-2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вред</a:t>
            </a:r>
            <a:r>
              <a:rPr sz="2000" spc="-20"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природе.</a:t>
            </a:r>
            <a:endParaRPr sz="2000" dirty="0">
              <a:solidFill>
                <a:schemeClr val="tx1"/>
              </a:solidFill>
              <a:latin typeface="Times New Roman" panose="02020603050405020304" pitchFamily="18" charset="0"/>
              <a:cs typeface="Times New Roman" panose="02020603050405020304" pitchFamily="18" charset="0"/>
            </a:endParaRPr>
          </a:p>
          <a:p>
            <a:pPr marR="521970">
              <a:spcBef>
                <a:spcPts val="200"/>
              </a:spcBef>
            </a:pPr>
            <a:r>
              <a:rPr sz="2000" spc="-10" dirty="0">
                <a:solidFill>
                  <a:schemeClr val="tx1"/>
                </a:solidFill>
                <a:latin typeface="Times New Roman" panose="02020603050405020304" pitchFamily="18" charset="0"/>
                <a:cs typeface="Times New Roman" panose="02020603050405020304" pitchFamily="18" charset="0"/>
              </a:rPr>
              <a:t>Переработка:</a:t>
            </a:r>
            <a:r>
              <a:rPr sz="2000" spc="-3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заводы</a:t>
            </a:r>
            <a:r>
              <a:rPr sz="2000" spc="-35"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выбрасывают</a:t>
            </a:r>
            <a:r>
              <a:rPr sz="2000" spc="-35"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в</a:t>
            </a:r>
            <a:r>
              <a:rPr sz="2000" spc="-30" dirty="0">
                <a:solidFill>
                  <a:schemeClr val="tx1"/>
                </a:solidFill>
                <a:latin typeface="Times New Roman" panose="02020603050405020304" pitchFamily="18" charset="0"/>
                <a:cs typeface="Times New Roman" panose="02020603050405020304" pitchFamily="18" charset="0"/>
              </a:rPr>
              <a:t> </a:t>
            </a:r>
            <a:r>
              <a:rPr sz="2000" dirty="0">
                <a:solidFill>
                  <a:schemeClr val="tx1"/>
                </a:solidFill>
                <a:latin typeface="Times New Roman" panose="02020603050405020304" pitchFamily="18" charset="0"/>
                <a:cs typeface="Times New Roman" panose="02020603050405020304" pitchFamily="18" charset="0"/>
              </a:rPr>
              <a:t>атмосферу</a:t>
            </a:r>
            <a:r>
              <a:rPr sz="2000" spc="-35" dirty="0">
                <a:solidFill>
                  <a:schemeClr val="tx1"/>
                </a:solidFill>
                <a:latin typeface="Times New Roman" panose="02020603050405020304" pitchFamily="18" charset="0"/>
                <a:cs typeface="Times New Roman" panose="02020603050405020304" pitchFamily="18" charset="0"/>
              </a:rPr>
              <a:t> </a:t>
            </a:r>
            <a:r>
              <a:rPr sz="2000" spc="-10" dirty="0">
                <a:solidFill>
                  <a:schemeClr val="tx1"/>
                </a:solidFill>
                <a:latin typeface="Times New Roman" panose="02020603050405020304" pitchFamily="18" charset="0"/>
                <a:cs typeface="Times New Roman" panose="02020603050405020304" pitchFamily="18" charset="0"/>
              </a:rPr>
              <a:t>вредные вещества.</a:t>
            </a:r>
            <a:endParaRPr sz="2000" dirty="0">
              <a:solidFill>
                <a:schemeClr val="tx1"/>
              </a:solidFill>
              <a:latin typeface="Times New Roman" panose="02020603050405020304" pitchFamily="18" charset="0"/>
              <a:cs typeface="Times New Roman" panose="02020603050405020304" pitchFamily="18" charset="0"/>
            </a:endParaRPr>
          </a:p>
        </p:txBody>
      </p:sp>
      <p:pic>
        <p:nvPicPr>
          <p:cNvPr id="7" name="object 7"/>
          <p:cNvPicPr/>
          <p:nvPr/>
        </p:nvPicPr>
        <p:blipFill>
          <a:blip r:embed="rId2" cstate="print"/>
          <a:stretch>
            <a:fillRect/>
          </a:stretch>
        </p:blipFill>
        <p:spPr>
          <a:xfrm>
            <a:off x="0" y="0"/>
            <a:ext cx="2974898" cy="68580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11000" y="0"/>
            <a:ext cx="381000" cy="6858000"/>
          </a:xfrm>
          <a:custGeom>
            <a:avLst/>
            <a:gdLst/>
            <a:ahLst/>
            <a:cxnLst/>
            <a:rect l="l" t="t" r="r" b="b"/>
            <a:pathLst>
              <a:path w="381000" h="6858000">
                <a:moveTo>
                  <a:pt x="381000" y="6858000"/>
                </a:moveTo>
                <a:lnTo>
                  <a:pt x="0" y="6858000"/>
                </a:lnTo>
                <a:lnTo>
                  <a:pt x="0" y="0"/>
                </a:lnTo>
                <a:lnTo>
                  <a:pt x="381000" y="0"/>
                </a:lnTo>
                <a:lnTo>
                  <a:pt x="381000" y="6858000"/>
                </a:lnTo>
                <a:close/>
              </a:path>
            </a:pathLst>
          </a:custGeom>
          <a:solidFill>
            <a:srgbClr val="F0A22E"/>
          </a:solidFill>
        </p:spPr>
        <p:txBody>
          <a:bodyPr wrap="square" lIns="0" tIns="0" rIns="0" bIns="0" rtlCol="0"/>
          <a:lstStyle/>
          <a:p>
            <a:endParaRPr/>
          </a:p>
        </p:txBody>
      </p:sp>
      <p:sp>
        <p:nvSpPr>
          <p:cNvPr id="3" name="object 3"/>
          <p:cNvSpPr/>
          <p:nvPr/>
        </p:nvSpPr>
        <p:spPr>
          <a:xfrm>
            <a:off x="0" y="614680"/>
            <a:ext cx="2860040" cy="560705"/>
          </a:xfrm>
          <a:custGeom>
            <a:avLst/>
            <a:gdLst/>
            <a:ahLst/>
            <a:cxnLst/>
            <a:rect l="l" t="t" r="r" b="b"/>
            <a:pathLst>
              <a:path w="2860040" h="560705">
                <a:moveTo>
                  <a:pt x="2860040" y="560705"/>
                </a:moveTo>
                <a:lnTo>
                  <a:pt x="0" y="560705"/>
                </a:lnTo>
                <a:lnTo>
                  <a:pt x="0" y="0"/>
                </a:lnTo>
                <a:lnTo>
                  <a:pt x="2860040" y="0"/>
                </a:lnTo>
                <a:lnTo>
                  <a:pt x="2860040" y="560705"/>
                </a:lnTo>
                <a:close/>
              </a:path>
            </a:pathLst>
          </a:custGeom>
          <a:solidFill>
            <a:srgbClr val="F0A22E"/>
          </a:solidFill>
        </p:spPr>
        <p:txBody>
          <a:bodyPr wrap="square" lIns="0" tIns="0" rIns="0" bIns="0" rtlCol="0"/>
          <a:lstStyle/>
          <a:p>
            <a:endParaRPr/>
          </a:p>
        </p:txBody>
      </p:sp>
      <p:grpSp>
        <p:nvGrpSpPr>
          <p:cNvPr id="4" name="object 4"/>
          <p:cNvGrpSpPr/>
          <p:nvPr/>
        </p:nvGrpSpPr>
        <p:grpSpPr>
          <a:xfrm>
            <a:off x="0" y="895348"/>
            <a:ext cx="5557520" cy="5535930"/>
            <a:chOff x="0" y="895348"/>
            <a:chExt cx="5557520" cy="5535930"/>
          </a:xfrm>
        </p:grpSpPr>
        <p:sp>
          <p:nvSpPr>
            <p:cNvPr id="5" name="object 5"/>
            <p:cNvSpPr/>
            <p:nvPr/>
          </p:nvSpPr>
          <p:spPr>
            <a:xfrm>
              <a:off x="944880" y="5836919"/>
              <a:ext cx="4612640" cy="594360"/>
            </a:xfrm>
            <a:custGeom>
              <a:avLst/>
              <a:gdLst/>
              <a:ahLst/>
              <a:cxnLst/>
              <a:rect l="l" t="t" r="r" b="b"/>
              <a:pathLst>
                <a:path w="4612640" h="594360">
                  <a:moveTo>
                    <a:pt x="4612640" y="594360"/>
                  </a:moveTo>
                  <a:lnTo>
                    <a:pt x="0" y="594360"/>
                  </a:lnTo>
                  <a:lnTo>
                    <a:pt x="0" y="0"/>
                  </a:lnTo>
                  <a:lnTo>
                    <a:pt x="4612640" y="0"/>
                  </a:lnTo>
                  <a:lnTo>
                    <a:pt x="4612640" y="594360"/>
                  </a:lnTo>
                  <a:close/>
                </a:path>
              </a:pathLst>
            </a:custGeom>
            <a:solidFill>
              <a:srgbClr val="A19473"/>
            </a:solidFill>
          </p:spPr>
          <p:txBody>
            <a:bodyPr wrap="square" lIns="0" tIns="0" rIns="0" bIns="0" rtlCol="0"/>
            <a:lstStyle/>
            <a:p>
              <a:endParaRPr/>
            </a:p>
          </p:txBody>
        </p:sp>
        <p:pic>
          <p:nvPicPr>
            <p:cNvPr id="6" name="object 6"/>
            <p:cNvPicPr/>
            <p:nvPr/>
          </p:nvPicPr>
          <p:blipFill>
            <a:blip r:embed="rId2" cstate="print"/>
            <a:stretch>
              <a:fillRect/>
            </a:stretch>
          </p:blipFill>
          <p:spPr>
            <a:xfrm>
              <a:off x="0" y="895348"/>
              <a:ext cx="5140960" cy="5039043"/>
            </a:xfrm>
            <a:prstGeom prst="rect">
              <a:avLst/>
            </a:prstGeom>
          </p:spPr>
        </p:pic>
      </p:grpSp>
      <p:sp>
        <p:nvSpPr>
          <p:cNvPr id="7" name="object 7"/>
          <p:cNvSpPr txBox="1"/>
          <p:nvPr/>
        </p:nvSpPr>
        <p:spPr>
          <a:xfrm>
            <a:off x="5334000" y="1084502"/>
            <a:ext cx="6400800" cy="5609869"/>
          </a:xfrm>
          <a:prstGeom prst="rect">
            <a:avLst/>
          </a:prstGeom>
        </p:spPr>
        <p:txBody>
          <a:bodyPr vert="horz" wrap="square" lIns="0" tIns="53975" rIns="0" bIns="0" rtlCol="0">
            <a:spAutoFit/>
          </a:bodyPr>
          <a:lstStyle/>
          <a:p>
            <a:pPr marL="355600" marR="71755" indent="-342900" algn="l">
              <a:lnSpc>
                <a:spcPts val="2590"/>
              </a:lnSpc>
              <a:spcBef>
                <a:spcPts val="425"/>
              </a:spcBef>
              <a:buFont typeface="Wingdings"/>
              <a:buChar char=""/>
              <a:tabLst>
                <a:tab pos="355600" algn="l"/>
              </a:tabLst>
            </a:pPr>
            <a:r>
              <a:rPr sz="2400" b="1" dirty="0">
                <a:latin typeface="Times New Roman" panose="02020603050405020304" pitchFamily="18" charset="0"/>
                <a:cs typeface="Times New Roman" panose="02020603050405020304" pitchFamily="18" charset="0"/>
              </a:rPr>
              <a:t>Внедрение</a:t>
            </a:r>
            <a:r>
              <a:rPr sz="2400" b="1" spc="-8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новых</a:t>
            </a:r>
            <a:r>
              <a:rPr sz="2400" b="1" spc="-75"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технологий</a:t>
            </a:r>
            <a:r>
              <a:rPr sz="2400" b="1"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для</a:t>
            </a:r>
            <a:r>
              <a:rPr sz="2400" spc="-75"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более </a:t>
            </a:r>
            <a:r>
              <a:rPr sz="2400" dirty="0">
                <a:latin typeface="Times New Roman" panose="02020603050405020304" pitchFamily="18" charset="0"/>
                <a:cs typeface="Times New Roman" panose="02020603050405020304" pitchFamily="18" charset="0"/>
              </a:rPr>
              <a:t>полного</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извлечения</a:t>
            </a:r>
            <a:r>
              <a:rPr sz="2400" spc="-5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ресурсов</a:t>
            </a:r>
            <a:r>
              <a:rPr sz="2400" spc="-5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и</a:t>
            </a:r>
            <a:r>
              <a:rPr sz="2400" spc="-55"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снижения потерь.</a:t>
            </a:r>
            <a:endParaRPr sz="2400" dirty="0">
              <a:latin typeface="Times New Roman" panose="02020603050405020304" pitchFamily="18" charset="0"/>
              <a:cs typeface="Times New Roman" panose="02020603050405020304" pitchFamily="18" charset="0"/>
            </a:endParaRPr>
          </a:p>
          <a:p>
            <a:pPr marL="355600" marR="714375" indent="-342900" algn="l">
              <a:lnSpc>
                <a:spcPts val="2590"/>
              </a:lnSpc>
              <a:spcBef>
                <a:spcPts val="1305"/>
              </a:spcBef>
              <a:buFont typeface="Wingdings"/>
              <a:buChar char=""/>
              <a:tabLst>
                <a:tab pos="355600" algn="l"/>
              </a:tabLst>
            </a:pPr>
            <a:r>
              <a:rPr sz="2400" b="1" spc="-10" dirty="0">
                <a:latin typeface="Times New Roman" panose="02020603050405020304" pitchFamily="18" charset="0"/>
                <a:cs typeface="Times New Roman" panose="02020603050405020304" pitchFamily="18" charset="0"/>
              </a:rPr>
              <a:t>Комплексное</a:t>
            </a:r>
            <a:r>
              <a:rPr sz="2400" b="1" spc="-35" dirty="0">
                <a:latin typeface="Times New Roman" panose="02020603050405020304" pitchFamily="18" charset="0"/>
                <a:cs typeface="Times New Roman" panose="02020603050405020304" pitchFamily="18" charset="0"/>
              </a:rPr>
              <a:t> </a:t>
            </a:r>
            <a:r>
              <a:rPr sz="2400" b="1" spc="-10" dirty="0">
                <a:latin typeface="Times New Roman" panose="02020603050405020304" pitchFamily="18" charset="0"/>
                <a:cs typeface="Times New Roman" panose="02020603050405020304" pitchFamily="18" charset="0"/>
              </a:rPr>
              <a:t>использование</a:t>
            </a:r>
            <a:r>
              <a:rPr sz="2400" b="1" spc="-30" dirty="0">
                <a:latin typeface="Times New Roman" panose="02020603050405020304" pitchFamily="18" charset="0"/>
                <a:cs typeface="Times New Roman" panose="02020603050405020304" pitchFamily="18" charset="0"/>
              </a:rPr>
              <a:t> </a:t>
            </a:r>
            <a:r>
              <a:rPr sz="2400" b="1" spc="-10" dirty="0">
                <a:latin typeface="Times New Roman" panose="02020603050405020304" pitchFamily="18" charset="0"/>
                <a:cs typeface="Times New Roman" panose="02020603050405020304" pitchFamily="18" charset="0"/>
              </a:rPr>
              <a:t>сырья</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извлекать</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из</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руды</a:t>
            </a:r>
            <a:r>
              <a:rPr sz="2400" spc="-30" dirty="0">
                <a:latin typeface="Times New Roman" panose="02020603050405020304" pitchFamily="18" charset="0"/>
                <a:cs typeface="Times New Roman" panose="02020603050405020304" pitchFamily="18" charset="0"/>
              </a:rPr>
              <a:t> </a:t>
            </a:r>
            <a:r>
              <a:rPr sz="2400" dirty="0" err="1">
                <a:latin typeface="Times New Roman" panose="02020603050405020304" pitchFamily="18" charset="0"/>
                <a:cs typeface="Times New Roman" panose="02020603050405020304" pitchFamily="18" charset="0"/>
              </a:rPr>
              <a:t>все</a:t>
            </a:r>
            <a:r>
              <a:rPr sz="2400" spc="-25" dirty="0">
                <a:latin typeface="Times New Roman" panose="02020603050405020304" pitchFamily="18" charset="0"/>
                <a:cs typeface="Times New Roman" panose="02020603050405020304" pitchFamily="18" charset="0"/>
              </a:rPr>
              <a:t> </a:t>
            </a:r>
            <a:r>
              <a:rPr sz="2400" spc="-10" dirty="0" err="1">
                <a:latin typeface="Times New Roman" panose="02020603050405020304" pitchFamily="18" charset="0"/>
                <a:cs typeface="Times New Roman" panose="02020603050405020304" pitchFamily="18" charset="0"/>
              </a:rPr>
              <a:t>полезные</a:t>
            </a:r>
            <a:r>
              <a:rPr lang="ru-RU" sz="2400" spc="-10" dirty="0">
                <a:latin typeface="Times New Roman" panose="02020603050405020304" pitchFamily="18" charset="0"/>
                <a:cs typeface="Times New Roman" panose="02020603050405020304" pitchFamily="18" charset="0"/>
              </a:rPr>
              <a:t> </a:t>
            </a:r>
            <a:r>
              <a:rPr sz="2400" dirty="0" err="1">
                <a:latin typeface="Times New Roman" panose="02020603050405020304" pitchFamily="18" charset="0"/>
                <a:cs typeface="Times New Roman" panose="02020603050405020304" pitchFamily="18" charset="0"/>
              </a:rPr>
              <a:t>компоненты</a:t>
            </a:r>
            <a:r>
              <a:rPr sz="2400" dirty="0">
                <a:latin typeface="Times New Roman" panose="02020603050405020304" pitchFamily="18" charset="0"/>
                <a:cs typeface="Times New Roman" panose="02020603050405020304" pitchFamily="18" charset="0"/>
              </a:rPr>
              <a:t>,</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а</a:t>
            </a:r>
            <a:r>
              <a:rPr sz="2400" spc="-5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не</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один-</a:t>
            </a:r>
            <a:r>
              <a:rPr sz="2400" spc="-20" dirty="0">
                <a:latin typeface="Times New Roman" panose="02020603050405020304" pitchFamily="18" charset="0"/>
                <a:cs typeface="Times New Roman" panose="02020603050405020304" pitchFamily="18" charset="0"/>
              </a:rPr>
              <a:t>два.</a:t>
            </a:r>
            <a:endParaRPr sz="2400" dirty="0">
              <a:latin typeface="Times New Roman" panose="02020603050405020304" pitchFamily="18" charset="0"/>
              <a:cs typeface="Times New Roman" panose="02020603050405020304" pitchFamily="18" charset="0"/>
            </a:endParaRPr>
          </a:p>
          <a:p>
            <a:pPr marL="354965" indent="-342265" algn="l">
              <a:lnSpc>
                <a:spcPts val="2735"/>
              </a:lnSpc>
              <a:spcBef>
                <a:spcPts val="1005"/>
              </a:spcBef>
              <a:buFont typeface="Wingdings"/>
              <a:buChar char=""/>
              <a:tabLst>
                <a:tab pos="354965" algn="l"/>
              </a:tabLst>
            </a:pPr>
            <a:r>
              <a:rPr sz="2400" b="1" spc="-10" dirty="0">
                <a:latin typeface="Times New Roman" panose="02020603050405020304" pitchFamily="18" charset="0"/>
                <a:cs typeface="Times New Roman" panose="02020603050405020304" pitchFamily="18" charset="0"/>
              </a:rPr>
              <a:t>Использование</a:t>
            </a:r>
            <a:r>
              <a:rPr sz="2400" b="1" spc="-8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вторичного</a:t>
            </a:r>
            <a:r>
              <a:rPr sz="2400" b="1" spc="-75" dirty="0">
                <a:latin typeface="Times New Roman" panose="02020603050405020304" pitchFamily="18" charset="0"/>
                <a:cs typeface="Times New Roman" panose="02020603050405020304" pitchFamily="18" charset="0"/>
              </a:rPr>
              <a:t> </a:t>
            </a:r>
            <a:r>
              <a:rPr sz="2400" b="1" spc="-10" dirty="0">
                <a:latin typeface="Times New Roman" panose="02020603050405020304" pitchFamily="18" charset="0"/>
                <a:cs typeface="Times New Roman" panose="02020603050405020304" pitchFamily="18" charset="0"/>
              </a:rPr>
              <a:t>сырья</a:t>
            </a:r>
            <a:r>
              <a:rPr sz="2400" spc="-10" dirty="0">
                <a:latin typeface="Times New Roman" panose="02020603050405020304" pitchFamily="18" charset="0"/>
                <a:cs typeface="Times New Roman" panose="02020603050405020304" pitchFamily="18" charset="0"/>
              </a:rPr>
              <a:t>:</a:t>
            </a:r>
            <a:endParaRPr sz="2400" dirty="0">
              <a:latin typeface="Times New Roman" panose="02020603050405020304" pitchFamily="18" charset="0"/>
              <a:cs typeface="Times New Roman" panose="02020603050405020304" pitchFamily="18" charset="0"/>
            </a:endParaRPr>
          </a:p>
          <a:p>
            <a:pPr marL="355600" marR="137160" algn="l">
              <a:lnSpc>
                <a:spcPts val="2590"/>
              </a:lnSpc>
              <a:spcBef>
                <a:spcPts val="185"/>
              </a:spcBef>
            </a:pPr>
            <a:r>
              <a:rPr sz="2400" dirty="0">
                <a:latin typeface="Times New Roman" panose="02020603050405020304" pitchFamily="18" charset="0"/>
                <a:cs typeface="Times New Roman" panose="02020603050405020304" pitchFamily="18" charset="0"/>
              </a:rPr>
              <a:t>переработка</a:t>
            </a:r>
            <a:r>
              <a:rPr sz="2400" spc="-95"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металлолома,</a:t>
            </a:r>
            <a:r>
              <a:rPr sz="2400" spc="-9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макулатуры</a:t>
            </a:r>
            <a:r>
              <a:rPr sz="2400" spc="-95" dirty="0">
                <a:latin typeface="Times New Roman" panose="02020603050405020304" pitchFamily="18" charset="0"/>
                <a:cs typeface="Times New Roman" panose="02020603050405020304" pitchFamily="18" charset="0"/>
              </a:rPr>
              <a:t> </a:t>
            </a:r>
            <a:r>
              <a:rPr sz="2400" spc="-50" dirty="0">
                <a:latin typeface="Times New Roman" panose="02020603050405020304" pitchFamily="18" charset="0"/>
                <a:cs typeface="Times New Roman" panose="02020603050405020304" pitchFamily="18" charset="0"/>
              </a:rPr>
              <a:t>и </a:t>
            </a:r>
            <a:r>
              <a:rPr sz="2400" spc="-20" dirty="0">
                <a:latin typeface="Times New Roman" panose="02020603050405020304" pitchFamily="18" charset="0"/>
                <a:cs typeface="Times New Roman" panose="02020603050405020304" pitchFamily="18" charset="0"/>
              </a:rPr>
              <a:t>т.д.</a:t>
            </a:r>
            <a:endParaRPr sz="2400" dirty="0">
              <a:latin typeface="Times New Roman" panose="02020603050405020304" pitchFamily="18" charset="0"/>
              <a:cs typeface="Times New Roman" panose="02020603050405020304" pitchFamily="18" charset="0"/>
            </a:endParaRPr>
          </a:p>
          <a:p>
            <a:pPr marL="354965" indent="-342265" algn="l">
              <a:lnSpc>
                <a:spcPts val="2735"/>
              </a:lnSpc>
              <a:spcBef>
                <a:spcPts val="975"/>
              </a:spcBef>
              <a:buFont typeface="Wingdings"/>
              <a:buChar char=""/>
              <a:tabLst>
                <a:tab pos="354965" algn="l"/>
              </a:tabLst>
            </a:pPr>
            <a:r>
              <a:rPr sz="2400" b="1" dirty="0">
                <a:latin typeface="Times New Roman" panose="02020603050405020304" pitchFamily="18" charset="0"/>
                <a:cs typeface="Times New Roman" panose="02020603050405020304" pitchFamily="18" charset="0"/>
              </a:rPr>
              <a:t>Поиск</a:t>
            </a:r>
            <a:r>
              <a:rPr sz="2400" b="1" spc="-3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новых</a:t>
            </a:r>
            <a:r>
              <a:rPr sz="2400" b="1" spc="-30" dirty="0">
                <a:latin typeface="Times New Roman" panose="02020603050405020304" pitchFamily="18" charset="0"/>
                <a:cs typeface="Times New Roman" panose="02020603050405020304" pitchFamily="18" charset="0"/>
              </a:rPr>
              <a:t> </a:t>
            </a:r>
            <a:r>
              <a:rPr sz="2400" b="1" spc="-10" dirty="0">
                <a:latin typeface="Times New Roman" panose="02020603050405020304" pitchFamily="18" charset="0"/>
                <a:cs typeface="Times New Roman" panose="02020603050405020304" pitchFamily="18" charset="0"/>
              </a:rPr>
              <a:t>месторождений</a:t>
            </a:r>
            <a:r>
              <a:rPr sz="2400" b="1"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и</a:t>
            </a:r>
            <a:r>
              <a:rPr sz="2400" spc="-30" dirty="0">
                <a:latin typeface="Times New Roman" panose="02020603050405020304" pitchFamily="18" charset="0"/>
                <a:cs typeface="Times New Roman" panose="02020603050405020304" pitchFamily="18" charset="0"/>
              </a:rPr>
              <a:t> </a:t>
            </a:r>
            <a:r>
              <a:rPr sz="2400" spc="-10" dirty="0" err="1">
                <a:latin typeface="Times New Roman" panose="02020603050405020304" pitchFamily="18" charset="0"/>
                <a:cs typeface="Times New Roman" panose="02020603050405020304" pitchFamily="18" charset="0"/>
              </a:rPr>
              <a:t>более</a:t>
            </a:r>
            <a:r>
              <a:rPr lang="ru-RU" sz="2400" spc="-10" dirty="0">
                <a:latin typeface="Times New Roman" panose="02020603050405020304" pitchFamily="18" charset="0"/>
                <a:cs typeface="Times New Roman" panose="02020603050405020304" pitchFamily="18" charset="0"/>
              </a:rPr>
              <a:t> </a:t>
            </a:r>
            <a:r>
              <a:rPr sz="2400" dirty="0" err="1">
                <a:latin typeface="Times New Roman" panose="02020603050405020304" pitchFamily="18" charset="0"/>
                <a:cs typeface="Times New Roman" panose="02020603050405020304" pitchFamily="18" charset="0"/>
              </a:rPr>
              <a:t>экономное</a:t>
            </a:r>
            <a:r>
              <a:rPr sz="2400" spc="-60"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использование</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уже</a:t>
            </a:r>
            <a:r>
              <a:rPr sz="2400" spc="-60"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известных.</a:t>
            </a:r>
            <a:endParaRPr sz="2400" dirty="0">
              <a:latin typeface="Times New Roman" panose="02020603050405020304" pitchFamily="18" charset="0"/>
              <a:cs typeface="Times New Roman" panose="02020603050405020304" pitchFamily="18" charset="0"/>
            </a:endParaRPr>
          </a:p>
          <a:p>
            <a:pPr marL="342265" marR="5080" indent="-342265" algn="l">
              <a:spcBef>
                <a:spcPts val="1005"/>
              </a:spcBef>
              <a:buFont typeface="Wingdings"/>
              <a:buChar char=""/>
              <a:tabLst>
                <a:tab pos="342265" algn="l"/>
              </a:tabLst>
            </a:pPr>
            <a:r>
              <a:rPr sz="2400" b="1" dirty="0">
                <a:latin typeface="Times New Roman" panose="02020603050405020304" pitchFamily="18" charset="0"/>
                <a:cs typeface="Times New Roman" panose="02020603050405020304" pitchFamily="18" charset="0"/>
              </a:rPr>
              <a:t>Защита</a:t>
            </a:r>
            <a:r>
              <a:rPr sz="2400" b="1" spc="-6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природы</a:t>
            </a:r>
            <a:r>
              <a:rPr sz="2400" dirty="0">
                <a:latin typeface="Times New Roman" panose="02020603050405020304" pitchFamily="18" charset="0"/>
                <a:cs typeface="Times New Roman" panose="02020603050405020304" pitchFamily="18" charset="0"/>
              </a:rPr>
              <a:t>:</a:t>
            </a:r>
            <a:r>
              <a:rPr sz="2400" spc="-60" dirty="0">
                <a:latin typeface="Times New Roman" panose="02020603050405020304" pitchFamily="18" charset="0"/>
                <a:cs typeface="Times New Roman" panose="02020603050405020304" pitchFamily="18" charset="0"/>
              </a:rPr>
              <a:t> </a:t>
            </a:r>
            <a:r>
              <a:rPr sz="2400" dirty="0" err="1">
                <a:latin typeface="Times New Roman" panose="02020603050405020304" pitchFamily="18" charset="0"/>
                <a:cs typeface="Times New Roman" panose="02020603050405020304" pitchFamily="18" charset="0"/>
              </a:rPr>
              <a:t>строительство</a:t>
            </a:r>
            <a:r>
              <a:rPr sz="2400" spc="-55" dirty="0">
                <a:latin typeface="Times New Roman" panose="02020603050405020304" pitchFamily="18" charset="0"/>
                <a:cs typeface="Times New Roman" panose="02020603050405020304" pitchFamily="18" charset="0"/>
              </a:rPr>
              <a:t> </a:t>
            </a:r>
            <a:r>
              <a:rPr sz="2400" spc="-10" dirty="0" err="1">
                <a:latin typeface="Times New Roman" panose="02020603050405020304" pitchFamily="18" charset="0"/>
                <a:cs typeface="Times New Roman" panose="02020603050405020304" pitchFamily="18" charset="0"/>
              </a:rPr>
              <a:t>очистных</a:t>
            </a:r>
            <a:r>
              <a:rPr lang="ru-RU" sz="2400" spc="-1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сооружений,</a:t>
            </a:r>
            <a:r>
              <a:rPr lang="ru-RU" sz="2400" spc="-80" dirty="0">
                <a:latin typeface="Times New Roman" panose="02020603050405020304" pitchFamily="18" charset="0"/>
                <a:cs typeface="Times New Roman" panose="02020603050405020304" pitchFamily="18" charset="0"/>
              </a:rPr>
              <a:t> </a:t>
            </a:r>
            <a:r>
              <a:rPr lang="ru-RU" sz="2400" spc="-10" dirty="0">
                <a:latin typeface="Times New Roman" panose="02020603050405020304" pitchFamily="18" charset="0"/>
                <a:cs typeface="Times New Roman" panose="02020603050405020304" pitchFamily="18" charset="0"/>
              </a:rPr>
              <a:t>рекультивация</a:t>
            </a:r>
            <a:r>
              <a:rPr lang="ru-RU" sz="2400" spc="-75"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земель</a:t>
            </a:r>
            <a:r>
              <a:rPr lang="ru-RU" sz="2400" spc="-75" dirty="0">
                <a:latin typeface="Times New Roman" panose="02020603050405020304" pitchFamily="18" charset="0"/>
                <a:cs typeface="Times New Roman" panose="02020603050405020304" pitchFamily="18" charset="0"/>
              </a:rPr>
              <a:t> </a:t>
            </a:r>
            <a:r>
              <a:rPr lang="ru-RU" sz="2400" spc="-10" dirty="0">
                <a:latin typeface="Times New Roman" panose="02020603050405020304" pitchFamily="18" charset="0"/>
                <a:cs typeface="Times New Roman" panose="02020603050405020304" pitchFamily="18" charset="0"/>
              </a:rPr>
              <a:t>после добычи.</a:t>
            </a:r>
            <a:endParaRPr lang="ru-RU" sz="2400" dirty="0">
              <a:latin typeface="Times New Roman" panose="02020603050405020304" pitchFamily="18" charset="0"/>
              <a:cs typeface="Times New Roman" panose="02020603050405020304" pitchFamily="18" charset="0"/>
            </a:endParaRPr>
          </a:p>
          <a:p>
            <a:pPr marL="342265" marR="5080" indent="-342265" algn="r">
              <a:lnSpc>
                <a:spcPct val="100000"/>
              </a:lnSpc>
              <a:spcBef>
                <a:spcPts val="1005"/>
              </a:spcBef>
              <a:buFont typeface="Wingdings"/>
              <a:buChar char=""/>
              <a:tabLst>
                <a:tab pos="342265" algn="l"/>
              </a:tabLst>
            </a:pPr>
            <a:endParaRPr sz="2400" dirty="0">
              <a:latin typeface="Times New Roman" panose="02020603050405020304" pitchFamily="18" charset="0"/>
              <a:cs typeface="Times New Roman" panose="02020603050405020304" pitchFamily="18" charset="0"/>
            </a:endParaRPr>
          </a:p>
        </p:txBody>
      </p:sp>
      <p:sp>
        <p:nvSpPr>
          <p:cNvPr id="10" name="object 10"/>
          <p:cNvSpPr txBox="1">
            <a:spLocks noGrp="1"/>
          </p:cNvSpPr>
          <p:nvPr>
            <p:ph type="title"/>
          </p:nvPr>
        </p:nvSpPr>
        <p:spPr>
          <a:xfrm>
            <a:off x="3111995" y="218516"/>
            <a:ext cx="8754745" cy="505267"/>
          </a:xfrm>
          <a:prstGeom prst="rect">
            <a:avLst/>
          </a:prstGeom>
        </p:spPr>
        <p:txBody>
          <a:bodyPr vert="horz" wrap="square" lIns="0" tIns="12700" rIns="0" bIns="0" rtlCol="0">
            <a:spAutoFit/>
          </a:bodyPr>
          <a:lstStyle/>
          <a:p>
            <a:pPr marL="12700">
              <a:lnSpc>
                <a:spcPct val="100000"/>
              </a:lnSpc>
              <a:spcBef>
                <a:spcPts val="100"/>
              </a:spcBef>
            </a:pPr>
            <a:r>
              <a:rPr sz="3200" dirty="0">
                <a:latin typeface="Times New Roman" panose="02020603050405020304" pitchFamily="18" charset="0"/>
                <a:cs typeface="Times New Roman" panose="02020603050405020304" pitchFamily="18" charset="0"/>
              </a:rPr>
              <a:t>Пути решения (рациональное </a:t>
            </a:r>
            <a:r>
              <a:rPr sz="3200" spc="-10" dirty="0">
                <a:latin typeface="Times New Roman" panose="02020603050405020304" pitchFamily="18" charset="0"/>
                <a:cs typeface="Times New Roman" panose="02020603050405020304" pitchFamily="18" charset="0"/>
              </a:rPr>
              <a:t>использование)</a:t>
            </a:r>
            <a:endParaRPr sz="3200"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TotalTime>
  <Words>1124</Words>
  <Application>Microsoft Office PowerPoint</Application>
  <PresentationFormat>Широкоэкранный</PresentationFormat>
  <Paragraphs>91</Paragraphs>
  <Slides>24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24</vt:i4>
      </vt:variant>
    </vt:vector>
  </HeadingPairs>
  <TitlesOfParts>
    <vt:vector size="29" baseType="lpstr">
      <vt:lpstr>Arial</vt:lpstr>
      <vt:lpstr>Calibri</vt:lpstr>
      <vt:lpstr>Times New Roman</vt:lpstr>
      <vt:lpstr>Wingdings</vt:lpstr>
      <vt:lpstr>Office Theme</vt:lpstr>
      <vt:lpstr>Презентация PowerPoint</vt:lpstr>
      <vt:lpstr>Минеральные ресурсы — это горные породы, залегающие в недрах земной коры, которые могут служить сырьём для промышленности.  По агрегатному состоянию полезные ископаемые бывают твердыми, жидкими или газообразными, по происхождению – органическими или неорганическими. Они также делятся на три большие группы: рудные, нерудные, топливные.</vt:lpstr>
      <vt:lpstr>формируются в земной коре в результате геологических процессов.</vt:lpstr>
      <vt:lpstr>Презентация PowerPoint</vt:lpstr>
      <vt:lpstr>Месторождения — огромные концентрации полезных ископаемых, которые имеют промышленное значение.</vt:lpstr>
      <vt:lpstr>Месторождения и бассейны полезных ископаемых РФ</vt:lpstr>
      <vt:lpstr>Презентация PowerPoint</vt:lpstr>
      <vt:lpstr>Как обозначаются месторождения и бассейны в контурных картах</vt:lpstr>
      <vt:lpstr>Презентация PowerPoint</vt:lpstr>
      <vt:lpstr>Презентация PowerPoint</vt:lpstr>
      <vt:lpstr>добывают в основном на суше на равнинной местности.</vt:lpstr>
      <vt:lpstr>Презентация PowerPoint</vt:lpstr>
      <vt:lpstr>Презентация PowerPoint</vt:lpstr>
      <vt:lpstr>Презентация PowerPoint</vt:lpstr>
      <vt:lpstr>Презентация PowerPoint</vt:lpstr>
      <vt:lpstr>На территории Российской Федерации разведано около 800 месторождений природного газа, но в разработке находится только половина из них.</vt:lpstr>
      <vt:lpstr>Презентация PowerPoint</vt:lpstr>
      <vt:lpstr>Презентация PowerPoint</vt:lpstr>
      <vt:lpstr>Презентация PowerPoint</vt:lpstr>
      <vt:lpstr>Презентация PowerPoint</vt:lpstr>
      <vt:lpstr>Презентация PowerPoint</vt:lpstr>
      <vt:lpstr>Освоение ресурсной базы началось гораздо раньше,</vt:lpstr>
      <vt:lpstr>Проблемы рационального использования минеральных ресурсов</vt:lpstr>
      <vt:lpstr>Пути решения (рациональное использование)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CHEMISTRY</dc:title>
  <dc:creator>Попова Ольга Викторовна</dc:creator>
  <cp:lastModifiedBy>Александра Сечковская</cp:lastModifiedBy>
  <cp:revision>4</cp:revision>
  <dcterms:created xsi:type="dcterms:W3CDTF">2025-10-26T14:58:55Z</dcterms:created>
  <dcterms:modified xsi:type="dcterms:W3CDTF">2025-10-26T16:37:55Z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2025-10-17T00:00:00Z</vt:filetime>
  </property>
  <property fmtid="{D5CDD505-2E9C-101B-9397-08002B2CF9AE}" pid="3" name="Creator">
    <vt:lpwstr>OfficeSuite Slides</vt:lpwstr>
  </property>
  <property fmtid="{D5CDD505-2E9C-101B-9397-08002B2CF9AE}" pid="4" name="LastSaved">
    <vt:filetime>2025-10-26T00:00:00Z</vt:filetime>
  </property>
  <property fmtid="{D5CDD505-2E9C-101B-9397-08002B2CF9AE}" pid="5" name="Producer">
    <vt:lpwstr>3-Heights(TM) PDF Security Shell 4.8.25.2 (http://www.pdf-tools.com)</vt:lpwstr>
  </property>
</Properties>
</file>