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1" r:id="rId3"/>
    <p:sldId id="260" r:id="rId4"/>
    <p:sldId id="266" r:id="rId5"/>
    <p:sldId id="267" r:id="rId6"/>
    <p:sldId id="268" r:id="rId7"/>
    <p:sldId id="261" r:id="rId8"/>
    <p:sldId id="262" r:id="rId9"/>
    <p:sldId id="259" r:id="rId10"/>
    <p:sldId id="269" r:id="rId11"/>
    <p:sldId id="257" r:id="rId12"/>
    <p:sldId id="258" r:id="rId13"/>
    <p:sldId id="263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38" autoAdjust="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Кодирование информации при передаче сведений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0" t="33049" r="6603" b="10014"/>
          <a:stretch/>
        </p:blipFill>
        <p:spPr>
          <a:xfrm>
            <a:off x="1547664" y="2540956"/>
            <a:ext cx="2424545" cy="2576946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9" t="16377" r="11511" b="72156"/>
          <a:stretch/>
        </p:blipFill>
        <p:spPr>
          <a:xfrm>
            <a:off x="4572000" y="4854205"/>
            <a:ext cx="2946130" cy="51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063997"/>
              </p:ext>
            </p:extLst>
          </p:nvPr>
        </p:nvGraphicFramePr>
        <p:xfrm>
          <a:off x="0" y="12438"/>
          <a:ext cx="9144001" cy="71119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4892"/>
                <a:gridCol w="3713092"/>
                <a:gridCol w="4716017"/>
              </a:tblGrid>
              <a:tr h="1241857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>
                          <a:effectLst/>
                        </a:rPr>
                        <a:t>№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>
                          <a:effectLst/>
                        </a:rPr>
                        <a:t>Коды, «языки»</a:t>
                      </a:r>
                      <a:endParaRPr lang="ru-RU" sz="4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>
                          <a:effectLst/>
                        </a:rPr>
                        <a:t>Знаки, символы</a:t>
                      </a:r>
                      <a:endParaRPr lang="ru-RU" sz="4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2874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>
                          <a:effectLst/>
                        </a:rPr>
                        <a:t>1</a:t>
                      </a:r>
                      <a:endParaRPr lang="ru-RU" sz="4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>
                          <a:effectLst/>
                        </a:rPr>
                        <a:t>языки народов мира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zh-CN" sz="4000" dirty="0">
                          <a:effectLst/>
                          <a:latin typeface="Algerian" panose="04020705040A02060702" pitchFamily="82" charset="0"/>
                        </a:rPr>
                        <a:t>木工</a:t>
                      </a:r>
                      <a:r>
                        <a:rPr lang="ru-RU" sz="4000" dirty="0">
                          <a:effectLst/>
                        </a:rPr>
                        <a:t> – </a:t>
                      </a:r>
                      <a:r>
                        <a:rPr lang="ru-RU" sz="3600" dirty="0" smtClean="0">
                          <a:effectLst/>
                        </a:rPr>
                        <a:t>китайский иероглиф «Плотничное дело»</a:t>
                      </a:r>
                    </a:p>
                    <a:p>
                      <a:pPr indent="111125" algn="just"/>
                      <a:r>
                        <a:rPr lang="ru-RU" sz="4000" dirty="0" smtClean="0">
                          <a:effectLst/>
                        </a:rPr>
                        <a:t> </a:t>
                      </a:r>
                      <a:r>
                        <a:rPr lang="ru-RU" sz="4000" dirty="0" err="1" smtClean="0">
                          <a:effectLst/>
                        </a:rPr>
                        <a:t>А,б,в</a:t>
                      </a:r>
                      <a:r>
                        <a:rPr lang="ru-RU" sz="4000" dirty="0" smtClean="0">
                          <a:effectLst/>
                        </a:rPr>
                        <a:t> – кириллица</a:t>
                      </a:r>
                    </a:p>
                    <a:p>
                      <a:pPr indent="111125" algn="just"/>
                      <a:r>
                        <a:rPr lang="ru-RU" sz="4000" dirty="0" smtClean="0">
                          <a:effectLst/>
                        </a:rPr>
                        <a:t> </a:t>
                      </a:r>
                      <a:r>
                        <a:rPr lang="en-US" sz="4000" dirty="0" smtClean="0">
                          <a:effectLst/>
                          <a:latin typeface="+mn-lt"/>
                        </a:rPr>
                        <a:t>f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4000" dirty="0" smtClean="0">
                          <a:effectLst/>
                          <a:latin typeface="+mn-lt"/>
                        </a:rPr>
                        <a:t>s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4000" dirty="0" smtClean="0">
                          <a:effectLst/>
                          <a:latin typeface="+mn-lt"/>
                        </a:rPr>
                        <a:t>l</a:t>
                      </a:r>
                      <a:r>
                        <a:rPr lang="fr-FR" sz="4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4000" dirty="0">
                          <a:effectLst/>
                          <a:latin typeface="+mn-lt"/>
                        </a:rPr>
                        <a:t> </a:t>
                      </a:r>
                      <a:r>
                        <a:rPr lang="ru-RU" sz="4000" dirty="0">
                          <a:effectLst/>
                        </a:rPr>
                        <a:t> </a:t>
                      </a:r>
                      <a:r>
                        <a:rPr lang="ru-RU" sz="4000" dirty="0" smtClean="0">
                          <a:effectLst/>
                        </a:rPr>
                        <a:t>- латиница</a:t>
                      </a:r>
                    </a:p>
                  </a:txBody>
                  <a:tcPr marL="68580" marR="68580" marT="0" marB="0"/>
                </a:tc>
              </a:tr>
              <a:tr h="970103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>
                          <a:effectLst/>
                        </a:rPr>
                        <a:t>2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 smtClean="0">
                          <a:effectLst/>
                          <a:latin typeface="Calibri"/>
                          <a:cs typeface="Times New Roman"/>
                        </a:rPr>
                        <a:t>химический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en-US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NaHCO</a:t>
                      </a:r>
                      <a:r>
                        <a:rPr lang="en-US" sz="3200" b="0" i="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CH</a:t>
                      </a:r>
                      <a:r>
                        <a:rPr lang="en-US" sz="3200" b="0" i="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COOH = CH</a:t>
                      </a:r>
                      <a:r>
                        <a:rPr lang="en-US" sz="3200" b="0" i="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COONa + H</a:t>
                      </a:r>
                      <a:r>
                        <a:rPr lang="en-US" sz="3200" b="0" i="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 + CO</a:t>
                      </a:r>
                      <a:r>
                        <a:rPr lang="en-US" sz="3200" b="0" i="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↑</a:t>
                      </a:r>
                      <a:endParaRPr lang="ru-RU" sz="3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41857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 smtClean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93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Шрифт Брайля для слепых: что это такое, история шрифта и где он  используется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950"/>
            <a:ext cx="7236296" cy="630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67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орожные знаки и их обозначения 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8" y="0"/>
            <a:ext cx="9121761" cy="68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59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9036496" cy="4525963"/>
          </a:xfrm>
        </p:spPr>
        <p:txBody>
          <a:bodyPr/>
          <a:lstStyle/>
          <a:p>
            <a:r>
              <a:rPr lang="ru-RU" dirty="0"/>
              <a:t>Рассмотреть в качестве варианта проектной работы Символ (Например, Звезда Победы с Георгиевской </a:t>
            </a:r>
            <a:r>
              <a:rPr lang="ru-RU" dirty="0" err="1" smtClean="0"/>
              <a:t>ленточкой,Символический</a:t>
            </a:r>
            <a:r>
              <a:rPr lang="ru-RU" dirty="0" smtClean="0"/>
              <a:t> </a:t>
            </a:r>
            <a:r>
              <a:rPr lang="ru-RU" dirty="0"/>
              <a:t>Ключ от дома с инициалами владельцев)</a:t>
            </a:r>
          </a:p>
          <a:p>
            <a:r>
              <a:rPr lang="ru-RU" dirty="0"/>
              <a:t>Выполнить изображение для этого изделия, оформить технологическую карту.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13"/>
            <a:ext cx="4352476" cy="41928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616" y="1196752"/>
            <a:ext cx="4929384" cy="565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7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" y="-566"/>
            <a:ext cx="8882671" cy="6662004"/>
          </a:xfrm>
        </p:spPr>
      </p:pic>
    </p:spTree>
    <p:extLst>
      <p:ext uri="{BB962C8B-B14F-4D97-AF65-F5344CB8AC3E}">
        <p14:creationId xmlns:p14="http://schemas.microsoft.com/office/powerpoint/2010/main" val="30406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Смотреть РЭШ: https://resh.edu.ru/subject/lesson/7103/main/296737</a:t>
            </a:r>
            <a:r>
              <a:rPr lang="ru-RU"/>
              <a:t>/. </a:t>
            </a:r>
            <a:endParaRPr lang="ru-RU" smtClean="0"/>
          </a:p>
          <a:p>
            <a:r>
              <a:rPr lang="ru-RU" smtClean="0"/>
              <a:t>Выписать </a:t>
            </a:r>
            <a:r>
              <a:rPr lang="ru-RU" dirty="0"/>
              <a:t>в тетрадь определения из тезауруса https://resh.edu.ru/subject/lesson/7103/additional/296758/</a:t>
            </a:r>
          </a:p>
        </p:txBody>
      </p:sp>
    </p:spTree>
    <p:extLst>
      <p:ext uri="{BB962C8B-B14F-4D97-AF65-F5344CB8AC3E}">
        <p14:creationId xmlns:p14="http://schemas.microsoft.com/office/powerpoint/2010/main" val="344661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99" y="1196752"/>
            <a:ext cx="7704857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Информация</a:t>
            </a:r>
            <a:r>
              <a:rPr lang="ru-RU" dirty="0"/>
              <a:t> – это сведения об объектах и явлениях окружающей среды, их свойствах и состоянии, количественных и качественных проявлениях, которые воспринимают живые организмы, технические устройства или другие приёмники сведений в процессе их приспособления к условиям окружающей среды, жизни, деятельности или 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03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r>
              <a:rPr lang="ru-RU" b="1" dirty="0" smtClean="0"/>
              <a:t>Код</a:t>
            </a:r>
            <a:r>
              <a:rPr lang="ru-RU" dirty="0"/>
              <a:t> – это набор условных обозначений или сигналов для передачи или записи заранее определённых понятий.</a:t>
            </a:r>
          </a:p>
          <a:p>
            <a:r>
              <a:rPr lang="ru-RU" b="1" dirty="0"/>
              <a:t>Кодирование</a:t>
            </a:r>
            <a:r>
              <a:rPr lang="ru-RU" dirty="0"/>
              <a:t> – процесс представления сведений в какой-либо материальной форме.</a:t>
            </a:r>
          </a:p>
          <a:p>
            <a:r>
              <a:rPr lang="ru-RU" b="1" dirty="0" smtClean="0"/>
              <a:t>Сигнал</a:t>
            </a:r>
            <a:r>
              <a:rPr lang="ru-RU" dirty="0"/>
              <a:t> – информация, представленная в форме, удобной для её передачи, обработки, хранения и использования.</a:t>
            </a:r>
          </a:p>
          <a:p>
            <a:r>
              <a:rPr lang="ru-RU" b="1" dirty="0"/>
              <a:t>Знак</a:t>
            </a:r>
            <a:r>
              <a:rPr lang="ru-RU" dirty="0"/>
              <a:t> – материальное отображение сигнала.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32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Информация</a:t>
            </a:r>
            <a:r>
              <a:rPr lang="ru-RU" dirty="0"/>
              <a:t> – это сведения об объектах и явлениях окружающей среды, их свойствах и состоянии, количественных и качественных проявлениях, которые воспринимают живые организмы, технические устройства или другие приёмники сведений в процессе их приспособления к условиям окружающей среды, жизни, деятельности или работы.</a:t>
            </a:r>
          </a:p>
          <a:p>
            <a:r>
              <a:rPr lang="ru-RU" b="1" dirty="0"/>
              <a:t>Код</a:t>
            </a:r>
            <a:r>
              <a:rPr lang="ru-RU" dirty="0"/>
              <a:t> – это набор условных обозначений или сигналов для передачи или записи заранее определённых понятий.</a:t>
            </a:r>
          </a:p>
          <a:p>
            <a:r>
              <a:rPr lang="ru-RU" b="1" dirty="0"/>
              <a:t>Кодирование</a:t>
            </a:r>
            <a:r>
              <a:rPr lang="ru-RU" dirty="0"/>
              <a:t> – процесс представления сведений в какой-либо материальной форме.</a:t>
            </a:r>
          </a:p>
          <a:p>
            <a:r>
              <a:rPr lang="ru-RU" b="1" dirty="0"/>
              <a:t>Дегустатор</a:t>
            </a:r>
            <a:r>
              <a:rPr lang="ru-RU" dirty="0"/>
              <a:t> – (лат. </a:t>
            </a:r>
            <a:r>
              <a:rPr lang="ru-RU" i="1" dirty="0" err="1"/>
              <a:t>degusto</a:t>
            </a:r>
            <a:r>
              <a:rPr lang="ru-RU" dirty="0"/>
              <a:t> – чувствовать вкус) – специалист, изучающий продукты питания и напитки</a:t>
            </a:r>
          </a:p>
          <a:p>
            <a:r>
              <a:rPr lang="ru-RU" b="1" dirty="0"/>
              <a:t>Сигнал</a:t>
            </a:r>
            <a:r>
              <a:rPr lang="ru-RU" dirty="0"/>
              <a:t> – информация, представленная в форме, удобной для её передачи, обработки, хранения и использования.</a:t>
            </a:r>
          </a:p>
          <a:p>
            <a:r>
              <a:rPr lang="ru-RU" b="1" dirty="0"/>
              <a:t>Знак</a:t>
            </a:r>
            <a:r>
              <a:rPr lang="ru-RU" dirty="0"/>
              <a:t> – материальное отображение сигнала.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17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3"/>
            <a:ext cx="9144000" cy="5781233"/>
          </a:xfrm>
        </p:spPr>
      </p:pic>
    </p:spTree>
    <p:extLst>
      <p:ext uri="{BB962C8B-B14F-4D97-AF65-F5344CB8AC3E}">
        <p14:creationId xmlns:p14="http://schemas.microsoft.com/office/powerpoint/2010/main" val="27267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05" y="908720"/>
            <a:ext cx="8944510" cy="502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003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7088"/>
              </p:ext>
            </p:extLst>
          </p:nvPr>
        </p:nvGraphicFramePr>
        <p:xfrm>
          <a:off x="0" y="-2"/>
          <a:ext cx="9144000" cy="7120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263"/>
                <a:gridCol w="2340594"/>
                <a:gridCol w="6375143"/>
              </a:tblGrid>
              <a:tr h="1109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№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Вид информации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Вид чувства (или орган чувства)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5216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Визуальная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Зрение (глаза)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429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Аудиальная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Слух (уши)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5216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Обонятельная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Рецепторы в полости носа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5216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Вкусовая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Рецепторы языка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5216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Тактильная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Нервные окончания в коже и в мышцах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3433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6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Ориентация в пространстве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Иногда в качестве органа чувств упоминают в числе прочих вестибулярный аппарат, помогающий нам удерживать равновесие, ориентироваться в пространстве или, наоборот, наградивший некоторых из нас морской болезнью – ощущением укачивания из-за монотонных колебаний в транспорте.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10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79450"/>
              </p:ext>
            </p:extLst>
          </p:nvPr>
        </p:nvGraphicFramePr>
        <p:xfrm>
          <a:off x="0" y="12438"/>
          <a:ext cx="9144001" cy="71066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4892"/>
                <a:gridCol w="3713092"/>
                <a:gridCol w="4716017"/>
              </a:tblGrid>
              <a:tr h="1241857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>
                          <a:effectLst/>
                        </a:rPr>
                        <a:t>№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>
                          <a:effectLst/>
                        </a:rPr>
                        <a:t>Коды, «языки»</a:t>
                      </a:r>
                      <a:endParaRPr lang="ru-RU" sz="4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>
                          <a:effectLst/>
                        </a:rPr>
                        <a:t>Знаки, символы</a:t>
                      </a:r>
                      <a:endParaRPr lang="ru-RU" sz="4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2874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>
                          <a:effectLst/>
                        </a:rPr>
                        <a:t>1</a:t>
                      </a:r>
                      <a:endParaRPr lang="ru-RU" sz="4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>
                          <a:effectLst/>
                        </a:rPr>
                        <a:t>языки народов мира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r>
                        <a:rPr lang="zh-CN" sz="4000" dirty="0">
                          <a:effectLst/>
                          <a:latin typeface="Algerian" panose="04020705040A02060702" pitchFamily="82" charset="0"/>
                        </a:rPr>
                        <a:t>木工</a:t>
                      </a:r>
                      <a:r>
                        <a:rPr lang="ru-RU" sz="4000" dirty="0">
                          <a:effectLst/>
                        </a:rPr>
                        <a:t> – </a:t>
                      </a:r>
                      <a:r>
                        <a:rPr lang="ru-RU" sz="3600" dirty="0" smtClean="0">
                          <a:effectLst/>
                        </a:rPr>
                        <a:t>китайский иероглиф «Плотничное дело»</a:t>
                      </a:r>
                    </a:p>
                    <a:p>
                      <a:pPr indent="111125" algn="just"/>
                      <a:r>
                        <a:rPr lang="ru-RU" sz="4000" dirty="0" smtClean="0">
                          <a:effectLst/>
                        </a:rPr>
                        <a:t> </a:t>
                      </a:r>
                      <a:r>
                        <a:rPr lang="ru-RU" sz="4000" dirty="0" err="1" smtClean="0">
                          <a:effectLst/>
                        </a:rPr>
                        <a:t>А,б,в</a:t>
                      </a:r>
                      <a:r>
                        <a:rPr lang="ru-RU" sz="4000" dirty="0" smtClean="0">
                          <a:effectLst/>
                        </a:rPr>
                        <a:t> – кириллица</a:t>
                      </a:r>
                    </a:p>
                    <a:p>
                      <a:pPr indent="111125" algn="just"/>
                      <a:r>
                        <a:rPr lang="ru-RU" sz="4000" dirty="0" smtClean="0">
                          <a:effectLst/>
                        </a:rPr>
                        <a:t> </a:t>
                      </a:r>
                      <a:r>
                        <a:rPr lang="en-US" sz="4000" dirty="0" smtClean="0">
                          <a:effectLst/>
                          <a:latin typeface="+mn-lt"/>
                        </a:rPr>
                        <a:t>f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4000" dirty="0" smtClean="0">
                          <a:effectLst/>
                          <a:latin typeface="+mn-lt"/>
                        </a:rPr>
                        <a:t>s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4000" dirty="0" smtClean="0">
                          <a:effectLst/>
                          <a:latin typeface="+mn-lt"/>
                        </a:rPr>
                        <a:t>l</a:t>
                      </a:r>
                      <a:r>
                        <a:rPr lang="fr-FR" sz="4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4000" dirty="0">
                          <a:effectLst/>
                          <a:latin typeface="+mn-lt"/>
                        </a:rPr>
                        <a:t> </a:t>
                      </a:r>
                      <a:r>
                        <a:rPr lang="ru-RU" sz="4000" dirty="0">
                          <a:effectLst/>
                        </a:rPr>
                        <a:t> </a:t>
                      </a:r>
                      <a:r>
                        <a:rPr lang="ru-RU" sz="4000" dirty="0" smtClean="0">
                          <a:effectLst/>
                        </a:rPr>
                        <a:t>- латиница</a:t>
                      </a:r>
                    </a:p>
                  </a:txBody>
                  <a:tcPr marL="68580" marR="68580" marT="0" marB="0"/>
                </a:tc>
              </a:tr>
              <a:tr h="970103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>
                          <a:effectLst/>
                        </a:rPr>
                        <a:t>2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endParaRPr lang="ru-RU" sz="3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41857">
                <a:tc>
                  <a:txBody>
                    <a:bodyPr/>
                    <a:lstStyle/>
                    <a:p>
                      <a:pPr indent="111125" algn="just"/>
                      <a:r>
                        <a:rPr lang="ru-RU" sz="4000" dirty="0" smtClean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just"/>
                      <a:endParaRPr lang="ru-RU" sz="4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4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225</Words>
  <Application>Microsoft Office PowerPoint</Application>
  <PresentationFormat>Экран 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Кодирование информации при передаче сведений</vt:lpstr>
      <vt:lpstr>Домашнее задание: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Sasha Noirot</dc:creator>
  <cp:lastModifiedBy>Sysprep</cp:lastModifiedBy>
  <cp:revision>13</cp:revision>
  <dcterms:created xsi:type="dcterms:W3CDTF">2021-04-24T20:34:02Z</dcterms:created>
  <dcterms:modified xsi:type="dcterms:W3CDTF">2021-04-27T14:39:12Z</dcterms:modified>
</cp:coreProperties>
</file>