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63" r:id="rId3"/>
    <p:sldId id="257" r:id="rId4"/>
    <p:sldId id="258" r:id="rId5"/>
    <p:sldId id="260" r:id="rId6"/>
    <p:sldId id="259" r:id="rId7"/>
    <p:sldId id="264" r:id="rId8"/>
    <p:sldId id="267" r:id="rId9"/>
    <p:sldId id="273" r:id="rId10"/>
    <p:sldId id="269" r:id="rId11"/>
    <p:sldId id="271" r:id="rId12"/>
    <p:sldId id="268" r:id="rId13"/>
    <p:sldId id="272" r:id="rId14"/>
    <p:sldId id="26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CCECFF"/>
    <a:srgbClr val="66FFFF"/>
    <a:srgbClr val="506CB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1" autoAdjust="0"/>
    <p:restoredTop sz="86438" autoAdjust="0"/>
  </p:normalViewPr>
  <p:slideViewPr>
    <p:cSldViewPr>
      <p:cViewPr varScale="1">
        <p:scale>
          <a:sx n="57" d="100"/>
          <a:sy n="57" d="100"/>
        </p:scale>
        <p:origin x="-43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A0F54-DAA0-4B7D-8C71-57EFEC404AF2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E2A3B1-2EF0-41E2-BDCE-0E5F5F1F36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E2A3B1-2EF0-41E2-BDCE-0E5F5F1F36C0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wav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3.jpeg"/><Relationship Id="rId10" Type="http://schemas.openxmlformats.org/officeDocument/2006/relationships/image" Target="../media/image9.png"/><Relationship Id="rId4" Type="http://schemas.openxmlformats.org/officeDocument/2006/relationships/audio" Target="../media/audio2.wav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3.jpeg"/><Relationship Id="rId10" Type="http://schemas.openxmlformats.org/officeDocument/2006/relationships/image" Target="../media/image9.png"/><Relationship Id="rId4" Type="http://schemas.openxmlformats.org/officeDocument/2006/relationships/audio" Target="../media/audio1.wav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1;&#1054;&#1043;&#1054;&#1055;&#1045;&#1044;\&#1051;\oblaka.mp3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1;&#1054;&#1043;&#1054;&#1055;&#1045;&#1044;\&#1051;\oblaka.mp3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allforchildren.ru/pictures/pictures_index.ph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2643205"/>
          </a:xfrm>
        </p:spPr>
        <p:txBody>
          <a:bodyPr/>
          <a:lstStyle/>
          <a:p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488" y="3857628"/>
            <a:ext cx="5786478" cy="2643206"/>
          </a:xfrm>
        </p:spPr>
        <p:txBody>
          <a:bodyPr>
            <a:noAutofit/>
          </a:bodyPr>
          <a:lstStyle/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Билик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Валентина Геннадьевна, 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учитель-логопед 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МБДОУ «Центр развития ребенка – 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детский сад «Золотой ключик» 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Строитель </a:t>
            </a: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Яковлевского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городского округа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Белгородской области»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714348" y="214290"/>
            <a:ext cx="7715304" cy="3429024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Логопедическое занятие: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Автоматизация </a:t>
            </a:r>
            <a:endParaRPr lang="ru-RU" sz="5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звука [л</a:t>
            </a:r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]».</a:t>
            </a:r>
            <a:endParaRPr lang="ru-RU" sz="5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8572560" cy="5500726"/>
          </a:xfrm>
        </p:spPr>
        <p:txBody>
          <a:bodyPr>
            <a:normAutofit fontScale="25000" lnSpcReduction="20000"/>
          </a:bodyPr>
          <a:lstStyle/>
          <a:p>
            <a:pPr marL="6350" indent="466725" algn="just">
              <a:lnSpc>
                <a:spcPct val="120000"/>
              </a:lnSpc>
              <a:buNone/>
            </a:pPr>
            <a:r>
              <a:rPr lang="ru-RU" sz="9600" b="1" i="1" dirty="0" err="1" smtClean="0">
                <a:latin typeface="Times New Roman" pitchFamily="18" charset="0"/>
                <a:cs typeface="Times New Roman" pitchFamily="18" charset="0"/>
              </a:rPr>
              <a:t>Коррекционно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 – образовательные:</a:t>
            </a:r>
          </a:p>
          <a:p>
            <a:pPr marL="0" indent="269875" algn="just">
              <a:lnSpc>
                <a:spcPct val="120000"/>
              </a:lnSpc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Закреплять звукопроизношение звука [л] изолированно, в слогах, словах и предложениях;</a:t>
            </a:r>
          </a:p>
          <a:p>
            <a:pPr marL="0" indent="269875" algn="just">
              <a:lnSpc>
                <a:spcPct val="120000"/>
              </a:lnSpc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формировать умение подбирать слова с заданным звуком;</a:t>
            </a:r>
          </a:p>
          <a:p>
            <a:pPr marL="0" indent="269875" algn="just">
              <a:lnSpc>
                <a:spcPct val="120000"/>
              </a:lnSpc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совершенствовать умение отвечать на вопросы педагога полным предложением.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 marL="0" indent="447675" algn="just">
              <a:lnSpc>
                <a:spcPct val="120000"/>
              </a:lnSpc>
              <a:buNone/>
            </a:pPr>
            <a:r>
              <a:rPr lang="ru-RU" sz="9600" b="1" i="1" dirty="0" err="1" smtClean="0">
                <a:latin typeface="Times New Roman" pitchFamily="18" charset="0"/>
                <a:cs typeface="Times New Roman" pitchFamily="18" charset="0"/>
              </a:rPr>
              <a:t>Коррекционно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 – развивающие:</a:t>
            </a:r>
          </a:p>
          <a:p>
            <a:pPr marL="0" indent="269875" algn="just">
              <a:lnSpc>
                <a:spcPct val="120000"/>
              </a:lnSpc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развивать фонематический слух;</a:t>
            </a:r>
          </a:p>
          <a:p>
            <a:pPr marL="0" indent="269875" algn="just">
              <a:lnSpc>
                <a:spcPct val="120000"/>
              </a:lnSpc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развивать зрительное восприятие, память, внимание, мышление</a:t>
            </a:r>
            <a:endParaRPr lang="ru-RU" sz="9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7675" algn="just">
              <a:lnSpc>
                <a:spcPct val="120000"/>
              </a:lnSpc>
              <a:buNone/>
            </a:pPr>
            <a:r>
              <a:rPr lang="ru-RU" sz="9600" b="1" i="1" dirty="0" err="1" smtClean="0">
                <a:latin typeface="Times New Roman" pitchFamily="18" charset="0"/>
                <a:cs typeface="Times New Roman" pitchFamily="18" charset="0"/>
              </a:rPr>
              <a:t>Коррекционно</a:t>
            </a: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 – воспитательная:</a:t>
            </a:r>
          </a:p>
          <a:p>
            <a:pPr marL="0" indent="269875" algn="just">
              <a:lnSpc>
                <a:spcPct val="120000"/>
              </a:lnSpc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воспитывать самоконтроль за произношением звука.</a:t>
            </a:r>
          </a:p>
          <a:p>
            <a:pPr marL="0" indent="269875"/>
            <a:endParaRPr lang="ru-RU" dirty="0"/>
          </a:p>
        </p:txBody>
      </p:sp>
      <p:sp>
        <p:nvSpPr>
          <p:cNvPr id="5" name="Заголовок 3"/>
          <p:cNvSpPr>
            <a:spLocks noGrp="1"/>
          </p:cNvSpPr>
          <p:nvPr>
            <p:ph type="title"/>
          </p:nvPr>
        </p:nvSpPr>
        <p:spPr>
          <a:xfrm>
            <a:off x="1571604" y="285728"/>
            <a:ext cx="5929354" cy="85725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>
              <a:defRPr/>
            </a:pP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Цели: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Рисунок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285728"/>
            <a:ext cx="8064896" cy="1775120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Язык мы садим в самолет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(зажимаем кончик острого языка между зубами, губы улыбаются)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отправляемся в полет: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л-л-л-л-л-л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Рисунок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282" cy="6858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7224" y="285728"/>
            <a:ext cx="7572428" cy="1131910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самолете полетели,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громко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песенки запели: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ла-ла-ла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ло-ло-ло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лу-лу-лу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лы-лы-лы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Рисунок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9358282" cy="707233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0"/>
            <a:ext cx="8215370" cy="1714512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 лугами пролетаем,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тихо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песни распеваем: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ал-ал-ал,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ол-ол-ол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ул-ул-ул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ил-ил-ил.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исунок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8858264"/>
          </a:xfrm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500034" y="5072074"/>
            <a:ext cx="8286808" cy="178592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25400" cap="flat" cmpd="sng" algn="ctr"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 облаками высоко, поём мы песни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весело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пла-пла-бла-бла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кла-кла-гла-гла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фла-фла-вла-вла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4" descr="Рисунок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Содержимое 6" descr="миша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7143768" y="4149080"/>
            <a:ext cx="1539488" cy="2457358"/>
          </a:xfrm>
        </p:spPr>
      </p:pic>
      <p:pic>
        <p:nvPicPr>
          <p:cNvPr id="8" name="Рисунок 7" descr="losyas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64088" y="4797152"/>
            <a:ext cx="1514475" cy="1876425"/>
          </a:xfrm>
          <a:prstGeom prst="rect">
            <a:avLst/>
          </a:prstGeom>
        </p:spPr>
      </p:pic>
      <p:pic>
        <p:nvPicPr>
          <p:cNvPr id="9" name="Рисунок 8" descr="лошадка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4941168"/>
            <a:ext cx="2051308" cy="1916832"/>
          </a:xfrm>
          <a:prstGeom prst="rect">
            <a:avLst/>
          </a:prstGeom>
        </p:spPr>
      </p:pic>
      <p:pic>
        <p:nvPicPr>
          <p:cNvPr id="11" name="Рисунок 10" descr="Aladdin_KHRE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4869160"/>
            <a:ext cx="1634501" cy="1988840"/>
          </a:xfrm>
          <a:prstGeom prst="rect">
            <a:avLst/>
          </a:prstGeom>
        </p:spPr>
      </p:pic>
      <p:pic>
        <p:nvPicPr>
          <p:cNvPr id="14" name="Рисунок 13" descr="151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635896" y="4725144"/>
            <a:ext cx="1512168" cy="2132856"/>
          </a:xfrm>
          <a:prstGeom prst="rect">
            <a:avLst/>
          </a:prstGeom>
        </p:spPr>
      </p:pic>
      <p:sp>
        <p:nvSpPr>
          <p:cNvPr id="15" name="Заголовок 3"/>
          <p:cNvSpPr txBox="1">
            <a:spLocks/>
          </p:cNvSpPr>
          <p:nvPr/>
        </p:nvSpPr>
        <p:spPr>
          <a:xfrm>
            <a:off x="251520" y="0"/>
            <a:ext cx="8568952" cy="2376264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25400" cap="flat" cmpd="sng" algn="ctr"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Игра «Найди друзей»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Друзей посадим в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самолет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 отправимся в полет.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каких словах слышим звук «л»: лошадка, </a:t>
            </a: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Алладин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Лунтик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Лосяш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медведь?</a:t>
            </a: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14055E-6 L 0.15157 -0.370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-1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54924E-6 L 0.0974 -0.406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-20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23162E-6 L 0.06701 -0.406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-20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61674E-6 L 0.01164 -0.4093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-2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Рисунок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8662" y="285728"/>
            <a:ext cx="7286676" cy="121444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Полетали, полетали, 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потом вернулись к маме.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4" descr="Рисунок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Содержимое 6" descr="миша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7143768" y="4149080"/>
            <a:ext cx="1539488" cy="2457358"/>
          </a:xfrm>
        </p:spPr>
      </p:pic>
      <p:pic>
        <p:nvPicPr>
          <p:cNvPr id="8" name="Рисунок 7" descr="losyas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64088" y="4797152"/>
            <a:ext cx="1514475" cy="1876425"/>
          </a:xfrm>
          <a:prstGeom prst="rect">
            <a:avLst/>
          </a:prstGeom>
        </p:spPr>
      </p:pic>
      <p:pic>
        <p:nvPicPr>
          <p:cNvPr id="9" name="Рисунок 8" descr="лошадка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4653136"/>
            <a:ext cx="2051308" cy="2016224"/>
          </a:xfrm>
          <a:prstGeom prst="rect">
            <a:avLst/>
          </a:prstGeom>
        </p:spPr>
      </p:pic>
      <p:pic>
        <p:nvPicPr>
          <p:cNvPr id="11" name="Рисунок 10" descr="Aladdin_KHRE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4653136"/>
            <a:ext cx="1634501" cy="2204864"/>
          </a:xfrm>
          <a:prstGeom prst="rect">
            <a:avLst/>
          </a:prstGeom>
        </p:spPr>
      </p:pic>
      <p:pic>
        <p:nvPicPr>
          <p:cNvPr id="14" name="Рисунок 13" descr="151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635896" y="4725144"/>
            <a:ext cx="1512168" cy="2132856"/>
          </a:xfrm>
          <a:prstGeom prst="rect">
            <a:avLst/>
          </a:prstGeom>
        </p:spPr>
      </p:pic>
      <p:sp>
        <p:nvSpPr>
          <p:cNvPr id="15" name="Заголовок 3"/>
          <p:cNvSpPr txBox="1">
            <a:spLocks/>
          </p:cNvSpPr>
          <p:nvPr/>
        </p:nvSpPr>
        <p:spPr>
          <a:xfrm>
            <a:off x="251520" y="188640"/>
            <a:ext cx="8568952" cy="1080120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25400" cap="flat" cmpd="sng" algn="ctr"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Игра «Кого не стало?»</a:t>
            </a: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5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8662" y="1214422"/>
            <a:ext cx="7429552" cy="300039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Гимнастика  для  глаз</a:t>
            </a:r>
            <a:b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Следи глазами за облаками.</a:t>
            </a:r>
            <a:endParaRPr lang="ru-RU" sz="5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714348" y="428604"/>
            <a:ext cx="2286016" cy="1643074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3357554" y="2357430"/>
            <a:ext cx="2286016" cy="1643074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ыноска-облако 5"/>
          <p:cNvSpPr/>
          <p:nvPr/>
        </p:nvSpPr>
        <p:spPr>
          <a:xfrm>
            <a:off x="6429388" y="4714884"/>
            <a:ext cx="2286016" cy="1643074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Выноска-облако 6"/>
          <p:cNvSpPr/>
          <p:nvPr/>
        </p:nvSpPr>
        <p:spPr>
          <a:xfrm>
            <a:off x="6000760" y="428604"/>
            <a:ext cx="2286016" cy="1643074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ыноска-облако 7"/>
          <p:cNvSpPr/>
          <p:nvPr/>
        </p:nvSpPr>
        <p:spPr>
          <a:xfrm>
            <a:off x="571472" y="4786322"/>
            <a:ext cx="2286016" cy="1643074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obla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307296" y="6021288"/>
            <a:ext cx="570032" cy="570032"/>
          </a:xfrm>
          <a:prstGeom prst="rect">
            <a:avLst/>
          </a:prstGeom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63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2183E-6 L 0.57483 4.42183E-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104 L -0.00104 0.63229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9000"/>
                            </p:stCondLst>
                            <p:childTnLst>
                              <p:par>
                                <p:cTn id="63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32192E-6 L -0.65885 0.0078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1000"/>
                            </p:stCondLst>
                            <p:childTnLst>
                              <p:par>
                                <p:cTn id="66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-0.00277 L 0.01563 -0.6452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3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000"/>
                            </p:stCondLst>
                            <p:childTnLst>
                              <p:par>
                                <p:cTn id="69" presetID="35" presetClass="exit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0"/>
                            </p:stCondLst>
                            <p:childTnLst>
                              <p:par>
                                <p:cTn id="76" presetID="35" presetClass="emph" presetSubtype="0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6000"/>
                            </p:stCondLst>
                            <p:childTnLst>
                              <p:par>
                                <p:cTn id="79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7000"/>
                            </p:stCondLst>
                            <p:childTnLst>
                              <p:par>
                                <p:cTn id="82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8000"/>
                            </p:stCondLst>
                            <p:childTnLst>
                              <p:par>
                                <p:cTn id="85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9000"/>
                            </p:stCondLst>
                            <p:childTnLst>
                              <p:par>
                                <p:cTn id="88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0"/>
                            </p:stCondLst>
                            <p:childTnLst>
                              <p:par>
                                <p:cTn id="91" presetID="35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2000"/>
                            </p:stCondLst>
                            <p:childTnLst>
                              <p:par>
                                <p:cTn id="98" presetID="35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5" presetID="35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2" presetID="35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35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6" presetID="35" presetClass="exit" presetSubtype="0" fill="hold" grpId="5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3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" presetClass="exit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0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4" presetID="1" presetClass="exit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1" presetID="1" presetClass="exit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4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8" presetID="1" presetClass="exit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00"/>
                            </p:stCondLst>
                            <p:childTnLst>
                              <p:par>
                                <p:cTn id="161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35" presetClass="emph" presetSubtype="0" fill="hold" grpId="7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35" presetClass="emph" presetSubtype="0" fill="hold" grpId="8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" presetClass="exit" presetSubtype="0" fill="hold" grpId="9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4" presetID="28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4000"/>
                            </p:stCondLst>
                            <p:childTnLst>
                              <p:par>
                                <p:cTn id="179" presetID="28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74000"/>
                            </p:stCondLst>
                            <p:childTnLst>
                              <p:par>
                                <p:cTn id="184" presetID="31" presetClass="entr" presetSubtype="0" fill="hold" grpId="1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75000"/>
                            </p:stCondLst>
                            <p:childTnLst>
                              <p:par>
                                <p:cTn id="191" presetID="35" presetClass="emph" presetSubtype="0" fill="hold" grpId="1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76000"/>
                            </p:stCondLst>
                            <p:childTnLst>
                              <p:par>
                                <p:cTn id="194" presetID="35" presetClass="emph" presetSubtype="0" fill="hold" grpId="1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77000"/>
                            </p:stCondLst>
                            <p:childTnLst>
                              <p:par>
                                <p:cTn id="197" presetID="10" presetClass="exit" presetSubtype="0" fill="hold" grpId="1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82000"/>
                            </p:stCondLst>
                            <p:childTnLst>
                              <p:par>
                                <p:cTn id="201" presetID="3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stop">
                                      <p:cBhvr>
                                        <p:cTn id="20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0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5" grpId="0" animBg="1"/>
      <p:bldP spid="5" grpId="1" animBg="1"/>
      <p:bldP spid="5" grpId="3" animBg="1"/>
      <p:bldP spid="5" grpId="4" animBg="1"/>
      <p:bldP spid="5" grpId="5" animBg="1"/>
      <p:bldP spid="5" grpId="6" animBg="1"/>
      <p:bldP spid="5" grpId="7" animBg="1"/>
      <p:bldP spid="5" grpId="8" animBg="1"/>
      <p:bldP spid="5" grpId="9" animBg="1"/>
      <p:bldP spid="5" grpId="10" animBg="1"/>
      <p:bldP spid="5" grpId="11" animBg="1"/>
      <p:bldP spid="5" grpId="12" animBg="1"/>
      <p:bldP spid="5" grpId="13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8" grpId="7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pPr marL="1790700" indent="-354013"/>
            <a:r>
              <a:rPr lang="ru-RU" dirty="0" smtClean="0"/>
              <a:t>на чем мы летали?</a:t>
            </a:r>
          </a:p>
          <a:p>
            <a:pPr marL="1790700" indent="-354013"/>
            <a:r>
              <a:rPr lang="ru-RU" dirty="0" smtClean="0"/>
              <a:t>над чем мы летали?</a:t>
            </a:r>
          </a:p>
          <a:p>
            <a:pPr marL="1790700" indent="-354013"/>
            <a:r>
              <a:rPr lang="ru-RU" dirty="0" smtClean="0"/>
              <a:t>с какими друзьями мы летали?</a:t>
            </a:r>
          </a:p>
          <a:p>
            <a:pPr marL="1790700" indent="-354013"/>
            <a:r>
              <a:rPr lang="ru-RU" dirty="0" smtClean="0"/>
              <a:t>кого мы не взяли в полет?</a:t>
            </a:r>
          </a:p>
          <a:p>
            <a:pPr marL="1790700" indent="-354013"/>
            <a:r>
              <a:rPr lang="ru-RU" dirty="0" smtClean="0"/>
              <a:t>к кому мы вернулись?</a:t>
            </a:r>
          </a:p>
          <a:p>
            <a:endParaRPr lang="ru-RU" dirty="0"/>
          </a:p>
        </p:txBody>
      </p:sp>
      <p:sp>
        <p:nvSpPr>
          <p:cNvPr id="5" name="Заголовок 3"/>
          <p:cNvSpPr>
            <a:spLocks noGrp="1"/>
          </p:cNvSpPr>
          <p:nvPr>
            <p:ph type="title"/>
          </p:nvPr>
        </p:nvSpPr>
        <p:spPr>
          <a:xfrm>
            <a:off x="1571604" y="274638"/>
            <a:ext cx="6072230" cy="158272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Вспомни и расскажи: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-облако 5"/>
          <p:cNvSpPr/>
          <p:nvPr/>
        </p:nvSpPr>
        <p:spPr>
          <a:xfrm>
            <a:off x="899592" y="764704"/>
            <a:ext cx="7286676" cy="4214842"/>
          </a:xfrm>
          <a:prstGeom prst="cloudCallou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785918" y="2357430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i="1" dirty="0" smtClean="0">
                <a:solidFill>
                  <a:schemeClr val="tx2">
                    <a:lumMod val="50000"/>
                  </a:schemeClr>
                </a:solidFill>
              </a:rPr>
              <a:t>МОЛОДЕЦ!!!</a:t>
            </a:r>
            <a:endParaRPr lang="ru-RU" sz="6000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obla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572528" y="6000768"/>
            <a:ext cx="571472" cy="571472"/>
          </a:xfrm>
          <a:prstGeom prst="rect">
            <a:avLst/>
          </a:prstGeom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mediacall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cmd type="call" cmd="stop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Autofit/>
          </a:bodyPr>
          <a:lstStyle/>
          <a:p>
            <a:pPr marL="0" lvl="0" indent="360363" algn="just">
              <a:buFont typeface="+mj-lt"/>
              <a:buAutoNum type="arabicPeriod"/>
            </a:pPr>
            <a:r>
              <a:rPr lang="ru-RU" sz="2800" dirty="0" smtClean="0">
                <a:latin typeface="Times New Roman"/>
                <a:cs typeface="Times New Roman"/>
              </a:rPr>
              <a:t>Левина, Е. В. Использование компьютерных технологий на индивидуальных логопедических занятиях. [Текст]: Логопед. – 2011. – № 3. – </a:t>
            </a:r>
            <a:r>
              <a:rPr lang="en-US" sz="2800" dirty="0" smtClean="0">
                <a:latin typeface="Times New Roman"/>
                <a:cs typeface="Times New Roman"/>
              </a:rPr>
              <a:t>C</a:t>
            </a:r>
            <a:r>
              <a:rPr lang="ru-RU" sz="2800" dirty="0" smtClean="0">
                <a:latin typeface="Times New Roman"/>
                <a:cs typeface="Times New Roman"/>
              </a:rPr>
              <a:t> 68-73.</a:t>
            </a:r>
          </a:p>
          <a:p>
            <a:pPr marL="0" indent="360363" algn="just">
              <a:buFont typeface="+mj-lt"/>
              <a:buAutoNum type="arabicPeriod"/>
            </a:pPr>
            <a:r>
              <a:rPr lang="en-US" sz="2800" dirty="0" smtClean="0">
                <a:latin typeface="Times New Roman"/>
                <a:cs typeface="Times New Roman"/>
                <a:hlinkClick r:id="rId2"/>
              </a:rPr>
              <a:t>http://allforchildren.ru/pictures/pictures_index.php </a:t>
            </a:r>
            <a:r>
              <a:rPr lang="ru-RU" sz="2800" dirty="0" smtClean="0">
                <a:latin typeface="Times New Roman"/>
                <a:cs typeface="Times New Roman"/>
              </a:rPr>
              <a:t> Все для детей. Картинки для детей. [Электронный ресурс]. Режим доступа: свободный.</a:t>
            </a:r>
          </a:p>
          <a:p>
            <a:pPr marL="0" indent="360363" algn="just">
              <a:buFont typeface="+mj-lt"/>
              <a:buAutoNum type="arabicPeriod"/>
            </a:pPr>
            <a:endParaRPr lang="ru-RU" sz="2800" dirty="0" smtClean="0">
              <a:latin typeface="Times New Roman"/>
              <a:cs typeface="Times New Roman"/>
            </a:endParaRPr>
          </a:p>
          <a:p>
            <a:pPr marL="0" indent="360363" algn="just">
              <a:buFont typeface="+mj-lt"/>
              <a:buAutoNum type="arabicPeriod"/>
            </a:pPr>
            <a:endParaRPr lang="ru-RU" sz="2400" dirty="0"/>
          </a:p>
        </p:txBody>
      </p:sp>
      <p:sp>
        <p:nvSpPr>
          <p:cNvPr id="5" name="Заголовок 3"/>
          <p:cNvSpPr txBox="1"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25400" cap="flat" cmpd="sng" algn="ctr"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>
            <a:innerShdw blurRad="254000" dist="76200" dir="2700000">
              <a:srgbClr val="00B0F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Список используемых источников:</a:t>
            </a:r>
            <a:endParaRPr kumimoji="0" lang="ru-RU" sz="4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5.2|7.6|7.8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5.2|7.6|7.8|3.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222</Words>
  <Application>Microsoft Office PowerPoint</Application>
  <PresentationFormat>Экран (4:3)</PresentationFormat>
  <Paragraphs>39</Paragraphs>
  <Slides>14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Цели:</vt:lpstr>
      <vt:lpstr>Язык мы садим в самолет (зажимаем кончик острого языка между зубами, губы улыбаются)  И отправляемся в полет: л-л-л-л-л-л…</vt:lpstr>
      <vt:lpstr>В самолете полетели, громко песенки запели: ла-ла-ла, ло-ло-ло, лу-лу-лу, лы-лы-лы.</vt:lpstr>
      <vt:lpstr>Над лугами пролетаем, тихо песни распеваем: ал-ал-ал, ол-ол-ол, ул-ул-ул, ил-ил-ил.</vt:lpstr>
      <vt:lpstr>Слайд 6</vt:lpstr>
      <vt:lpstr>Слайд 7</vt:lpstr>
      <vt:lpstr>Полетали, полетали,  А потом вернулись к маме.</vt:lpstr>
      <vt:lpstr>Слайд 9</vt:lpstr>
      <vt:lpstr>Гимнастика  для  глаз  Следи глазами за облаками.</vt:lpstr>
      <vt:lpstr>Слайд 11</vt:lpstr>
      <vt:lpstr>Вспомни и расскажи:</vt:lpstr>
      <vt:lpstr>Слайд 13</vt:lpstr>
      <vt:lpstr>Список используемых источников: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105</cp:revision>
  <dcterms:created xsi:type="dcterms:W3CDTF">2015-11-10T13:17:40Z</dcterms:created>
  <dcterms:modified xsi:type="dcterms:W3CDTF">2021-01-28T18:53:54Z</dcterms:modified>
</cp:coreProperties>
</file>