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60" r:id="rId1"/>
  </p:sldMasterIdLst>
  <p:notesMasterIdLst>
    <p:notesMasterId r:id="rId37"/>
  </p:notesMasterIdLst>
  <p:handoutMasterIdLst>
    <p:handoutMasterId r:id="rId38"/>
  </p:handoutMasterIdLst>
  <p:sldIdLst>
    <p:sldId id="278" r:id="rId2"/>
    <p:sldId id="310" r:id="rId3"/>
    <p:sldId id="292" r:id="rId4"/>
    <p:sldId id="309" r:id="rId5"/>
    <p:sldId id="324" r:id="rId6"/>
    <p:sldId id="293" r:id="rId7"/>
    <p:sldId id="351" r:id="rId8"/>
    <p:sldId id="280" r:id="rId9"/>
    <p:sldId id="334" r:id="rId10"/>
    <p:sldId id="335" r:id="rId11"/>
    <p:sldId id="336" r:id="rId12"/>
    <p:sldId id="337" r:id="rId13"/>
    <p:sldId id="338" r:id="rId14"/>
    <p:sldId id="339" r:id="rId15"/>
    <p:sldId id="340" r:id="rId16"/>
    <p:sldId id="341" r:id="rId17"/>
    <p:sldId id="342" r:id="rId18"/>
    <p:sldId id="343" r:id="rId19"/>
    <p:sldId id="344" r:id="rId20"/>
    <p:sldId id="345" r:id="rId21"/>
    <p:sldId id="346" r:id="rId22"/>
    <p:sldId id="347" r:id="rId23"/>
    <p:sldId id="352" r:id="rId24"/>
    <p:sldId id="349" r:id="rId25"/>
    <p:sldId id="350" r:id="rId26"/>
    <p:sldId id="353" r:id="rId27"/>
    <p:sldId id="354" r:id="rId28"/>
    <p:sldId id="325" r:id="rId29"/>
    <p:sldId id="326" r:id="rId30"/>
    <p:sldId id="328" r:id="rId31"/>
    <p:sldId id="329" r:id="rId32"/>
    <p:sldId id="330" r:id="rId33"/>
    <p:sldId id="331" r:id="rId34"/>
    <p:sldId id="355" r:id="rId35"/>
    <p:sldId id="356" r:id="rId3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ucheniknach15" initials="u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D9"/>
    <a:srgbClr val="252F8F"/>
    <a:srgbClr val="FFFFC1"/>
    <a:srgbClr val="FFFFB7"/>
    <a:srgbClr val="FFFFE7"/>
    <a:srgbClr val="990033"/>
    <a:srgbClr val="3333CC"/>
    <a:srgbClr val="FFFFC9"/>
    <a:srgbClr val="FFFFDD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69310" autoAdjust="0"/>
  </p:normalViewPr>
  <p:slideViewPr>
    <p:cSldViewPr>
      <p:cViewPr>
        <p:scale>
          <a:sx n="55" d="100"/>
          <a:sy n="55" d="100"/>
        </p:scale>
        <p:origin x="-1806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706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875A0EF-67CB-4951-ADF2-E327F1015D95}" type="doc">
      <dgm:prSet loTypeId="urn:microsoft.com/office/officeart/2005/8/layout/process1" loCatId="process" qsTypeId="urn:microsoft.com/office/officeart/2005/8/quickstyle/simple1" qsCatId="simple" csTypeId="urn:microsoft.com/office/officeart/2005/8/colors/accent2_1" csCatId="accent2" phldr="1"/>
      <dgm:spPr/>
    </dgm:pt>
    <dgm:pt modelId="{28B9103E-294B-4D7C-B04B-F4B012AC93FB}">
      <dgm:prSet phldrT="[Текст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 w="76200"/>
      </dgm:spPr>
      <dgm:t>
        <a:bodyPr/>
        <a:lstStyle/>
        <a:p>
          <a:r>
            <a:rPr lang="ru-RU" dirty="0" smtClean="0">
              <a:latin typeface="Arial" pitchFamily="34" charset="0"/>
              <a:cs typeface="Arial" pitchFamily="34" charset="0"/>
            </a:rPr>
            <a:t>Символ  </a:t>
          </a:r>
          <a:endParaRPr lang="ru-RU" dirty="0">
            <a:latin typeface="Arial" pitchFamily="34" charset="0"/>
            <a:cs typeface="Arial" pitchFamily="34" charset="0"/>
          </a:endParaRPr>
        </a:p>
      </dgm:t>
    </dgm:pt>
    <dgm:pt modelId="{03120DB6-8388-4859-8422-5879B094F146}" type="parTrans" cxnId="{D40CA416-3CE0-4D0F-BA67-568D80DE3850}">
      <dgm:prSet/>
      <dgm:spPr/>
      <dgm:t>
        <a:bodyPr/>
        <a:lstStyle/>
        <a:p>
          <a:endParaRPr lang="ru-RU"/>
        </a:p>
      </dgm:t>
    </dgm:pt>
    <dgm:pt modelId="{0ADC0589-4661-4750-A65E-DECCA094BF77}" type="sibTrans" cxnId="{D40CA416-3CE0-4D0F-BA67-568D80DE3850}">
      <dgm:prSet/>
      <dgm:spPr>
        <a:solidFill>
          <a:srgbClr val="000099"/>
        </a:solidFill>
      </dgm:spPr>
      <dgm:t>
        <a:bodyPr/>
        <a:lstStyle/>
        <a:p>
          <a:endParaRPr lang="ru-RU"/>
        </a:p>
      </dgm:t>
    </dgm:pt>
    <dgm:pt modelId="{F7CAD3E8-97D8-458C-9A4B-D00D1E406C50}">
      <dgm:prSet phldrT="[Текст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>
        <a:ln w="76200"/>
      </dgm:spPr>
      <dgm:t>
        <a:bodyPr/>
        <a:lstStyle/>
        <a:p>
          <a:r>
            <a:rPr lang="ru-RU" dirty="0" smtClean="0">
              <a:latin typeface="Arial" pitchFamily="34" charset="0"/>
              <a:cs typeface="Arial" pitchFamily="34" charset="0"/>
            </a:rPr>
            <a:t>Двоичный код</a:t>
          </a:r>
          <a:endParaRPr lang="ru-RU" dirty="0">
            <a:latin typeface="Arial" pitchFamily="34" charset="0"/>
            <a:cs typeface="Arial" pitchFamily="34" charset="0"/>
          </a:endParaRPr>
        </a:p>
      </dgm:t>
    </dgm:pt>
    <dgm:pt modelId="{37B10073-03E7-4634-9E50-E131777C89F9}" type="parTrans" cxnId="{4600639E-E7D0-4759-AFEE-2D8CD18D3F58}">
      <dgm:prSet/>
      <dgm:spPr/>
      <dgm:t>
        <a:bodyPr/>
        <a:lstStyle/>
        <a:p>
          <a:endParaRPr lang="ru-RU"/>
        </a:p>
      </dgm:t>
    </dgm:pt>
    <dgm:pt modelId="{9199E2FA-7069-4B64-A54D-8B792482DDB6}" type="sibTrans" cxnId="{4600639E-E7D0-4759-AFEE-2D8CD18D3F58}">
      <dgm:prSet/>
      <dgm:spPr/>
      <dgm:t>
        <a:bodyPr/>
        <a:lstStyle/>
        <a:p>
          <a:endParaRPr lang="ru-RU"/>
        </a:p>
      </dgm:t>
    </dgm:pt>
    <dgm:pt modelId="{2EA01CFC-EBB7-4913-B6B4-6A11F7815370}" type="pres">
      <dgm:prSet presAssocID="{8875A0EF-67CB-4951-ADF2-E327F1015D95}" presName="Name0" presStyleCnt="0">
        <dgm:presLayoutVars>
          <dgm:dir/>
          <dgm:resizeHandles val="exact"/>
        </dgm:presLayoutVars>
      </dgm:prSet>
      <dgm:spPr/>
    </dgm:pt>
    <dgm:pt modelId="{E454F8DA-1948-4345-B410-2474FCE6B104}" type="pres">
      <dgm:prSet presAssocID="{28B9103E-294B-4D7C-B04B-F4B012AC93FB}" presName="node" presStyleLbl="node1" presStyleIdx="0" presStyleCnt="2" custLinFactNeighborY="-142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4E85CE-52A0-4E10-926F-A819DC640AD8}" type="pres">
      <dgm:prSet presAssocID="{0ADC0589-4661-4750-A65E-DECCA094BF77}" presName="sibTrans" presStyleLbl="sibTrans2D1" presStyleIdx="0" presStyleCnt="1"/>
      <dgm:spPr/>
      <dgm:t>
        <a:bodyPr/>
        <a:lstStyle/>
        <a:p>
          <a:endParaRPr lang="ru-RU"/>
        </a:p>
      </dgm:t>
    </dgm:pt>
    <dgm:pt modelId="{E5909F9F-2E5E-4604-AB51-3050C9DD1250}" type="pres">
      <dgm:prSet presAssocID="{0ADC0589-4661-4750-A65E-DECCA094BF77}" presName="connectorText" presStyleLbl="sibTrans2D1" presStyleIdx="0" presStyleCnt="1"/>
      <dgm:spPr/>
      <dgm:t>
        <a:bodyPr/>
        <a:lstStyle/>
        <a:p>
          <a:endParaRPr lang="ru-RU"/>
        </a:p>
      </dgm:t>
    </dgm:pt>
    <dgm:pt modelId="{745E9491-5CF0-4629-87CE-2B0C4BA767C9}" type="pres">
      <dgm:prSet presAssocID="{F7CAD3E8-97D8-458C-9A4B-D00D1E406C50}" presName="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600639E-E7D0-4759-AFEE-2D8CD18D3F58}" srcId="{8875A0EF-67CB-4951-ADF2-E327F1015D95}" destId="{F7CAD3E8-97D8-458C-9A4B-D00D1E406C50}" srcOrd="1" destOrd="0" parTransId="{37B10073-03E7-4634-9E50-E131777C89F9}" sibTransId="{9199E2FA-7069-4B64-A54D-8B792482DDB6}"/>
    <dgm:cxn modelId="{DF91A560-881A-462A-90A6-E60F0358D6E0}" type="presOf" srcId="{28B9103E-294B-4D7C-B04B-F4B012AC93FB}" destId="{E454F8DA-1948-4345-B410-2474FCE6B104}" srcOrd="0" destOrd="0" presId="urn:microsoft.com/office/officeart/2005/8/layout/process1"/>
    <dgm:cxn modelId="{8A394C1B-CC29-4BE2-B934-1170753C0D1C}" type="presOf" srcId="{F7CAD3E8-97D8-458C-9A4B-D00D1E406C50}" destId="{745E9491-5CF0-4629-87CE-2B0C4BA767C9}" srcOrd="0" destOrd="0" presId="urn:microsoft.com/office/officeart/2005/8/layout/process1"/>
    <dgm:cxn modelId="{089636A5-F7C6-42C9-A2A9-98EDE57813F3}" type="presOf" srcId="{8875A0EF-67CB-4951-ADF2-E327F1015D95}" destId="{2EA01CFC-EBB7-4913-B6B4-6A11F7815370}" srcOrd="0" destOrd="0" presId="urn:microsoft.com/office/officeart/2005/8/layout/process1"/>
    <dgm:cxn modelId="{B5123564-0702-4559-884F-557CF1044185}" type="presOf" srcId="{0ADC0589-4661-4750-A65E-DECCA094BF77}" destId="{394E85CE-52A0-4E10-926F-A819DC640AD8}" srcOrd="0" destOrd="0" presId="urn:microsoft.com/office/officeart/2005/8/layout/process1"/>
    <dgm:cxn modelId="{D40CA416-3CE0-4D0F-BA67-568D80DE3850}" srcId="{8875A0EF-67CB-4951-ADF2-E327F1015D95}" destId="{28B9103E-294B-4D7C-B04B-F4B012AC93FB}" srcOrd="0" destOrd="0" parTransId="{03120DB6-8388-4859-8422-5879B094F146}" sibTransId="{0ADC0589-4661-4750-A65E-DECCA094BF77}"/>
    <dgm:cxn modelId="{111BBA50-3DB3-4200-97FE-8D21291C37AA}" type="presOf" srcId="{0ADC0589-4661-4750-A65E-DECCA094BF77}" destId="{E5909F9F-2E5E-4604-AB51-3050C9DD1250}" srcOrd="1" destOrd="0" presId="urn:microsoft.com/office/officeart/2005/8/layout/process1"/>
    <dgm:cxn modelId="{D28A87A6-6ED3-43AC-9662-13DB3CF1DE03}" type="presParOf" srcId="{2EA01CFC-EBB7-4913-B6B4-6A11F7815370}" destId="{E454F8DA-1948-4345-B410-2474FCE6B104}" srcOrd="0" destOrd="0" presId="urn:microsoft.com/office/officeart/2005/8/layout/process1"/>
    <dgm:cxn modelId="{AB76C6A4-E030-48BE-AD1B-263BCE00DFF3}" type="presParOf" srcId="{2EA01CFC-EBB7-4913-B6B4-6A11F7815370}" destId="{394E85CE-52A0-4E10-926F-A819DC640AD8}" srcOrd="1" destOrd="0" presId="urn:microsoft.com/office/officeart/2005/8/layout/process1"/>
    <dgm:cxn modelId="{4D3BE394-5EF9-4D9F-9BFE-54656AB8D0CD}" type="presParOf" srcId="{394E85CE-52A0-4E10-926F-A819DC640AD8}" destId="{E5909F9F-2E5E-4604-AB51-3050C9DD1250}" srcOrd="0" destOrd="0" presId="urn:microsoft.com/office/officeart/2005/8/layout/process1"/>
    <dgm:cxn modelId="{604CAF1D-EC2D-4C39-BD36-940D063BF18E}" type="presParOf" srcId="{2EA01CFC-EBB7-4913-B6B4-6A11F7815370}" destId="{745E9491-5CF0-4629-87CE-2B0C4BA767C9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454F8DA-1948-4345-B410-2474FCE6B104}">
      <dsp:nvSpPr>
        <dsp:cNvPr id="0" name=""/>
        <dsp:cNvSpPr/>
      </dsp:nvSpPr>
      <dsp:spPr>
        <a:xfrm>
          <a:off x="1632" y="0"/>
          <a:ext cx="3482068" cy="1249965"/>
        </a:xfrm>
        <a:prstGeom prst="roundRect">
          <a:avLst>
            <a:gd name="adj" fmla="val 10000"/>
          </a:avLst>
        </a:prstGeom>
        <a:solidFill>
          <a:schemeClr val="lt1"/>
        </a:solidFill>
        <a:ln w="762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>
              <a:latin typeface="Arial" pitchFamily="34" charset="0"/>
              <a:cs typeface="Arial" pitchFamily="34" charset="0"/>
            </a:rPr>
            <a:t>Символ  </a:t>
          </a:r>
          <a:endParaRPr lang="ru-RU" sz="3700" kern="1200" dirty="0">
            <a:latin typeface="Arial" pitchFamily="34" charset="0"/>
            <a:cs typeface="Arial" pitchFamily="34" charset="0"/>
          </a:endParaRPr>
        </a:p>
      </dsp:txBody>
      <dsp:txXfrm>
        <a:off x="38242" y="36610"/>
        <a:ext cx="3408848" cy="1176745"/>
      </dsp:txXfrm>
    </dsp:sp>
    <dsp:sp modelId="{394E85CE-52A0-4E10-926F-A819DC640AD8}">
      <dsp:nvSpPr>
        <dsp:cNvPr id="0" name=""/>
        <dsp:cNvSpPr/>
      </dsp:nvSpPr>
      <dsp:spPr>
        <a:xfrm>
          <a:off x="3831907" y="193206"/>
          <a:ext cx="738198" cy="863552"/>
        </a:xfrm>
        <a:prstGeom prst="rightArrow">
          <a:avLst>
            <a:gd name="adj1" fmla="val 60000"/>
            <a:gd name="adj2" fmla="val 50000"/>
          </a:avLst>
        </a:prstGeom>
        <a:solidFill>
          <a:srgbClr val="000099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/>
        </a:p>
      </dsp:txBody>
      <dsp:txXfrm>
        <a:off x="3831907" y="365916"/>
        <a:ext cx="516739" cy="518132"/>
      </dsp:txXfrm>
    </dsp:sp>
    <dsp:sp modelId="{745E9491-5CF0-4629-87CE-2B0C4BA767C9}">
      <dsp:nvSpPr>
        <dsp:cNvPr id="0" name=""/>
        <dsp:cNvSpPr/>
      </dsp:nvSpPr>
      <dsp:spPr>
        <a:xfrm>
          <a:off x="4876528" y="0"/>
          <a:ext cx="3482068" cy="1249965"/>
        </a:xfrm>
        <a:prstGeom prst="roundRect">
          <a:avLst>
            <a:gd name="adj" fmla="val 10000"/>
          </a:avLst>
        </a:prstGeom>
        <a:solidFill>
          <a:schemeClr val="lt1"/>
        </a:solidFill>
        <a:ln w="76200" cap="flat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700" kern="1200" dirty="0" smtClean="0">
              <a:latin typeface="Arial" pitchFamily="34" charset="0"/>
              <a:cs typeface="Arial" pitchFamily="34" charset="0"/>
            </a:rPr>
            <a:t>Двоичный код</a:t>
          </a:r>
          <a:endParaRPr lang="ru-RU" sz="3700" kern="1200" dirty="0">
            <a:latin typeface="Arial" pitchFamily="34" charset="0"/>
            <a:cs typeface="Arial" pitchFamily="34" charset="0"/>
          </a:endParaRPr>
        </a:p>
      </dsp:txBody>
      <dsp:txXfrm>
        <a:off x="4913138" y="36610"/>
        <a:ext cx="3408848" cy="117674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93D19B-74EF-4C45-8C6C-4F48F320CD5C}" type="datetimeFigureOut">
              <a:rPr lang="ru-RU" smtClean="0"/>
              <a:t>10.06.2025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4D53E9-EE0D-485F-87A7-40C067FE9B8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8376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smtClean="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22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BD739321-1243-46FD-BFCD-94F25D62B98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21791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Работу выполнила : учитель МБОУ</a:t>
            </a:r>
            <a:r>
              <a:rPr lang="ru-RU" baseline="0" dirty="0" smtClean="0"/>
              <a:t> СОШ №3 </a:t>
            </a:r>
            <a:r>
              <a:rPr lang="ru-RU" baseline="0" dirty="0" err="1" smtClean="0"/>
              <a:t>г.Костерёво</a:t>
            </a:r>
            <a:endParaRPr lang="ru-RU" baseline="0" dirty="0" smtClean="0"/>
          </a:p>
          <a:p>
            <a:r>
              <a:rPr lang="ru-RU" baseline="0" dirty="0" smtClean="0"/>
              <a:t>Высшей квалификационной категории – </a:t>
            </a:r>
            <a:r>
              <a:rPr lang="ru-RU" baseline="0" dirty="0" err="1" smtClean="0"/>
              <a:t>Мытина</a:t>
            </a:r>
            <a:r>
              <a:rPr lang="ru-RU" baseline="0" dirty="0" smtClean="0"/>
              <a:t> Виктория Николаевна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b="0" i="1" baseline="0" dirty="0" smtClean="0"/>
              <a:t>Беседа с учащимися, в результате которой ставится цель и задачи урока.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На нашем первом уроке мы с вами говорили о том, что в основе нашего мира лежат три составляющие – вещество, энергия и информация.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Из вещества он слагается, энергией движется, информацией направляется.</a:t>
            </a:r>
            <a:r>
              <a:rPr lang="en-US" sz="1200" b="0" i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</a:t>
            </a:r>
            <a:r>
              <a:rPr lang="ru-RU" sz="1200" b="0" i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Вещество</a:t>
            </a:r>
            <a:r>
              <a:rPr lang="ru-RU" sz="1200" b="0" i="0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 и энергию изучают естественные науки (химия, физика, биология и др.). Информацию изучает информатика.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Любая наука рано или поздно приходит к необходимости как-то измерить то, что она изучает.</a:t>
            </a:r>
            <a:endParaRPr lang="ru-RU" sz="12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rtl="0"/>
            <a:r>
              <a:rPr lang="ru-RU" sz="1200" b="0" i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- Можно ли измерить вещество? </a:t>
            </a:r>
            <a:r>
              <a:rPr lang="ru-RU" sz="1200" b="0" i="1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(можно взвесить, определить длину, найти объем и т.д.)</a:t>
            </a:r>
            <a:endParaRPr lang="ru-RU" sz="1200" b="0" i="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pPr rtl="0">
              <a:buFontTx/>
              <a:buChar char="-"/>
            </a:pPr>
            <a:r>
              <a:rPr lang="ru-RU" sz="1200" b="0" i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Можно ли определить количество энергии? </a:t>
            </a:r>
            <a:r>
              <a:rPr lang="ru-RU" sz="1200" b="0" i="1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(можно тепловую, электроэнергию и т.д.) </a:t>
            </a:r>
          </a:p>
          <a:p>
            <a:pPr rtl="0">
              <a:buFontTx/>
              <a:buChar char="-"/>
            </a:pPr>
            <a:r>
              <a:rPr lang="ru-RU" sz="1200" b="0" i="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Измерение происходит путем сопоставления измеряемой величины с эталонной единицей </a:t>
            </a:r>
            <a:r>
              <a:rPr lang="ru-RU" sz="1200" b="0" i="1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(приводим примеры)</a:t>
            </a:r>
          </a:p>
          <a:p>
            <a:pPr rtl="0">
              <a:buFontTx/>
              <a:buChar char="-"/>
            </a:pPr>
            <a:r>
              <a:rPr lang="ru-RU" baseline="0" dirty="0" smtClean="0"/>
              <a:t> Как измерить информацию? В каких единицах измерения измеряют информацию?</a:t>
            </a:r>
          </a:p>
          <a:p>
            <a:pPr rtl="0">
              <a:buFontTx/>
              <a:buChar char="-"/>
            </a:pPr>
            <a:r>
              <a:rPr lang="ru-RU" baseline="0" dirty="0" smtClean="0"/>
              <a:t>Этот вопрос очень непростой. Ответ на него зависит от того, что мы понимаем под информацией. Но поскольку определять информацию можно по разному, то и способы измерения тоже могут быть разными.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i="1" dirty="0" smtClean="0"/>
              <a:t>Сообщение6– это информационный поток, который  в процессе передачи информации поступает</a:t>
            </a:r>
            <a:r>
              <a:rPr lang="ru-RU" i="1" baseline="0" dirty="0" smtClean="0"/>
              <a:t> от источника к приемнику . Это речь, которую мы слушаем (объяснение учителя, радиосообщение), это воспринимаемые нами зрительные образы (фильм, сигнал светофора), это текст книги, которую мы читаем и т. д.</a:t>
            </a:r>
            <a:endParaRPr lang="ru-RU" i="1" dirty="0" smtClean="0"/>
          </a:p>
          <a:p>
            <a:r>
              <a:rPr lang="ru-RU" i="1" dirty="0" smtClean="0"/>
              <a:t>Обсуждение</a:t>
            </a:r>
            <a:r>
              <a:rPr lang="ru-RU" i="1" baseline="0" dirty="0" smtClean="0"/>
              <a:t> вопроса : </a:t>
            </a:r>
            <a:r>
              <a:rPr lang="ru-RU" dirty="0" smtClean="0"/>
              <a:t> «В каком случае сообщение информативно для человека».</a:t>
            </a:r>
          </a:p>
          <a:p>
            <a:r>
              <a:rPr lang="ru-RU" dirty="0" smtClean="0"/>
              <a:t>Для разных людей одно и то же сообщение с точки зрения его информативности может быть разным.</a:t>
            </a:r>
            <a:endParaRPr lang="en-US" dirty="0" smtClean="0"/>
          </a:p>
          <a:p>
            <a:endParaRPr lang="ru-RU" dirty="0" smtClean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количество информации зависит от информативности.</a:t>
            </a:r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1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количество информации зависит от её содержания, понятности и новизны.</a:t>
            </a:r>
            <a:endParaRPr lang="ru-RU" sz="1200" kern="120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Закрепление.</a:t>
            </a:r>
          </a:p>
          <a:p>
            <a:r>
              <a:rPr lang="ru-RU" dirty="0" smtClean="0"/>
              <a:t>Учащиеся записывают ответы на вопросы. Если ученик не знает ответ, он ставит знак вопроса. </a:t>
            </a:r>
          </a:p>
          <a:p>
            <a:r>
              <a:rPr lang="ru-RU" dirty="0" smtClean="0"/>
              <a:t>Учитель дает</a:t>
            </a:r>
            <a:r>
              <a:rPr lang="ru-RU" baseline="0" dirty="0" smtClean="0"/>
              <a:t> правильные ответы.</a:t>
            </a:r>
            <a:endParaRPr lang="en-US" dirty="0" smtClean="0"/>
          </a:p>
          <a:p>
            <a:r>
              <a:rPr lang="ru-RU" dirty="0" smtClean="0"/>
              <a:t>Обсуждается,</a:t>
            </a:r>
            <a:r>
              <a:rPr lang="ru-RU" baseline="0" dirty="0" smtClean="0"/>
              <a:t> какие из данных сообщений информативны и почему?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Существует </a:t>
            </a:r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два подхода </a:t>
            </a:r>
            <a:r>
              <a:rPr lang="ru-RU" sz="1200" kern="120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при определении количества информации – содержательный и алфавитный. Содержательный применяется для измерения информации, используемой человеком, а алфавитный – компьютером.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Ответить на вопрос, что такое алфавит сначала предлагается самим</a:t>
            </a:r>
            <a:r>
              <a:rPr lang="ru-RU" baseline="0" dirty="0" smtClean="0"/>
              <a:t> учащимся, так как это понятие им хорошо знакомо.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Китайский иероглиф – цветок</a:t>
            </a:r>
          </a:p>
          <a:p>
            <a:r>
              <a:rPr lang="ru-RU" dirty="0" smtClean="0"/>
              <a:t>Обсуждаем с учащимися</a:t>
            </a:r>
            <a:r>
              <a:rPr lang="ru-RU" baseline="0" dirty="0" smtClean="0"/>
              <a:t> от чего зависит информационный вес символа и делаем вывод: </a:t>
            </a:r>
            <a:r>
              <a:rPr lang="ru-RU" sz="1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Symbol"/>
              </a:rPr>
              <a:t>вес символа зависит от  мощности алфавита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Бит – минимальная единица</a:t>
            </a:r>
            <a:r>
              <a:rPr lang="ru-RU" baseline="0" dirty="0" smtClean="0"/>
              <a:t> информации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Двоичное кодирование универсально. С помощью двоичного кода можно закодировать любой символ.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Сначала учащиеся самостоятельно в тетрадях записывают все возможные варианты.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Сначала</a:t>
            </a:r>
            <a:r>
              <a:rPr lang="ru-RU" baseline="0" dirty="0" smtClean="0"/>
              <a:t> предлагается учащимся самим увидеть закономерность.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20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Фактически для выражения объема компьютерной информации в качестве основной единицы используется байт.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21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22</a:t>
            </a:fld>
            <a:endParaRPr lang="ru-R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27</a:t>
            </a:fld>
            <a:endParaRPr lang="ru-RU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Используется</a:t>
            </a:r>
            <a:r>
              <a:rPr lang="ru-RU" baseline="0" dirty="0" smtClean="0"/>
              <a:t> в теории информации</a:t>
            </a:r>
            <a:endParaRPr lang="ru-RU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ru-RU" dirty="0" smtClean="0"/>
          </a:p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ru-RU" dirty="0" smtClean="0"/>
              <a:t>Рассматривается сообщение, которое содержит сведения о том, что произошло одно из конечного множества (</a:t>
            </a:r>
            <a:r>
              <a:rPr lang="en-US" dirty="0" smtClean="0"/>
              <a:t>N) </a:t>
            </a:r>
            <a:r>
              <a:rPr lang="ru-RU" dirty="0" smtClean="0"/>
              <a:t> возможных событий.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28</a:t>
            </a:fld>
            <a:endParaRPr lang="ru-R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29</a:t>
            </a:fld>
            <a:endParaRPr lang="ru-RU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32</a:t>
            </a:fld>
            <a:endParaRPr lang="ru-R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739321-1243-46FD-BFCD-94F25D62B98E}" type="slidenum">
              <a:rPr lang="ru-RU" smtClean="0"/>
              <a:pPr>
                <a:defRPr/>
              </a:pPr>
              <a:t>33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dirty="0" err="1" smtClean="0"/>
              <a:t>Мытина</a:t>
            </a:r>
            <a:r>
              <a:rPr lang="ru-RU" dirty="0" smtClean="0"/>
              <a:t> В.Н.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dirty="0" err="1" smtClean="0"/>
              <a:t>Мытина</a:t>
            </a:r>
            <a:r>
              <a:rPr lang="ru-RU" dirty="0" smtClean="0"/>
              <a:t> В.Н.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dirty="0" err="1" smtClean="0"/>
              <a:t>Мытина</a:t>
            </a:r>
            <a:r>
              <a:rPr lang="ru-RU" dirty="0" smtClean="0"/>
              <a:t> В.Н.</a:t>
            </a:r>
            <a:endParaRPr lang="ru-RU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dirty="0" err="1" smtClean="0"/>
              <a:t>Мытина</a:t>
            </a:r>
            <a:r>
              <a:rPr lang="ru-RU" dirty="0" smtClean="0"/>
              <a:t> В.Н.</a:t>
            </a:r>
            <a:endParaRPr lang="ru-RU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dirty="0" err="1" smtClean="0"/>
              <a:t>Мытина</a:t>
            </a:r>
            <a:r>
              <a:rPr lang="ru-RU" dirty="0" smtClean="0"/>
              <a:t> В.Н.</a:t>
            </a:r>
            <a:endParaRPr lang="ru-RU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dirty="0" err="1" smtClean="0"/>
              <a:t>Мытина</a:t>
            </a:r>
            <a:r>
              <a:rPr lang="ru-RU" dirty="0" smtClean="0"/>
              <a:t> В.Н.</a:t>
            </a:r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dirty="0" err="1" smtClean="0"/>
              <a:t>Мытина</a:t>
            </a:r>
            <a:r>
              <a:rPr lang="ru-RU" dirty="0" smtClean="0"/>
              <a:t> В.Н.</a:t>
            </a:r>
            <a:endParaRPr lang="ru-RU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dirty="0" err="1" smtClean="0"/>
              <a:t>Мытина</a:t>
            </a:r>
            <a:r>
              <a:rPr lang="ru-RU" dirty="0" smtClean="0"/>
              <a:t> В.Н.</a:t>
            </a:r>
            <a:endParaRPr lang="ru-RU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dirty="0" err="1" smtClean="0"/>
              <a:t>Мытина</a:t>
            </a:r>
            <a:r>
              <a:rPr lang="ru-RU" dirty="0" smtClean="0"/>
              <a:t> В.Н.</a:t>
            </a:r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dirty="0" err="1" smtClean="0"/>
              <a:t>Мытина</a:t>
            </a:r>
            <a:r>
              <a:rPr lang="ru-RU" dirty="0" smtClean="0"/>
              <a:t> В.Н.</a:t>
            </a:r>
            <a:endParaRPr lang="ru-RU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r>
              <a:rPr lang="ru-RU" dirty="0" err="1" smtClean="0"/>
              <a:t>Мытина</a:t>
            </a:r>
            <a:r>
              <a:rPr lang="ru-RU" dirty="0" smtClean="0"/>
              <a:t> В.Н.</a:t>
            </a:r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r>
              <a:rPr lang="ru-RU" dirty="0" err="1" smtClean="0"/>
              <a:t>Мытина</a:t>
            </a:r>
            <a:r>
              <a:rPr lang="ru-RU" dirty="0" smtClean="0"/>
              <a:t> В.Н.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7.xml"/><Relationship Id="rId5" Type="http://schemas.openxmlformats.org/officeDocument/2006/relationships/slide" Target="slide21.xml"/><Relationship Id="rId4" Type="http://schemas.openxmlformats.org/officeDocument/2006/relationships/slide" Target="slide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wmf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детки читают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63688" y="332656"/>
            <a:ext cx="5515068" cy="34654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Овал 8"/>
          <p:cNvSpPr/>
          <p:nvPr/>
        </p:nvSpPr>
        <p:spPr>
          <a:xfrm>
            <a:off x="929559" y="4895329"/>
            <a:ext cx="7344816" cy="1944216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Скругленный прямоугольник 3">
            <a:hlinkClick r:id="rId4" action="ppaction://hlinksldjump"/>
          </p:cNvPr>
          <p:cNvSpPr/>
          <p:nvPr/>
        </p:nvSpPr>
        <p:spPr>
          <a:xfrm>
            <a:off x="131653" y="3846994"/>
            <a:ext cx="2677976" cy="1224136"/>
          </a:xfrm>
          <a:prstGeom prst="roundRect">
            <a:avLst/>
          </a:prstGeom>
          <a:solidFill>
            <a:srgbClr val="FFFFD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Алфавитный подход</a:t>
            </a:r>
            <a:endParaRPr lang="ru-RU" sz="2400" dirty="0"/>
          </a:p>
        </p:txBody>
      </p:sp>
      <p:sp>
        <p:nvSpPr>
          <p:cNvPr id="5" name="Скругленный прямоугольник 4">
            <a:hlinkClick r:id="rId5" action="ppaction://hlinksldjump"/>
          </p:cNvPr>
          <p:cNvSpPr/>
          <p:nvPr/>
        </p:nvSpPr>
        <p:spPr>
          <a:xfrm>
            <a:off x="2921082" y="3798094"/>
            <a:ext cx="3096344" cy="1218436"/>
          </a:xfrm>
          <a:prstGeom prst="roundRect">
            <a:avLst/>
          </a:prstGeom>
          <a:solidFill>
            <a:srgbClr val="FFFFD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Единицы измерения информации</a:t>
            </a:r>
            <a:endParaRPr lang="ru-RU" sz="2400" dirty="0"/>
          </a:p>
        </p:txBody>
      </p:sp>
      <p:sp>
        <p:nvSpPr>
          <p:cNvPr id="6" name="Скругленный прямоугольник 5">
            <a:hlinkClick r:id="rId6" action="ppaction://hlinksldjump"/>
          </p:cNvPr>
          <p:cNvSpPr/>
          <p:nvPr/>
        </p:nvSpPr>
        <p:spPr>
          <a:xfrm>
            <a:off x="6156176" y="3798094"/>
            <a:ext cx="2915816" cy="1218436"/>
          </a:xfrm>
          <a:prstGeom prst="roundRect">
            <a:avLst/>
          </a:prstGeom>
          <a:solidFill>
            <a:srgbClr val="FFFFD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Содержательный подход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403648" y="5451938"/>
            <a:ext cx="68407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 err="1" smtClean="0"/>
              <a:t>Мытина</a:t>
            </a:r>
            <a:r>
              <a:rPr lang="ru-RU" sz="1600" dirty="0" smtClean="0"/>
              <a:t> Виктория Николаевна</a:t>
            </a:r>
          </a:p>
          <a:p>
            <a:pPr algn="ctr"/>
            <a:r>
              <a:rPr lang="ru-RU" sz="1600" dirty="0" smtClean="0"/>
              <a:t>учитель информатики</a:t>
            </a:r>
          </a:p>
          <a:p>
            <a:pPr algn="ctr"/>
            <a:r>
              <a:rPr lang="ru-RU" sz="1600" dirty="0" smtClean="0"/>
              <a:t>МБОУ КСОШ №3</a:t>
            </a:r>
            <a:endParaRPr lang="ru-RU" sz="16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79512" y="68860"/>
            <a:ext cx="878497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Измерение информации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0"/>
            <a:ext cx="8229600" cy="692696"/>
          </a:xfrm>
        </p:spPr>
        <p:txBody>
          <a:bodyPr>
            <a:normAutofit fontScale="90000"/>
          </a:bodyPr>
          <a:lstStyle/>
          <a:p>
            <a:r>
              <a:rPr lang="ru-RU" sz="4000" b="1" dirty="0" smtClean="0"/>
              <a:t>Три кита на которых стоит мир</a:t>
            </a:r>
            <a:r>
              <a:rPr lang="ru-RU" sz="4000" dirty="0" smtClean="0"/>
              <a:t> </a:t>
            </a:r>
          </a:p>
        </p:txBody>
      </p:sp>
      <p:sp>
        <p:nvSpPr>
          <p:cNvPr id="5124" name="Oval 4"/>
          <p:cNvSpPr>
            <a:spLocks noChangeArrowheads="1"/>
          </p:cNvSpPr>
          <p:nvPr/>
        </p:nvSpPr>
        <p:spPr bwMode="auto">
          <a:xfrm>
            <a:off x="73025" y="1773114"/>
            <a:ext cx="2843213" cy="1655961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400" b="1" dirty="0"/>
              <a:t>Вещество</a:t>
            </a:r>
          </a:p>
          <a:p>
            <a:pPr algn="ctr"/>
            <a:endParaRPr lang="ru-RU" sz="1400" i="1" dirty="0"/>
          </a:p>
        </p:txBody>
      </p:sp>
      <p:sp>
        <p:nvSpPr>
          <p:cNvPr id="5131" name="Oval 11"/>
          <p:cNvSpPr>
            <a:spLocks noChangeArrowheads="1"/>
          </p:cNvSpPr>
          <p:nvPr/>
        </p:nvSpPr>
        <p:spPr bwMode="auto">
          <a:xfrm>
            <a:off x="3059113" y="1773114"/>
            <a:ext cx="2881312" cy="1655961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400" b="1" dirty="0"/>
              <a:t>Энергия</a:t>
            </a:r>
          </a:p>
          <a:p>
            <a:pPr algn="ctr"/>
            <a:endParaRPr lang="ru-RU" dirty="0"/>
          </a:p>
        </p:txBody>
      </p:sp>
      <p:sp>
        <p:nvSpPr>
          <p:cNvPr id="5132" name="Oval 12"/>
          <p:cNvSpPr>
            <a:spLocks noChangeArrowheads="1"/>
          </p:cNvSpPr>
          <p:nvPr/>
        </p:nvSpPr>
        <p:spPr bwMode="auto">
          <a:xfrm>
            <a:off x="6084168" y="1772816"/>
            <a:ext cx="3059833" cy="1655961"/>
          </a:xfrm>
          <a:prstGeom prst="ellipse">
            <a:avLst/>
          </a:prstGeom>
          <a:ln>
            <a:headEnd/>
            <a:tailEnd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r>
              <a:rPr lang="ru-RU" sz="2400" b="1" dirty="0"/>
              <a:t>Информация</a:t>
            </a:r>
          </a:p>
          <a:p>
            <a:pPr algn="ctr"/>
            <a:endParaRPr lang="ru-RU" sz="2400" dirty="0"/>
          </a:p>
        </p:txBody>
      </p:sp>
      <p:pic>
        <p:nvPicPr>
          <p:cNvPr id="5137" name="Picture 17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467544" y="620688"/>
            <a:ext cx="1982788" cy="166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8" name="Picture 1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6659563" y="621407"/>
            <a:ext cx="1982787" cy="166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9" name="Picture 19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 bwMode="auto">
          <a:xfrm>
            <a:off x="3563888" y="620688"/>
            <a:ext cx="1720850" cy="1528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extBox 15"/>
          <p:cNvSpPr txBox="1"/>
          <p:nvPr/>
        </p:nvSpPr>
        <p:spPr>
          <a:xfrm>
            <a:off x="0" y="3501008"/>
            <a:ext cx="32861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Можно ли измерить вещество?</a:t>
            </a:r>
            <a:endParaRPr lang="ru-RU" sz="2400" dirty="0"/>
          </a:p>
        </p:txBody>
      </p:sp>
      <p:sp>
        <p:nvSpPr>
          <p:cNvPr id="17" name="Скругленная прямоугольная выноска 16"/>
          <p:cNvSpPr/>
          <p:nvPr/>
        </p:nvSpPr>
        <p:spPr>
          <a:xfrm>
            <a:off x="179512" y="4869160"/>
            <a:ext cx="4214842" cy="1725912"/>
          </a:xfrm>
          <a:prstGeom prst="wedgeRoundRectCallout">
            <a:avLst>
              <a:gd name="adj1" fmla="val -15144"/>
              <a:gd name="adj2" fmla="val -82160"/>
              <a:gd name="adj3" fmla="val 16667"/>
            </a:avLst>
          </a:prstGeom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Например:</a:t>
            </a:r>
          </a:p>
          <a:p>
            <a:pPr algn="ctr"/>
            <a:r>
              <a:rPr lang="ru-RU" sz="2400" dirty="0" smtClean="0"/>
              <a:t>длина (мм, см, дм, м,…</a:t>
            </a:r>
          </a:p>
          <a:p>
            <a:pPr algn="ctr"/>
            <a:r>
              <a:rPr lang="ru-RU" sz="2400" dirty="0" smtClean="0"/>
              <a:t>вес (мг, г, кг,…</a:t>
            </a:r>
          </a:p>
          <a:p>
            <a:pPr algn="ctr"/>
            <a:r>
              <a:rPr lang="ru-RU" sz="2400" dirty="0" smtClean="0"/>
              <a:t>объем (мм</a:t>
            </a:r>
            <a:r>
              <a:rPr lang="ru-RU" sz="2400" baseline="30000" dirty="0" smtClean="0"/>
              <a:t>3</a:t>
            </a:r>
            <a:r>
              <a:rPr lang="ru-RU" sz="2400" dirty="0" smtClean="0"/>
              <a:t>, см</a:t>
            </a:r>
            <a:r>
              <a:rPr lang="ru-RU" sz="2400" baseline="30000" dirty="0" smtClean="0"/>
              <a:t>3</a:t>
            </a:r>
            <a:r>
              <a:rPr lang="ru-RU" sz="2400" dirty="0" smtClean="0"/>
              <a:t>,… </a:t>
            </a:r>
            <a:endParaRPr lang="ru-RU" sz="2400" dirty="0"/>
          </a:p>
        </p:txBody>
      </p:sp>
      <p:sp>
        <p:nvSpPr>
          <p:cNvPr id="18" name="TextBox 17"/>
          <p:cNvSpPr txBox="1"/>
          <p:nvPr/>
        </p:nvSpPr>
        <p:spPr>
          <a:xfrm>
            <a:off x="2926646" y="3501008"/>
            <a:ext cx="33735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Можно ли измерить энергию?</a:t>
            </a:r>
            <a:endParaRPr lang="ru-RU" sz="2400" dirty="0"/>
          </a:p>
        </p:txBody>
      </p:sp>
      <p:sp>
        <p:nvSpPr>
          <p:cNvPr id="19" name="Скругленная прямоугольная выноска 18"/>
          <p:cNvSpPr/>
          <p:nvPr/>
        </p:nvSpPr>
        <p:spPr>
          <a:xfrm>
            <a:off x="2987824" y="4869160"/>
            <a:ext cx="4024468" cy="1725912"/>
          </a:xfrm>
          <a:prstGeom prst="wedgeRoundRectCallout">
            <a:avLst>
              <a:gd name="adj1" fmla="val -9983"/>
              <a:gd name="adj2" fmla="val -81624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Например:</a:t>
            </a:r>
          </a:p>
          <a:p>
            <a:pPr algn="ctr"/>
            <a:r>
              <a:rPr lang="ru-RU" sz="2400" dirty="0" smtClean="0"/>
              <a:t>тепловая энергия,</a:t>
            </a:r>
          </a:p>
          <a:p>
            <a:pPr algn="ctr"/>
            <a:r>
              <a:rPr lang="ru-RU" sz="2400" dirty="0" smtClean="0"/>
              <a:t>электроэнергия (Дж)</a:t>
            </a:r>
            <a:endParaRPr lang="ru-RU" sz="2400" dirty="0"/>
          </a:p>
        </p:txBody>
      </p:sp>
      <p:sp>
        <p:nvSpPr>
          <p:cNvPr id="20" name="TextBox 19"/>
          <p:cNvSpPr txBox="1"/>
          <p:nvPr/>
        </p:nvSpPr>
        <p:spPr>
          <a:xfrm>
            <a:off x="5857884" y="3429000"/>
            <a:ext cx="35719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Как измерить количество информации?</a:t>
            </a:r>
            <a:endParaRPr lang="ru-RU" sz="2400" dirty="0"/>
          </a:p>
        </p:txBody>
      </p:sp>
      <p:sp>
        <p:nvSpPr>
          <p:cNvPr id="24" name="Скругленная прямоугольная выноска 23"/>
          <p:cNvSpPr/>
          <p:nvPr/>
        </p:nvSpPr>
        <p:spPr>
          <a:xfrm>
            <a:off x="4427984" y="5085184"/>
            <a:ext cx="4381658" cy="1572206"/>
          </a:xfrm>
          <a:prstGeom prst="wedgeRoundRectCallout">
            <a:avLst>
              <a:gd name="adj1" fmla="val 22011"/>
              <a:gd name="adj2" fmla="val -79423"/>
              <a:gd name="adj3" fmla="val 1666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Какие единицы измерения?</a:t>
            </a:r>
            <a:endParaRPr lang="ru-RU" sz="2400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5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5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5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 animBg="1"/>
      <p:bldP spid="5131" grpId="0" animBg="1"/>
      <p:bldP spid="5132" grpId="0" animBg="1"/>
      <p:bldP spid="16" grpId="0"/>
      <p:bldP spid="16" grpId="1"/>
      <p:bldP spid="17" grpId="0" animBg="1"/>
      <p:bldP spid="17" grpId="1" animBg="1"/>
      <p:bldP spid="18" grpId="0"/>
      <p:bldP spid="18" grpId="1"/>
      <p:bldP spid="19" grpId="0" animBg="1"/>
      <p:bldP spid="19" grpId="1" animBg="1"/>
      <p:bldP spid="20" grpId="0"/>
      <p:bldP spid="2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Содержимое 2"/>
          <p:cNvSpPr txBox="1">
            <a:spLocks/>
          </p:cNvSpPr>
          <p:nvPr/>
        </p:nvSpPr>
        <p:spPr>
          <a:xfrm>
            <a:off x="142844" y="214290"/>
            <a:ext cx="8786874" cy="151216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/>
          <a:p>
            <a:pPr marL="3429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Информация</a:t>
            </a:r>
            <a:r>
              <a:rPr kumimoji="0" lang="ru-RU" sz="2800" b="1" i="0" u="none" strike="noStrike" kern="1200" cap="none" spc="0" normalizeH="0" noProof="0" dirty="0" smtClean="0">
                <a:ln>
                  <a:noFill/>
                </a:ln>
                <a:solidFill>
                  <a:srgbClr val="990033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- </a:t>
            </a:r>
            <a:r>
              <a:rPr kumimoji="0" lang="ru-RU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это сведения об окружающем мире и протекающих в нем процессах</a:t>
            </a: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214290"/>
            <a:ext cx="8786874" cy="1512168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indent="0">
              <a:spcBef>
                <a:spcPts val="0"/>
              </a:spcBef>
              <a:buNone/>
            </a:pPr>
            <a:r>
              <a:rPr lang="ru-RU" sz="2800" b="1" dirty="0" smtClean="0">
                <a:solidFill>
                  <a:srgbClr val="990033"/>
                </a:solidFill>
              </a:rPr>
              <a:t>Информативным</a:t>
            </a:r>
            <a:r>
              <a:rPr lang="ru-RU" sz="2800" b="1" dirty="0" smtClean="0"/>
              <a:t> </a:t>
            </a:r>
            <a:r>
              <a:rPr lang="ru-RU" sz="2800" dirty="0" smtClean="0"/>
              <a:t>назовем сообщение, которое </a:t>
            </a:r>
            <a:r>
              <a:rPr lang="ru-RU" sz="2800" b="1" dirty="0" smtClean="0"/>
              <a:t>пополняет знания человека</a:t>
            </a:r>
            <a:r>
              <a:rPr lang="ru-RU" sz="2800" dirty="0" smtClean="0"/>
              <a:t>, т.е. несет для него информацию. </a:t>
            </a:r>
            <a:endParaRPr lang="ru-RU" sz="2800" dirty="0"/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179512" y="1844824"/>
            <a:ext cx="4248472" cy="1872208"/>
          </a:xfrm>
          <a:prstGeom prst="wedgeRoundRectCallout">
            <a:avLst>
              <a:gd name="adj1" fmla="val 34958"/>
              <a:gd name="adj2" fmla="val 88447"/>
              <a:gd name="adj3" fmla="val 16667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«Старые» сведения </a:t>
            </a:r>
            <a:r>
              <a:rPr lang="ru-RU" sz="2200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 знания не пополнят, т. е. сообщение </a:t>
            </a:r>
            <a:r>
              <a:rPr lang="ru-RU" sz="2200" b="1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неинформативно</a:t>
            </a:r>
          </a:p>
          <a:p>
            <a:pPr algn="ctr"/>
            <a:r>
              <a:rPr lang="ru-RU" sz="2200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(количество информации = 0)</a:t>
            </a:r>
            <a:endParaRPr lang="ru-RU" sz="2200" b="1" dirty="0">
              <a:solidFill>
                <a:srgbClr val="1C1C1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4716016" y="1844824"/>
            <a:ext cx="4248472" cy="1728192"/>
          </a:xfrm>
          <a:prstGeom prst="wedgeRoundRectCallout">
            <a:avLst>
              <a:gd name="adj1" fmla="val -33686"/>
              <a:gd name="adj2" fmla="val 103118"/>
              <a:gd name="adj3" fmla="val 16667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200" b="1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</a:rPr>
              <a:t>Новые сведения</a:t>
            </a:r>
            <a:r>
              <a:rPr lang="ru-RU" sz="2200" b="1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ru-RU" sz="2200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 пополнят знания, т. е. сообщение </a:t>
            </a:r>
            <a:r>
              <a:rPr lang="ru-RU" sz="2200" b="1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информативно</a:t>
            </a:r>
          </a:p>
          <a:p>
            <a:pPr algn="ctr"/>
            <a:r>
              <a:rPr lang="ru-RU" sz="2200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(количество информации </a:t>
            </a:r>
            <a:r>
              <a:rPr lang="en-US" sz="2200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&gt;</a:t>
            </a:r>
            <a:r>
              <a:rPr lang="ru-RU" sz="2200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 0)</a:t>
            </a:r>
            <a:endParaRPr lang="ru-RU" sz="2200" b="1" dirty="0">
              <a:solidFill>
                <a:srgbClr val="1C1C1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8434" name="Picture 2" descr="http://m90777.com/pics/5796ae02d5f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8620" y="4725144"/>
            <a:ext cx="4231575" cy="1988840"/>
          </a:xfrm>
          <a:prstGeom prst="rect">
            <a:avLst/>
          </a:prstGeom>
          <a:noFill/>
        </p:spPr>
      </p:pic>
      <p:sp>
        <p:nvSpPr>
          <p:cNvPr id="15" name="Стрелка вправо 14"/>
          <p:cNvSpPr/>
          <p:nvPr/>
        </p:nvSpPr>
        <p:spPr>
          <a:xfrm>
            <a:off x="5857884" y="5500702"/>
            <a:ext cx="1243013" cy="676944"/>
          </a:xfrm>
          <a:prstGeom prst="rightArrow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solidFill>
                <a:srgbClr val="1C1C1C"/>
              </a:solidFill>
            </a:endParaRPr>
          </a:p>
        </p:txBody>
      </p:sp>
      <p:sp>
        <p:nvSpPr>
          <p:cNvPr id="16" name="Стрелка вправо 15"/>
          <p:cNvSpPr/>
          <p:nvPr/>
        </p:nvSpPr>
        <p:spPr>
          <a:xfrm rot="10800000">
            <a:off x="2500298" y="5572140"/>
            <a:ext cx="1026989" cy="676944"/>
          </a:xfrm>
          <a:prstGeom prst="rightArrow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 sz="2400">
              <a:solidFill>
                <a:srgbClr val="1C1C1C"/>
              </a:solidFill>
            </a:endParaRPr>
          </a:p>
        </p:txBody>
      </p:sp>
      <p:sp>
        <p:nvSpPr>
          <p:cNvPr id="17" name="Овал 16"/>
          <p:cNvSpPr/>
          <p:nvPr/>
        </p:nvSpPr>
        <p:spPr>
          <a:xfrm>
            <a:off x="3481620" y="4005064"/>
            <a:ext cx="2376264" cy="144016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/>
              <a:t>5*7=35</a:t>
            </a:r>
            <a:endParaRPr lang="ru-RU" sz="3600" b="1" dirty="0"/>
          </a:p>
        </p:txBody>
      </p:sp>
      <p:sp>
        <p:nvSpPr>
          <p:cNvPr id="24" name="Скругленная прямоугольная выноска 23"/>
          <p:cNvSpPr/>
          <p:nvPr/>
        </p:nvSpPr>
        <p:spPr>
          <a:xfrm>
            <a:off x="179512" y="1844824"/>
            <a:ext cx="4320480" cy="1932246"/>
          </a:xfrm>
          <a:prstGeom prst="wedgeRoundRectCallout">
            <a:avLst>
              <a:gd name="adj1" fmla="val 34868"/>
              <a:gd name="adj2" fmla="val 87236"/>
              <a:gd name="adj3" fmla="val 16667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Понятное</a:t>
            </a:r>
            <a:r>
              <a:rPr lang="en-US" sz="2400" b="1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/ </a:t>
            </a:r>
            <a:r>
              <a:rPr lang="ru-RU" sz="2400" b="1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новое </a:t>
            </a:r>
            <a:r>
              <a:rPr lang="ru-RU" sz="2400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 сообщение </a:t>
            </a:r>
            <a:r>
              <a:rPr lang="ru-RU" sz="2400" b="1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информативно </a:t>
            </a:r>
          </a:p>
          <a:p>
            <a:pPr algn="ctr"/>
            <a:r>
              <a:rPr lang="ru-RU" sz="2200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(количество информации </a:t>
            </a:r>
            <a:r>
              <a:rPr lang="en-US" sz="2200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&gt;</a:t>
            </a:r>
            <a:r>
              <a:rPr lang="ru-RU" sz="2200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 0)</a:t>
            </a:r>
            <a:endParaRPr lang="ru-RU" sz="2200" dirty="0">
              <a:solidFill>
                <a:srgbClr val="1C1C1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0" name="Рисунок 19" descr="2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3837869"/>
            <a:ext cx="3383128" cy="3020131"/>
          </a:xfrm>
          <a:prstGeom prst="rect">
            <a:avLst/>
          </a:prstGeom>
        </p:spPr>
      </p:pic>
      <p:sp>
        <p:nvSpPr>
          <p:cNvPr id="21" name="Скругленная прямоугольная выноска 20"/>
          <p:cNvSpPr/>
          <p:nvPr/>
        </p:nvSpPr>
        <p:spPr>
          <a:xfrm>
            <a:off x="4716016" y="1844824"/>
            <a:ext cx="4248472" cy="1872208"/>
          </a:xfrm>
          <a:prstGeom prst="wedgeRoundRectCallout">
            <a:avLst>
              <a:gd name="adj1" fmla="val -28248"/>
              <a:gd name="adj2" fmla="val 85433"/>
              <a:gd name="adj3" fmla="val 16667"/>
            </a:avLst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</a:rPr>
              <a:t>Непонятное</a:t>
            </a:r>
            <a:r>
              <a:rPr lang="ru-RU" sz="2400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2400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 сообщение </a:t>
            </a:r>
            <a:r>
              <a:rPr lang="ru-RU" sz="2400" b="1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неинформативно</a:t>
            </a:r>
          </a:p>
          <a:p>
            <a:pPr algn="ctr"/>
            <a:r>
              <a:rPr lang="ru-RU" sz="2200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  <a:sym typeface="Symbol"/>
              </a:rPr>
              <a:t>(количество информации = 0)</a:t>
            </a:r>
            <a:endParaRPr lang="ru-RU" sz="2200" b="1" dirty="0">
              <a:solidFill>
                <a:srgbClr val="1C1C1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Овал 21"/>
          <p:cNvSpPr/>
          <p:nvPr/>
        </p:nvSpPr>
        <p:spPr>
          <a:xfrm>
            <a:off x="2928926" y="3929066"/>
            <a:ext cx="4071966" cy="151615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dirty="0" smtClean="0"/>
              <a:t>Log</a:t>
            </a:r>
            <a:r>
              <a:rPr lang="en-US" sz="2400" b="1" baseline="-25000" dirty="0" smtClean="0"/>
              <a:t>a</a:t>
            </a:r>
            <a:r>
              <a:rPr lang="en-US" sz="2400" b="1" dirty="0" smtClean="0"/>
              <a:t>x+Log</a:t>
            </a:r>
            <a:r>
              <a:rPr lang="en-US" sz="2400" b="1" baseline="-25000" dirty="0" smtClean="0"/>
              <a:t>a</a:t>
            </a:r>
            <a:r>
              <a:rPr lang="en-US" sz="2400" b="1" dirty="0" smtClean="0"/>
              <a:t>y= log</a:t>
            </a:r>
            <a:r>
              <a:rPr lang="en-US" sz="2400" b="1" baseline="-25000" dirty="0" smtClean="0"/>
              <a:t>a</a:t>
            </a:r>
            <a:r>
              <a:rPr lang="en-US" sz="2400" b="1" dirty="0" smtClean="0"/>
              <a:t>(</a:t>
            </a:r>
            <a:r>
              <a:rPr lang="en-US" sz="2400" b="1" dirty="0" err="1" smtClean="0"/>
              <a:t>xy</a:t>
            </a:r>
            <a:r>
              <a:rPr lang="en-US" sz="2400" b="1" dirty="0" smtClean="0"/>
              <a:t>)</a:t>
            </a:r>
            <a:endParaRPr lang="ru-RU" sz="2400" b="1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3490708" y="5301208"/>
            <a:ext cx="2606799" cy="103822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solidFill>
                  <a:srgbClr val="1C1C1C"/>
                </a:solidFill>
                <a:latin typeface="Arial" pitchFamily="34" charset="0"/>
                <a:cs typeface="Arial" pitchFamily="34" charset="0"/>
              </a:rPr>
              <a:t>СООБЩЕНИЕ</a:t>
            </a:r>
            <a:endParaRPr lang="ru-RU" sz="2400" b="1" dirty="0">
              <a:solidFill>
                <a:srgbClr val="1C1C1C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44386" name="Picture 2" descr="http://img0.liveinternet.ru/images/attach/c/6/124/257/124257472_454397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00468" y="4365104"/>
            <a:ext cx="2043532" cy="2492896"/>
          </a:xfrm>
          <a:prstGeom prst="rect">
            <a:avLst/>
          </a:prstGeom>
          <a:noFill/>
        </p:spPr>
      </p:pic>
      <p:pic>
        <p:nvPicPr>
          <p:cNvPr id="80898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48364" y="1124744"/>
            <a:ext cx="795636" cy="795636"/>
          </a:xfrm>
          <a:prstGeom prst="rect">
            <a:avLst/>
          </a:prstGeom>
          <a:noFill/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44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"/>
                            </p:stCondLst>
                            <p:childTnLst>
                              <p:par>
                                <p:cTn id="6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1000"/>
                            </p:stCondLst>
                            <p:childTnLst>
                              <p:par>
                                <p:cTn id="6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9" dur="500"/>
                                        <p:tgtEl>
                                          <p:spTgt spid="1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500"/>
                            </p:stCondLst>
                            <p:childTnLst>
                              <p:par>
                                <p:cTn id="7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3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"/>
                            </p:stCondLst>
                            <p:childTnLst>
                              <p:par>
                                <p:cTn id="7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p" animBg="1"/>
      <p:bldP spid="19" grpId="1" build="allAtOnce" animBg="1"/>
      <p:bldP spid="3" grpId="0" uiExpand="1" build="p" animBg="1"/>
      <p:bldP spid="11" grpId="0" animBg="1"/>
      <p:bldP spid="11" grpId="1" animBg="1"/>
      <p:bldP spid="12" grpId="0" animBg="1"/>
      <p:bldP spid="12" grpId="1" animBg="1"/>
      <p:bldP spid="15" grpId="0" animBg="1"/>
      <p:bldP spid="16" grpId="0" animBg="1"/>
      <p:bldP spid="17" grpId="0" animBg="1"/>
      <p:bldP spid="17" grpId="1" animBg="1"/>
      <p:bldP spid="24" grpId="0" animBg="1"/>
      <p:bldP spid="21" grpId="0" animBg="1"/>
      <p:bldP spid="22" grpId="0" animBg="1"/>
      <p:bldP spid="1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376082" cy="471086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Arial" pitchFamily="34" charset="0"/>
                <a:cs typeface="Arial" pitchFamily="34" charset="0"/>
              </a:rPr>
              <a:t> 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 descr="two-kids-reading-togeth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3861048"/>
            <a:ext cx="4464496" cy="2745666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71438" y="1071546"/>
            <a:ext cx="9001156" cy="1800200"/>
          </a:xfrm>
          <a:prstGeom prst="rect">
            <a:avLst/>
          </a:prstGeom>
          <a:ln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r>
              <a:rPr lang="ru-RU" sz="2800" b="1" dirty="0" smtClean="0">
                <a:solidFill>
                  <a:schemeClr val="tx1"/>
                </a:solidFill>
                <a:latin typeface="Helvetica"/>
                <a:ea typeface="Times New Roman" pitchFamily="18" charset="0"/>
                <a:cs typeface="Times New Roman" pitchFamily="18" charset="0"/>
              </a:rPr>
              <a:t>Сообщение</a:t>
            </a:r>
            <a:r>
              <a:rPr lang="ru-RU" sz="2800" dirty="0" smtClean="0">
                <a:solidFill>
                  <a:schemeClr val="tx1"/>
                </a:solidFill>
                <a:latin typeface="Helvetica"/>
                <a:ea typeface="Times New Roman" pitchFamily="18" charset="0"/>
                <a:cs typeface="Times New Roman" pitchFamily="18" charset="0"/>
              </a:rPr>
              <a:t> несет информацию для человека (</a:t>
            </a:r>
            <a:r>
              <a:rPr lang="ru-RU" sz="2800" b="1" dirty="0" smtClean="0">
                <a:solidFill>
                  <a:schemeClr val="tx1"/>
                </a:solidFill>
                <a:latin typeface="Helvetica"/>
                <a:ea typeface="Times New Roman" pitchFamily="18" charset="0"/>
                <a:cs typeface="Times New Roman" pitchFamily="18" charset="0"/>
              </a:rPr>
              <a:t>информативно</a:t>
            </a:r>
            <a:r>
              <a:rPr lang="ru-RU" sz="2800" dirty="0" smtClean="0">
                <a:solidFill>
                  <a:schemeClr val="tx1"/>
                </a:solidFill>
                <a:latin typeface="Helvetica"/>
                <a:ea typeface="Times New Roman" pitchFamily="18" charset="0"/>
                <a:cs typeface="Times New Roman" pitchFamily="18" charset="0"/>
              </a:rPr>
              <a:t>), если содержащиеся в нем сведения являются для него </a:t>
            </a:r>
            <a:r>
              <a:rPr lang="ru-RU" sz="2800" b="1" dirty="0" smtClean="0">
                <a:solidFill>
                  <a:schemeClr val="tx1"/>
                </a:solidFill>
                <a:latin typeface="Helvetica"/>
                <a:ea typeface="Times New Roman" pitchFamily="18" charset="0"/>
                <a:cs typeface="Times New Roman" pitchFamily="18" charset="0"/>
              </a:rPr>
              <a:t>новыми</a:t>
            </a:r>
            <a:r>
              <a:rPr lang="ru-RU" sz="2800" dirty="0" smtClean="0">
                <a:solidFill>
                  <a:schemeClr val="tx1"/>
                </a:solidFill>
                <a:latin typeface="Helvetica"/>
                <a:ea typeface="Times New Roman" pitchFamily="18" charset="0"/>
                <a:cs typeface="Times New Roman" pitchFamily="18" charset="0"/>
              </a:rPr>
              <a:t> и </a:t>
            </a:r>
            <a:r>
              <a:rPr lang="ru-RU" sz="2800" b="1" dirty="0" smtClean="0">
                <a:solidFill>
                  <a:schemeClr val="tx1"/>
                </a:solidFill>
                <a:latin typeface="Helvetica"/>
                <a:ea typeface="Times New Roman" pitchFamily="18" charset="0"/>
                <a:cs typeface="Times New Roman" pitchFamily="18" charset="0"/>
              </a:rPr>
              <a:t>понятными</a:t>
            </a:r>
            <a:r>
              <a:rPr lang="ru-RU" sz="2800" dirty="0" smtClean="0">
                <a:solidFill>
                  <a:schemeClr val="tx1"/>
                </a:solidFill>
                <a:latin typeface="Helvetica"/>
                <a:ea typeface="Times New Roman" pitchFamily="18" charset="0"/>
                <a:cs typeface="Times New Roman" pitchFamily="18" charset="0"/>
              </a:rPr>
              <a:t>.</a:t>
            </a:r>
            <a:endParaRPr lang="ru-RU" sz="2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5000628" y="2641594"/>
            <a:ext cx="1428760" cy="1588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6858016" y="2641594"/>
            <a:ext cx="2000264" cy="1588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Заголовок 1"/>
          <p:cNvSpPr txBox="1">
            <a:spLocks/>
          </p:cNvSpPr>
          <p:nvPr/>
        </p:nvSpPr>
        <p:spPr>
          <a:xfrm>
            <a:off x="179512" y="0"/>
            <a:ext cx="8052554" cy="47108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dirty="0" smtClean="0">
                <a:latin typeface="Arial" pitchFamily="34" charset="0"/>
                <a:ea typeface="+mj-ea"/>
                <a:cs typeface="Arial" pitchFamily="34" charset="0"/>
              </a:rPr>
              <a:t>Вывод:</a:t>
            </a:r>
            <a:r>
              <a:rPr kumimoji="0" lang="ru-RU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 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19" name="Группа 3"/>
          <p:cNvGrpSpPr/>
          <p:nvPr/>
        </p:nvGrpSpPr>
        <p:grpSpPr>
          <a:xfrm>
            <a:off x="0" y="548680"/>
            <a:ext cx="4427984" cy="72008"/>
            <a:chOff x="0" y="836712"/>
            <a:chExt cx="8892480" cy="72008"/>
          </a:xfrm>
        </p:grpSpPr>
        <p:cxnSp>
          <p:nvCxnSpPr>
            <p:cNvPr id="20" name="Прямая соединительная линия 19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6" name="Скругленная прямоугольная выноска 25"/>
          <p:cNvSpPr/>
          <p:nvPr/>
        </p:nvSpPr>
        <p:spPr>
          <a:xfrm>
            <a:off x="4716016" y="4869160"/>
            <a:ext cx="3960440" cy="1728192"/>
          </a:xfrm>
          <a:prstGeom prst="wedgeRoundRectCallout">
            <a:avLst>
              <a:gd name="adj1" fmla="val -4076"/>
              <a:gd name="adj2" fmla="val -175174"/>
              <a:gd name="adj3" fmla="val 16667"/>
            </a:avLst>
          </a:prstGeom>
          <a:solidFill>
            <a:srgbClr val="FFFFB7"/>
          </a:solidFill>
          <a:ln>
            <a:solidFill>
              <a:srgbClr val="FFFFB7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Зависит от человека (субъективно)</a:t>
            </a:r>
            <a:endParaRPr lang="ru-RU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2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28384" y="1124744"/>
            <a:ext cx="939652" cy="939652"/>
          </a:xfrm>
          <a:prstGeom prst="rect">
            <a:avLst/>
          </a:prstGeom>
          <a:noFill/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51520" y="332656"/>
          <a:ext cx="8640960" cy="64017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20414"/>
                <a:gridCol w="4820546"/>
              </a:tblGrid>
              <a:tr h="884771"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вопрос</a:t>
                      </a:r>
                      <a:endParaRPr lang="ru-RU" sz="3600" dirty="0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3600" dirty="0" smtClean="0"/>
                        <a:t>ответ</a:t>
                      </a:r>
                      <a:endParaRPr lang="ru-RU" sz="3600" dirty="0"/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925689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Какой город является столицей  Франции?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409701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Чему</a:t>
                      </a:r>
                      <a:r>
                        <a:rPr lang="ru-RU" sz="2400" baseline="0" dirty="0" smtClean="0"/>
                        <a:t> равно значение определенного интеграла</a:t>
                      </a:r>
                      <a:r>
                        <a:rPr lang="ru-RU" sz="2400" dirty="0" smtClean="0"/>
                        <a:t>?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181628">
                <a:tc>
                  <a:txBody>
                    <a:bodyPr/>
                    <a:lstStyle/>
                    <a:p>
                      <a:r>
                        <a:rPr lang="ru-RU" sz="2400" dirty="0" smtClean="0"/>
                        <a:t>Какую высоту и вес имеет Эйфелева башня?</a:t>
                      </a:r>
                      <a:endParaRPr lang="ru-RU" sz="2400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800" dirty="0"/>
                    </a:p>
                  </a:txBody>
                  <a:tcPr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4214810" y="1285860"/>
            <a:ext cx="44622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/>
              <a:t>Столица Франции - Париж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4214810" y="4514687"/>
            <a:ext cx="432048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Эйфелева башня имеет высоту 300 метров и вес 9000 тонн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214810" y="2143116"/>
            <a:ext cx="460452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dirty="0" smtClean="0"/>
              <a:t>Значение определенного интеграла равно разности значений первообразной подынтегральной функции на верхнем и нижнем пределах.</a:t>
            </a: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two-kids-reading-together.png"/>
          <p:cNvPicPr>
            <a:picLocks noChangeAspect="1"/>
          </p:cNvPicPr>
          <p:nvPr/>
        </p:nvPicPr>
        <p:blipFill>
          <a:blip r:embed="rId3" cstate="print"/>
          <a:srcRect l="47285"/>
          <a:stretch>
            <a:fillRect/>
          </a:stretch>
        </p:blipFill>
        <p:spPr>
          <a:xfrm>
            <a:off x="0" y="3573016"/>
            <a:ext cx="2815722" cy="3284984"/>
          </a:xfrm>
          <a:prstGeom prst="rect">
            <a:avLst/>
          </a:prstGeom>
        </p:spPr>
      </p:pic>
      <p:sp>
        <p:nvSpPr>
          <p:cNvPr id="10" name="Скругленная прямоугольная выноска 9"/>
          <p:cNvSpPr/>
          <p:nvPr/>
        </p:nvSpPr>
        <p:spPr bwMode="auto">
          <a:xfrm>
            <a:off x="571472" y="332656"/>
            <a:ext cx="7786742" cy="2232248"/>
          </a:xfrm>
          <a:prstGeom prst="wedgeRoundRectCallout">
            <a:avLst>
              <a:gd name="adj1" fmla="val 3683"/>
              <a:gd name="adj2" fmla="val 76061"/>
              <a:gd name="adj3" fmla="val 16667"/>
            </a:avLst>
          </a:prstGeom>
          <a:solidFill>
            <a:srgbClr val="FFFFD9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25000"/>
              </a:lnSpc>
            </a:pPr>
            <a:r>
              <a:rPr lang="ru-RU" sz="3200" dirty="0" smtClean="0">
                <a:solidFill>
                  <a:srgbClr val="1C1C1C"/>
                </a:solidFill>
              </a:rPr>
              <a:t>Для того, чтобы </a:t>
            </a:r>
            <a:r>
              <a:rPr lang="ru-RU" sz="3200" b="1" dirty="0" smtClean="0">
                <a:solidFill>
                  <a:srgbClr val="1C1C1C"/>
                </a:solidFill>
              </a:rPr>
              <a:t>измерить информацию </a:t>
            </a:r>
            <a:r>
              <a:rPr lang="ru-RU" sz="3200" b="1" dirty="0" smtClean="0"/>
              <a:t>объективно</a:t>
            </a:r>
            <a:r>
              <a:rPr lang="ru-RU" sz="3200" dirty="0" smtClean="0">
                <a:solidFill>
                  <a:srgbClr val="1C1C1C"/>
                </a:solidFill>
              </a:rPr>
              <a:t>,</a:t>
            </a:r>
          </a:p>
          <a:p>
            <a:pPr algn="ctr">
              <a:lnSpc>
                <a:spcPct val="125000"/>
              </a:lnSpc>
            </a:pPr>
            <a:r>
              <a:rPr lang="ru-RU" sz="3200" dirty="0" smtClean="0">
                <a:solidFill>
                  <a:srgbClr val="1C1C1C"/>
                </a:solidFill>
              </a:rPr>
              <a:t>нельзя опираться на её содержание</a:t>
            </a:r>
          </a:p>
        </p:txBody>
      </p:sp>
      <p:pic>
        <p:nvPicPr>
          <p:cNvPr id="17410" name="Picture 2" descr="http://900igr.net/datai/fizkultura/Ves-rantsa/0014-008-Vyvody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3284984"/>
            <a:ext cx="4229197" cy="3384376"/>
          </a:xfrm>
          <a:prstGeom prst="rect">
            <a:avLst/>
          </a:prstGeom>
          <a:noFill/>
        </p:spPr>
      </p:pic>
      <p:pic>
        <p:nvPicPr>
          <p:cNvPr id="13" name="Рисунок 12" descr="two-kids-reading-together.png"/>
          <p:cNvPicPr>
            <a:picLocks noChangeAspect="1"/>
          </p:cNvPicPr>
          <p:nvPr/>
        </p:nvPicPr>
        <p:blipFill>
          <a:blip r:embed="rId3" cstate="print"/>
          <a:srcRect r="51237"/>
          <a:stretch>
            <a:fillRect/>
          </a:stretch>
        </p:blipFill>
        <p:spPr>
          <a:xfrm>
            <a:off x="6444208" y="3453013"/>
            <a:ext cx="2699792" cy="3404987"/>
          </a:xfrm>
          <a:prstGeom prst="rect">
            <a:avLst/>
          </a:prstGeom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539552" y="476672"/>
            <a:ext cx="8064896" cy="2304256"/>
          </a:xfrm>
          <a:prstGeom prst="roundRect">
            <a:avLst/>
          </a:prstGeom>
          <a:solidFill>
            <a:srgbClr val="FFFFD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Алфавитный (объёмный) подход к измерению информации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409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786050" y="2714620"/>
            <a:ext cx="7772400" cy="2376264"/>
          </a:xfrm>
        </p:spPr>
        <p:txBody>
          <a:bodyPr>
            <a:normAutofit/>
          </a:bodyPr>
          <a:lstStyle/>
          <a:p>
            <a:pPr eaLnBrk="1" hangingPunct="1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ru-RU" b="1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2" name="Picture 2" descr="https://ds02.infourok.ru/uploads/ex/07c6/00042675-087f56bc/hello_html_m703627c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716016" y="2996952"/>
            <a:ext cx="3134721" cy="3645024"/>
          </a:xfrm>
          <a:prstGeom prst="rect">
            <a:avLst/>
          </a:prstGeom>
          <a:noFill/>
        </p:spPr>
      </p:pic>
      <p:pic>
        <p:nvPicPr>
          <p:cNvPr id="15364" name="Picture 4" descr="http://do.ngs55.ru/preview/do/4e1630bd52fb319db216b25a946afc03_1466144470_1000_89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3429000"/>
            <a:ext cx="3384376" cy="3029017"/>
          </a:xfrm>
          <a:prstGeom prst="rect">
            <a:avLst/>
          </a:prstGeom>
          <a:noFill/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кругленный прямоугольник 9"/>
          <p:cNvSpPr/>
          <p:nvPr/>
        </p:nvSpPr>
        <p:spPr>
          <a:xfrm>
            <a:off x="251520" y="980728"/>
            <a:ext cx="8748464" cy="5544616"/>
          </a:xfrm>
          <a:prstGeom prst="round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44624"/>
            <a:ext cx="8064896" cy="620712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ru-RU" sz="4000" b="1" dirty="0" smtClean="0">
                <a:latin typeface="Arial" pitchFamily="34" charset="0"/>
                <a:cs typeface="Arial" pitchFamily="34" charset="0"/>
              </a:rPr>
              <a:t>Алфавитный подход    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>
          <a:xfrm>
            <a:off x="323850" y="1052513"/>
            <a:ext cx="8424614" cy="4525962"/>
          </a:xfrm>
        </p:spPr>
        <p:txBody>
          <a:bodyPr>
            <a:normAutofit fontScale="92500"/>
          </a:bodyPr>
          <a:lstStyle/>
          <a:p>
            <a:pPr>
              <a:spcAft>
                <a:spcPct val="40000"/>
              </a:spcAft>
              <a:buClr>
                <a:srgbClr val="FF0000"/>
              </a:buClr>
              <a:buFont typeface="Wingdings" pitchFamily="2" charset="2"/>
              <a:buChar char="ü"/>
            </a:pPr>
            <a:r>
              <a:rPr lang="ru-RU" dirty="0" smtClean="0">
                <a:latin typeface="Arial" charset="0"/>
              </a:rPr>
              <a:t>Алфавитный подход </a:t>
            </a:r>
            <a:r>
              <a:rPr lang="ru-RU" b="1" dirty="0" smtClean="0">
                <a:latin typeface="Arial" charset="0"/>
              </a:rPr>
              <a:t>позволяет измерять количество информации в тексте (символьном сообщении)</a:t>
            </a:r>
            <a:r>
              <a:rPr lang="ru-RU" dirty="0" smtClean="0">
                <a:latin typeface="Arial" charset="0"/>
              </a:rPr>
              <a:t>, составленном из символов некоторого алфавита.</a:t>
            </a:r>
          </a:p>
          <a:p>
            <a:pPr eaLnBrk="1" hangingPunct="1">
              <a:spcAft>
                <a:spcPct val="40000"/>
              </a:spcAft>
              <a:buClr>
                <a:srgbClr val="FF0000"/>
              </a:buClr>
              <a:buFont typeface="Wingdings" pitchFamily="2" charset="2"/>
              <a:buChar char="ü"/>
            </a:pPr>
            <a:r>
              <a:rPr lang="ru-RU" dirty="0" smtClean="0">
                <a:latin typeface="Arial" charset="0"/>
              </a:rPr>
              <a:t>Информационный объём сообщения </a:t>
            </a:r>
            <a:r>
              <a:rPr lang="ru-RU" b="1" dirty="0" smtClean="0">
                <a:latin typeface="Arial" charset="0"/>
              </a:rPr>
              <a:t>не зависит от содержания </a:t>
            </a:r>
            <a:r>
              <a:rPr lang="en-US" b="1" dirty="0" smtClean="0">
                <a:latin typeface="Arial" charset="0"/>
              </a:rPr>
              <a:t>(</a:t>
            </a:r>
            <a:r>
              <a:rPr lang="ru-RU" b="1" dirty="0" smtClean="0">
                <a:latin typeface="Arial" charset="0"/>
              </a:rPr>
              <a:t>объективный подход)</a:t>
            </a:r>
          </a:p>
          <a:p>
            <a:pPr eaLnBrk="1" hangingPunct="1">
              <a:spcAft>
                <a:spcPct val="40000"/>
              </a:spcAft>
              <a:buClr>
                <a:srgbClr val="FF0000"/>
              </a:buClr>
              <a:buFont typeface="Wingdings" pitchFamily="2" charset="2"/>
              <a:buChar char="ü"/>
            </a:pPr>
            <a:r>
              <a:rPr lang="ru-RU" b="1" dirty="0" smtClean="0">
                <a:latin typeface="Arial" charset="0"/>
              </a:rPr>
              <a:t>Используется в технике</a:t>
            </a:r>
          </a:p>
        </p:txBody>
      </p:sp>
      <p:grpSp>
        <p:nvGrpSpPr>
          <p:cNvPr id="7" name="Группа 3"/>
          <p:cNvGrpSpPr/>
          <p:nvPr/>
        </p:nvGrpSpPr>
        <p:grpSpPr>
          <a:xfrm>
            <a:off x="0" y="764704"/>
            <a:ext cx="8892480" cy="72008"/>
            <a:chOff x="0" y="836712"/>
            <a:chExt cx="8892480" cy="72008"/>
          </a:xfrm>
        </p:grpSpPr>
        <p:cxnSp>
          <p:nvCxnSpPr>
            <p:cNvPr id="8" name="Прямая соединительная линия 7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" name="Picture 2" descr="http://2.bp.blogspot.com/-6UyidZ018zM/Tw8YGL5XBvI/AAAAAAAAAJY/BzsHX3MR77I/s1600/computer-aj_aj_ashton_0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5724128" y="4581128"/>
            <a:ext cx="3156841" cy="2276872"/>
          </a:xfrm>
          <a:prstGeom prst="rect">
            <a:avLst/>
          </a:prstGeom>
          <a:noFill/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92" name="Rectangle 20"/>
          <p:cNvSpPr>
            <a:spLocks noChangeArrowheads="1"/>
          </p:cNvSpPr>
          <p:nvPr/>
        </p:nvSpPr>
        <p:spPr bwMode="auto">
          <a:xfrm>
            <a:off x="179512" y="836712"/>
            <a:ext cx="8432800" cy="5281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58775" indent="-358775"/>
            <a:r>
              <a:rPr lang="ru-RU" sz="2800" b="1" dirty="0">
                <a:solidFill>
                  <a:srgbClr val="990033"/>
                </a:solidFill>
                <a:latin typeface="Verdana" pitchFamily="34" charset="0"/>
              </a:rPr>
              <a:t>Алфавит</a:t>
            </a:r>
            <a:r>
              <a:rPr lang="ru-RU" sz="2800" dirty="0">
                <a:latin typeface="Verdana" pitchFamily="34" charset="0"/>
              </a:rPr>
              <a:t> – набор знаков, используемых при кодировании информации с помощью некоторого языка.</a:t>
            </a:r>
            <a:endParaRPr lang="ru-RU" sz="2800" dirty="0"/>
          </a:p>
          <a:p>
            <a:pPr marL="358775" indent="-358775">
              <a:spcBef>
                <a:spcPct val="25000"/>
              </a:spcBef>
            </a:pPr>
            <a:r>
              <a:rPr lang="ru-RU" sz="2400" u="sng" dirty="0" smtClean="0">
                <a:latin typeface="Verdana" pitchFamily="34" charset="0"/>
              </a:rPr>
              <a:t>Примеры</a:t>
            </a:r>
            <a:r>
              <a:rPr lang="ru-RU" sz="2400" u="sng" dirty="0">
                <a:latin typeface="Verdana" pitchFamily="34" charset="0"/>
              </a:rPr>
              <a:t>:</a:t>
            </a:r>
          </a:p>
          <a:p>
            <a:pPr marL="358775" indent="-358775"/>
            <a:r>
              <a:rPr lang="ru-RU" sz="2400" dirty="0"/>
              <a:t>  </a:t>
            </a:r>
            <a:r>
              <a:rPr lang="ru-RU" sz="2400" dirty="0" smtClean="0">
                <a:latin typeface="Verdana" pitchFamily="34" charset="0"/>
              </a:rPr>
              <a:t>АБВГДЕЁЖЗИЙКЛМНОПРС</a:t>
            </a:r>
            <a:r>
              <a:rPr lang="ru-RU" sz="2400" dirty="0" smtClean="0"/>
              <a:t>Т</a:t>
            </a:r>
            <a:r>
              <a:rPr lang="ru-RU" sz="2400" dirty="0" smtClean="0">
                <a:latin typeface="Verdana" pitchFamily="34" charset="0"/>
              </a:rPr>
              <a:t>УФХЦЧШЩЪЫЬЭЮЯ</a:t>
            </a:r>
            <a:endParaRPr lang="ru-RU" sz="2400" b="1" dirty="0"/>
          </a:p>
          <a:p>
            <a:pPr marL="358775" indent="-358775"/>
            <a:endParaRPr lang="ru-RU" sz="2400" dirty="0"/>
          </a:p>
          <a:p>
            <a:pPr marL="358775" indent="-358775"/>
            <a:r>
              <a:rPr lang="ru-RU" sz="2400" dirty="0"/>
              <a:t>  </a:t>
            </a:r>
            <a:r>
              <a:rPr lang="en-US" sz="2400" dirty="0">
                <a:latin typeface="Verdana" pitchFamily="34" charset="0"/>
              </a:rPr>
              <a:t>ABCDEFGHIJKLMNOPQRSTUVWXYZ		</a:t>
            </a:r>
            <a:endParaRPr lang="ru-RU" sz="2400" dirty="0"/>
          </a:p>
          <a:p>
            <a:pPr marL="358775" indent="-358775"/>
            <a:r>
              <a:rPr lang="ru-RU" sz="2400" dirty="0" smtClean="0">
                <a:cs typeface="Arial" charset="0"/>
              </a:rPr>
              <a:t>  </a:t>
            </a:r>
            <a:endParaRPr lang="en-US" sz="2400" dirty="0" smtClean="0">
              <a:cs typeface="Arial" charset="0"/>
            </a:endParaRPr>
          </a:p>
          <a:p>
            <a:pPr marL="358775" indent="-358775"/>
            <a:r>
              <a:rPr lang="en-US" sz="2400" dirty="0" smtClean="0">
                <a:cs typeface="Arial" charset="0"/>
              </a:rPr>
              <a:t>  </a:t>
            </a:r>
            <a:r>
              <a:rPr lang="ru-RU" sz="2400" dirty="0" smtClean="0">
                <a:cs typeface="Arial" charset="0"/>
              </a:rPr>
              <a:t> </a:t>
            </a:r>
            <a:r>
              <a:rPr lang="ru-RU" sz="2400" dirty="0" smtClean="0">
                <a:latin typeface="Verdana" pitchFamily="34" charset="0"/>
                <a:cs typeface="Arial" charset="0"/>
              </a:rPr>
              <a:t>- +</a:t>
            </a:r>
          </a:p>
          <a:p>
            <a:pPr marL="358775" indent="-358775"/>
            <a:r>
              <a:rPr lang="ru-RU" sz="2400" dirty="0">
                <a:latin typeface="Verdana" pitchFamily="34" charset="0"/>
              </a:rPr>
              <a:t>					  	</a:t>
            </a:r>
            <a:endParaRPr lang="ru-RU" sz="2400" b="1" dirty="0"/>
          </a:p>
          <a:p>
            <a:pPr marL="358775" indent="-358775"/>
            <a:r>
              <a:rPr lang="ru-RU" sz="2400" dirty="0" smtClean="0"/>
              <a:t>   </a:t>
            </a:r>
            <a:r>
              <a:rPr lang="ru-RU" sz="2400" dirty="0">
                <a:latin typeface="Verdana" pitchFamily="34" charset="0"/>
              </a:rPr>
              <a:t>0123456789						</a:t>
            </a:r>
            <a:endParaRPr lang="ru-RU" sz="2400" b="1" dirty="0">
              <a:latin typeface="Verdana" pitchFamily="34" charset="0"/>
            </a:endParaRPr>
          </a:p>
          <a:p>
            <a:pPr marL="358775" indent="-358775">
              <a:spcBef>
                <a:spcPct val="30000"/>
              </a:spcBef>
            </a:pPr>
            <a:endParaRPr lang="ru-RU" sz="2400" dirty="0">
              <a:latin typeface="Verdana" pitchFamily="34" charset="0"/>
            </a:endParaRPr>
          </a:p>
          <a:p>
            <a:pPr marL="358775" indent="-358775"/>
            <a:endParaRPr lang="ru-RU" sz="2400" b="1" dirty="0">
              <a:latin typeface="Verdana" pitchFamily="34" charset="0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15888"/>
            <a:ext cx="8229600" cy="620712"/>
          </a:xfrm>
        </p:spPr>
        <p:txBody>
          <a:bodyPr>
            <a:normAutofit/>
          </a:bodyPr>
          <a:lstStyle/>
          <a:p>
            <a:pPr algn="l" eaLnBrk="1" hangingPunct="1"/>
            <a:r>
              <a:rPr lang="ru-RU" sz="3200" b="1" dirty="0" smtClean="0">
                <a:latin typeface="Arial" pitchFamily="34" charset="0"/>
                <a:cs typeface="Arial" pitchFamily="34" charset="0"/>
              </a:rPr>
              <a:t>Алфавит - ? </a:t>
            </a:r>
          </a:p>
        </p:txBody>
      </p:sp>
      <p:grpSp>
        <p:nvGrpSpPr>
          <p:cNvPr id="2" name="Группа 3"/>
          <p:cNvGrpSpPr/>
          <p:nvPr/>
        </p:nvGrpSpPr>
        <p:grpSpPr>
          <a:xfrm>
            <a:off x="0" y="692696"/>
            <a:ext cx="8892480" cy="72008"/>
            <a:chOff x="0" y="836712"/>
            <a:chExt cx="8892480" cy="72008"/>
          </a:xfrm>
        </p:grpSpPr>
        <p:cxnSp>
          <p:nvCxnSpPr>
            <p:cNvPr id="7" name="Прямая соединительная линия 6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Прямоугольник 9"/>
          <p:cNvSpPr/>
          <p:nvPr/>
        </p:nvSpPr>
        <p:spPr>
          <a:xfrm>
            <a:off x="179512" y="5301208"/>
            <a:ext cx="8568952" cy="136815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358775" indent="-358775">
              <a:spcBef>
                <a:spcPct val="30000"/>
              </a:spcBef>
            </a:pPr>
            <a:r>
              <a:rPr lang="ru-RU" sz="32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Мощность алфавита </a:t>
            </a:r>
            <a:r>
              <a:rPr lang="ru-RU" sz="3200" b="1" dirty="0" smtClean="0">
                <a:latin typeface="Arial" pitchFamily="34" charset="0"/>
                <a:cs typeface="Arial" pitchFamily="34" charset="0"/>
              </a:rPr>
              <a:t>– количество символов  в  алфавите (</a:t>
            </a: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N)</a:t>
            </a:r>
            <a:r>
              <a:rPr lang="ru-RU" sz="32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028384" y="2492896"/>
            <a:ext cx="1115616" cy="523220"/>
          </a:xfrm>
          <a:prstGeom prst="rect">
            <a:avLst/>
          </a:prstGeom>
          <a:solidFill>
            <a:srgbClr val="FFFFD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N=</a:t>
            </a:r>
            <a:r>
              <a:rPr lang="ru-RU" sz="2800" dirty="0" smtClean="0"/>
              <a:t>33</a:t>
            </a:r>
            <a:endParaRPr lang="ru-RU" sz="2800" dirty="0"/>
          </a:p>
        </p:txBody>
      </p:sp>
      <p:sp>
        <p:nvSpPr>
          <p:cNvPr id="13" name="TextBox 12"/>
          <p:cNvSpPr txBox="1"/>
          <p:nvPr/>
        </p:nvSpPr>
        <p:spPr>
          <a:xfrm>
            <a:off x="6228184" y="3212976"/>
            <a:ext cx="1152128" cy="523220"/>
          </a:xfrm>
          <a:prstGeom prst="rect">
            <a:avLst/>
          </a:prstGeom>
          <a:solidFill>
            <a:srgbClr val="FFFFD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N=</a:t>
            </a:r>
            <a:r>
              <a:rPr lang="ru-RU" sz="2800" dirty="0" smtClean="0"/>
              <a:t>26</a:t>
            </a:r>
            <a:endParaRPr lang="ru-RU" sz="2800" dirty="0"/>
          </a:p>
        </p:txBody>
      </p:sp>
      <p:sp>
        <p:nvSpPr>
          <p:cNvPr id="14" name="TextBox 13"/>
          <p:cNvSpPr txBox="1"/>
          <p:nvPr/>
        </p:nvSpPr>
        <p:spPr>
          <a:xfrm>
            <a:off x="1403648" y="3933056"/>
            <a:ext cx="864096" cy="523220"/>
          </a:xfrm>
          <a:prstGeom prst="rect">
            <a:avLst/>
          </a:prstGeom>
          <a:solidFill>
            <a:srgbClr val="FFFFD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N=</a:t>
            </a:r>
            <a:r>
              <a:rPr lang="ru-RU" sz="2800" dirty="0" smtClean="0"/>
              <a:t>2</a:t>
            </a:r>
            <a:endParaRPr lang="ru-RU" sz="2800" dirty="0"/>
          </a:p>
        </p:txBody>
      </p:sp>
      <p:sp>
        <p:nvSpPr>
          <p:cNvPr id="15" name="TextBox 14"/>
          <p:cNvSpPr txBox="1"/>
          <p:nvPr/>
        </p:nvSpPr>
        <p:spPr>
          <a:xfrm>
            <a:off x="2699792" y="4633972"/>
            <a:ext cx="1152128" cy="523220"/>
          </a:xfrm>
          <a:prstGeom prst="rect">
            <a:avLst/>
          </a:prstGeom>
          <a:solidFill>
            <a:srgbClr val="FFFFD9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N=10</a:t>
            </a:r>
            <a:endParaRPr lang="ru-RU" sz="2800" dirty="0"/>
          </a:p>
        </p:txBody>
      </p:sp>
      <p:pic>
        <p:nvPicPr>
          <p:cNvPr id="17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47856" y="5373216"/>
            <a:ext cx="1296144" cy="1296144"/>
          </a:xfrm>
          <a:prstGeom prst="rect">
            <a:avLst/>
          </a:prstGeom>
          <a:noFill/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10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310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1310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310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10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3109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1092" grpId="0" build="p"/>
      <p:bldP spid="10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 b="2459"/>
          <a:stretch>
            <a:fillRect/>
          </a:stretch>
        </p:blipFill>
        <p:spPr bwMode="auto">
          <a:xfrm>
            <a:off x="4427984" y="4052483"/>
            <a:ext cx="3140968" cy="2805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0825" y="115888"/>
            <a:ext cx="8229600" cy="288776"/>
          </a:xfrm>
        </p:spPr>
        <p:txBody>
          <a:bodyPr>
            <a:normAutofit fontScale="90000"/>
          </a:bodyPr>
          <a:lstStyle/>
          <a:p>
            <a:pPr algn="l" eaLnBrk="1" hangingPunct="1"/>
            <a:r>
              <a:rPr lang="ru-RU" sz="4000" b="1" dirty="0" smtClean="0">
                <a:latin typeface="Arial" pitchFamily="34" charset="0"/>
                <a:cs typeface="Arial" pitchFamily="34" charset="0"/>
              </a:rPr>
              <a:t>Алфавитный подход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idx="1"/>
          </p:nvPr>
        </p:nvSpPr>
        <p:spPr>
          <a:xfrm>
            <a:off x="0" y="764704"/>
            <a:ext cx="8784976" cy="1008112"/>
          </a:xfrm>
        </p:spPr>
        <p:txBody>
          <a:bodyPr>
            <a:normAutofit lnSpcReduction="10000"/>
          </a:bodyPr>
          <a:lstStyle/>
          <a:p>
            <a:pPr>
              <a:spcAft>
                <a:spcPct val="40000"/>
              </a:spcAft>
              <a:buClr>
                <a:srgbClr val="FF0000"/>
              </a:buClr>
              <a:buFont typeface="Wingdings" pitchFamily="2" charset="2"/>
              <a:buChar char="ü"/>
            </a:pPr>
            <a:r>
              <a:rPr lang="ru-RU" b="1" dirty="0" smtClean="0">
                <a:latin typeface="Arial" charset="0"/>
              </a:rPr>
              <a:t>Каждый символ имеет свой информационный вес</a:t>
            </a:r>
          </a:p>
        </p:txBody>
      </p:sp>
      <p:grpSp>
        <p:nvGrpSpPr>
          <p:cNvPr id="2" name="Группа 3"/>
          <p:cNvGrpSpPr/>
          <p:nvPr/>
        </p:nvGrpSpPr>
        <p:grpSpPr>
          <a:xfrm>
            <a:off x="0" y="548680"/>
            <a:ext cx="8892480" cy="72008"/>
            <a:chOff x="0" y="836712"/>
            <a:chExt cx="8892480" cy="72008"/>
          </a:xfrm>
        </p:grpSpPr>
        <p:cxnSp>
          <p:nvCxnSpPr>
            <p:cNvPr id="8" name="Прямая соединительная линия 7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Прямая соединительная линия 8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" name="Скругленная прямоугольная выноска 11"/>
          <p:cNvSpPr/>
          <p:nvPr/>
        </p:nvSpPr>
        <p:spPr>
          <a:xfrm>
            <a:off x="1043608" y="1916832"/>
            <a:ext cx="7560840" cy="2016224"/>
          </a:xfrm>
          <a:prstGeom prst="wedgeRoundRectCallout">
            <a:avLst>
              <a:gd name="adj1" fmla="val 24972"/>
              <a:gd name="adj2" fmla="val 89950"/>
              <a:gd name="adj3" fmla="val 16667"/>
            </a:avLst>
          </a:prstGeom>
          <a:solidFill>
            <a:srgbClr val="FFFFD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текст записан с помощью символов некоторого алфавита</a:t>
            </a:r>
            <a:r>
              <a:rPr lang="ru-RU" sz="28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Symbol"/>
              </a:rPr>
              <a:t> (различаются своей мощностью)  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  <a:sym typeface="Symbol"/>
              </a:rPr>
              <a:t>вес символа зависит от  мощности алфавита 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algn="ctr"/>
            <a:endParaRPr lang="ru-RU" sz="2400" dirty="0"/>
          </a:p>
        </p:txBody>
      </p:sp>
      <p:pic>
        <p:nvPicPr>
          <p:cNvPr id="13" name="Рисунок 12" descr="цветок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9552" y="4869160"/>
            <a:ext cx="1058000" cy="118775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131840" y="4841865"/>
            <a:ext cx="100811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8000" b="1" dirty="0" smtClean="0">
                <a:solidFill>
                  <a:srgbClr val="1C1C1C"/>
                </a:solidFill>
              </a:rPr>
              <a:t>Б</a:t>
            </a:r>
            <a:endParaRPr lang="ru-RU" sz="8000" b="1" dirty="0">
              <a:solidFill>
                <a:srgbClr val="1C1C1C"/>
              </a:solidFill>
            </a:endParaRPr>
          </a:p>
        </p:txBody>
      </p:sp>
      <p:pic>
        <p:nvPicPr>
          <p:cNvPr id="10" name="Picture 2" descr="http://900igr.net/datai/fizkultura/Ves-rantsa/0014-008-Vyvody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1520" y="3473624"/>
            <a:ext cx="4229197" cy="3384376"/>
          </a:xfrm>
          <a:prstGeom prst="rect">
            <a:avLst/>
          </a:prstGeom>
          <a:noFill/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/>
          <a:srcRect b="51"/>
          <a:stretch>
            <a:fillRect/>
          </a:stretch>
        </p:blipFill>
        <p:spPr bwMode="auto">
          <a:xfrm>
            <a:off x="2483768" y="2492896"/>
            <a:ext cx="4405861" cy="4032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solidFill>
            <a:srgbClr val="D6DEF7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95536" y="188640"/>
            <a:ext cx="85689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latin typeface="arial"/>
              </a:rPr>
              <a:t>Какова </a:t>
            </a:r>
            <a:r>
              <a:rPr lang="ru-RU" sz="3200" b="1" dirty="0" smtClean="0">
                <a:latin typeface="arial"/>
              </a:rPr>
              <a:t>минимальная мощность алфавита</a:t>
            </a:r>
            <a:r>
              <a:rPr lang="ru-RU" sz="3200" dirty="0" smtClean="0">
                <a:latin typeface="arial"/>
              </a:rPr>
              <a:t>, с помощью которого можно записывать (кодировать) информацию?</a:t>
            </a:r>
          </a:p>
        </p:txBody>
      </p:sp>
      <p:sp>
        <p:nvSpPr>
          <p:cNvPr id="8" name="Овал 7"/>
          <p:cNvSpPr/>
          <p:nvPr/>
        </p:nvSpPr>
        <p:spPr>
          <a:xfrm>
            <a:off x="251520" y="4149080"/>
            <a:ext cx="1915413" cy="151216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Arial" pitchFamily="34" charset="0"/>
                <a:cs typeface="Arial" pitchFamily="34" charset="0"/>
                <a:sym typeface="Symbol"/>
              </a:rPr>
              <a:t></a:t>
            </a:r>
            <a:r>
              <a:rPr lang="ru-RU" sz="2400" b="1" dirty="0" smtClean="0">
                <a:latin typeface="Arial" pitchFamily="34" charset="0"/>
                <a:cs typeface="Arial" pitchFamily="34" charset="0"/>
                <a:sym typeface="Symbol"/>
              </a:rPr>
              <a:t> </a:t>
            </a:r>
            <a:r>
              <a:rPr lang="ru-RU" sz="3600" b="1" dirty="0" smtClean="0">
                <a:latin typeface="Arial" pitchFamily="34" charset="0"/>
                <a:cs typeface="Arial" pitchFamily="34" charset="0"/>
                <a:sym typeface="Symbol"/>
              </a:rPr>
              <a:t>0</a:t>
            </a:r>
            <a:endParaRPr lang="ru-RU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Овал 8"/>
          <p:cNvSpPr/>
          <p:nvPr/>
        </p:nvSpPr>
        <p:spPr>
          <a:xfrm>
            <a:off x="2411760" y="4221088"/>
            <a:ext cx="1915413" cy="151216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Arial" pitchFamily="34" charset="0"/>
                <a:cs typeface="Arial" pitchFamily="34" charset="0"/>
                <a:sym typeface="Symbol"/>
              </a:rPr>
              <a:t>0 1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4644008" y="4221088"/>
            <a:ext cx="1915413" cy="151216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Arial" pitchFamily="34" charset="0"/>
                <a:cs typeface="Arial" pitchFamily="34" charset="0"/>
                <a:sym typeface="Symbol"/>
              </a:rPr>
              <a:t>- +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6804248" y="4149080"/>
            <a:ext cx="1915413" cy="1512168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latin typeface="Arial" pitchFamily="34" charset="0"/>
                <a:cs typeface="Arial" pitchFamily="34" charset="0"/>
                <a:sym typeface="Symbol"/>
              </a:rPr>
              <a:t>Да нет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Стрелка вверх 11"/>
          <p:cNvSpPr/>
          <p:nvPr/>
        </p:nvSpPr>
        <p:spPr>
          <a:xfrm rot="14351765">
            <a:off x="2128497" y="2718598"/>
            <a:ext cx="504056" cy="202839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Стрелка вверх 12"/>
          <p:cNvSpPr/>
          <p:nvPr/>
        </p:nvSpPr>
        <p:spPr>
          <a:xfrm rot="11161878">
            <a:off x="3401971" y="3483035"/>
            <a:ext cx="504056" cy="1056431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Стрелка вверх 13"/>
          <p:cNvSpPr/>
          <p:nvPr/>
        </p:nvSpPr>
        <p:spPr>
          <a:xfrm rot="9774893">
            <a:off x="4863452" y="3407219"/>
            <a:ext cx="504056" cy="1079389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Стрелка вверх 14"/>
          <p:cNvSpPr/>
          <p:nvPr/>
        </p:nvSpPr>
        <p:spPr>
          <a:xfrm rot="7248235" flipH="1">
            <a:off x="6040234" y="2790608"/>
            <a:ext cx="504056" cy="2028393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2987824" y="1988840"/>
            <a:ext cx="2664296" cy="1800200"/>
          </a:xfrm>
          <a:prstGeom prst="ellipse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Двоичный алфавит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8"/>
          <p:cNvGrpSpPr/>
          <p:nvPr/>
        </p:nvGrpSpPr>
        <p:grpSpPr>
          <a:xfrm>
            <a:off x="2843808" y="3429000"/>
            <a:ext cx="3312368" cy="1152128"/>
            <a:chOff x="2843808" y="3429000"/>
            <a:chExt cx="3312368" cy="1152128"/>
          </a:xfrm>
        </p:grpSpPr>
        <p:cxnSp>
          <p:nvCxnSpPr>
            <p:cNvPr id="16" name="Прямая со стрелкой 15"/>
            <p:cNvCxnSpPr/>
            <p:nvPr/>
          </p:nvCxnSpPr>
          <p:spPr>
            <a:xfrm flipH="1">
              <a:off x="2843808" y="3429000"/>
              <a:ext cx="3312368" cy="792088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18" name="Прямая со стрелкой 17"/>
            <p:cNvCxnSpPr/>
            <p:nvPr/>
          </p:nvCxnSpPr>
          <p:spPr>
            <a:xfrm flipH="1">
              <a:off x="4860032" y="3429000"/>
              <a:ext cx="1296144" cy="1152128"/>
            </a:xfrm>
            <a:prstGeom prst="straightConnector1">
              <a:avLst/>
            </a:prstGeom>
            <a:ln w="76200">
              <a:tailEnd type="arrow"/>
            </a:ln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</p:grpSp>
      <p:sp>
        <p:nvSpPr>
          <p:cNvPr id="7" name="Text Box 15"/>
          <p:cNvSpPr txBox="1">
            <a:spLocks noChangeArrowheads="1"/>
          </p:cNvSpPr>
          <p:nvPr/>
        </p:nvSpPr>
        <p:spPr bwMode="auto">
          <a:xfrm>
            <a:off x="251520" y="1196752"/>
            <a:ext cx="8640960" cy="2246769"/>
          </a:xfrm>
          <a:prstGeom prst="rect">
            <a:avLst/>
          </a:prstGeom>
          <a:solidFill>
            <a:srgbClr val="FFFFD9"/>
          </a:solidFill>
          <a:ln w="9525">
            <a:solidFill>
              <a:srgbClr val="FFFFB7"/>
            </a:solidFill>
            <a:miter lim="800000"/>
            <a:headEnd/>
            <a:tailEnd/>
          </a:ln>
          <a:effectLst>
            <a:outerShdw dist="71842" dir="2700000" algn="ctr" rotWithShape="0">
              <a:schemeClr val="tx2">
                <a:alpha val="50000"/>
              </a:schemeClr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ru-RU" sz="4000" dirty="0"/>
              <a:t>Информационный вес символа двоичного алфавита принят за единицу информации – </a:t>
            </a:r>
            <a:r>
              <a:rPr lang="ru-RU" sz="6000" b="1" dirty="0">
                <a:solidFill>
                  <a:srgbClr val="990033"/>
                </a:solidFill>
              </a:rPr>
              <a:t>1 бит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250825" y="115888"/>
            <a:ext cx="8229600" cy="6207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dirty="0" smtClean="0">
                <a:latin typeface="Arial" pitchFamily="34" charset="0"/>
                <a:ea typeface="+mj-ea"/>
                <a:cs typeface="Arial" pitchFamily="34" charset="0"/>
              </a:rPr>
              <a:t>Двоичный алфавит</a:t>
            </a: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3" name="Группа 3"/>
          <p:cNvGrpSpPr/>
          <p:nvPr/>
        </p:nvGrpSpPr>
        <p:grpSpPr>
          <a:xfrm>
            <a:off x="0" y="908720"/>
            <a:ext cx="8892480" cy="72008"/>
            <a:chOff x="0" y="836712"/>
            <a:chExt cx="8892480" cy="72008"/>
          </a:xfrm>
        </p:grpSpPr>
        <p:cxnSp>
          <p:nvCxnSpPr>
            <p:cNvPr id="10" name="Прямая соединительная линия 9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Прямая соединительная линия 10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Прямоугольник 55"/>
          <p:cNvSpPr>
            <a:spLocks noChangeArrowheads="1"/>
          </p:cNvSpPr>
          <p:nvPr/>
        </p:nvSpPr>
        <p:spPr bwMode="auto">
          <a:xfrm>
            <a:off x="2123728" y="4365104"/>
            <a:ext cx="813043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8800" dirty="0" smtClean="0"/>
              <a:t>0</a:t>
            </a:r>
            <a:endParaRPr lang="ru-RU" sz="8800" dirty="0"/>
          </a:p>
        </p:txBody>
      </p:sp>
      <p:sp>
        <p:nvSpPr>
          <p:cNvPr id="14" name="Прямоугольник 55"/>
          <p:cNvSpPr>
            <a:spLocks noChangeArrowheads="1"/>
          </p:cNvSpPr>
          <p:nvPr/>
        </p:nvSpPr>
        <p:spPr bwMode="auto">
          <a:xfrm>
            <a:off x="3995936" y="4365104"/>
            <a:ext cx="813043" cy="144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8800" dirty="0" smtClean="0"/>
              <a:t>1</a:t>
            </a:r>
            <a:endParaRPr lang="ru-RU" sz="8800" dirty="0"/>
          </a:p>
        </p:txBody>
      </p:sp>
      <p:pic>
        <p:nvPicPr>
          <p:cNvPr id="15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72396" y="3357562"/>
            <a:ext cx="1296144" cy="1296144"/>
          </a:xfrm>
          <a:prstGeom prst="rect">
            <a:avLst/>
          </a:prstGeom>
          <a:noFill/>
        </p:spPr>
      </p:pic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/>
        </p:nvGraphicFramePr>
        <p:xfrm>
          <a:off x="395536" y="620688"/>
          <a:ext cx="8360229" cy="12499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95536" y="2708920"/>
            <a:ext cx="8350088" cy="1323439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4000" b="1" dirty="0" smtClean="0">
                <a:latin typeface="Arial" pitchFamily="34" charset="0"/>
                <a:cs typeface="Arial" pitchFamily="34" charset="0"/>
              </a:rPr>
              <a:t>Информационный вес символа = длине двоичного кода</a:t>
            </a:r>
            <a:endParaRPr lang="ru-RU" sz="4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2462" y="3357562"/>
            <a:ext cx="870936" cy="87093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57158" y="4786322"/>
            <a:ext cx="8429684" cy="1754326"/>
          </a:xfrm>
          <a:prstGeom prst="rect">
            <a:avLst/>
          </a:prstGeom>
          <a:ln w="5715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400" u="sng" dirty="0" smtClean="0"/>
              <a:t>Например: </a:t>
            </a:r>
            <a:r>
              <a:rPr lang="ru-RU" sz="2800" dirty="0" smtClean="0"/>
              <a:t>11101000111011011111010011101110111100001110110011100000111101101110100011111111  содержит 40 бит информации</a:t>
            </a:r>
            <a:endParaRPr lang="ru-RU" sz="2800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03848" y="1412777"/>
            <a:ext cx="2160240" cy="3528391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ru-RU" sz="4800" b="1" dirty="0" smtClean="0">
                <a:latin typeface="Arial" pitchFamily="34" charset="0"/>
                <a:cs typeface="Arial" pitchFamily="34" charset="0"/>
              </a:rPr>
              <a:t> 0 0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4800" b="1" dirty="0" smtClean="0">
                <a:latin typeface="Arial" pitchFamily="34" charset="0"/>
                <a:cs typeface="Arial" pitchFamily="34" charset="0"/>
              </a:rPr>
              <a:t> 0 1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4800" b="1" dirty="0" smtClean="0">
                <a:latin typeface="Arial" pitchFamily="34" charset="0"/>
                <a:cs typeface="Arial" pitchFamily="34" charset="0"/>
              </a:rPr>
              <a:t> 1 0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4800" b="1" dirty="0" smtClean="0">
                <a:latin typeface="Arial" pitchFamily="34" charset="0"/>
                <a:cs typeface="Arial" pitchFamily="34" charset="0"/>
              </a:rPr>
              <a:t> 1 1</a:t>
            </a:r>
            <a:endParaRPr lang="ru-RU" sz="4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568952" cy="1143000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Сколько символов можно  закодировать двумя битами? 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Группа 3"/>
          <p:cNvGrpSpPr/>
          <p:nvPr/>
        </p:nvGrpSpPr>
        <p:grpSpPr>
          <a:xfrm>
            <a:off x="0" y="1124744"/>
            <a:ext cx="8892480" cy="72008"/>
            <a:chOff x="0" y="836712"/>
            <a:chExt cx="8892480" cy="72008"/>
          </a:xfrm>
        </p:grpSpPr>
        <p:cxnSp>
          <p:nvCxnSpPr>
            <p:cNvPr id="6" name="Прямая соединительная линия 5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179512" y="5301208"/>
            <a:ext cx="8640960" cy="954107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Значит в алфавите мощностью </a:t>
            </a:r>
            <a:r>
              <a:rPr lang="ru-RU" sz="2800" b="1" i="1" dirty="0" smtClean="0">
                <a:latin typeface="Arial" pitchFamily="34" charset="0"/>
                <a:cs typeface="Arial" pitchFamily="34" charset="0"/>
              </a:rPr>
              <a:t>4 </a:t>
            </a:r>
            <a:r>
              <a:rPr lang="ru-RU" sz="2800" i="1" dirty="0" smtClean="0">
                <a:latin typeface="Arial" pitchFamily="34" charset="0"/>
                <a:cs typeface="Arial" pitchFamily="34" charset="0"/>
              </a:rPr>
              <a:t>символа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информационный вес каждого символа - </a:t>
            </a:r>
            <a:r>
              <a:rPr lang="ru-RU" sz="2800" b="1" i="1" dirty="0" smtClean="0">
                <a:latin typeface="Arial" pitchFamily="34" charset="0"/>
                <a:cs typeface="Arial" pitchFamily="34" charset="0"/>
              </a:rPr>
              <a:t>2 бита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63688" y="1340768"/>
            <a:ext cx="2520280" cy="3528391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ru-RU" sz="4800" b="1" dirty="0" smtClean="0">
                <a:latin typeface="Arial" pitchFamily="34" charset="0"/>
                <a:cs typeface="Arial" pitchFamily="34" charset="0"/>
              </a:rPr>
              <a:t> 0 0 0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4800" b="1" dirty="0" smtClean="0">
                <a:latin typeface="Arial" pitchFamily="34" charset="0"/>
                <a:cs typeface="Arial" pitchFamily="34" charset="0"/>
              </a:rPr>
              <a:t> 0 0 1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4800" b="1" dirty="0" smtClean="0">
                <a:latin typeface="Arial" pitchFamily="34" charset="0"/>
                <a:cs typeface="Arial" pitchFamily="34" charset="0"/>
              </a:rPr>
              <a:t> 0 1 0</a:t>
            </a:r>
          </a:p>
          <a:p>
            <a:pPr marL="514350" indent="-514350">
              <a:buFont typeface="+mj-lt"/>
              <a:buAutoNum type="arabicParenR"/>
            </a:pPr>
            <a:r>
              <a:rPr lang="ru-RU" sz="4800" b="1" dirty="0" smtClean="0">
                <a:latin typeface="Arial" pitchFamily="34" charset="0"/>
                <a:cs typeface="Arial" pitchFamily="34" charset="0"/>
              </a:rPr>
              <a:t> 0 1 1</a:t>
            </a:r>
            <a:endParaRPr lang="ru-RU" sz="48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568952" cy="1143000"/>
          </a:xfrm>
        </p:spPr>
        <p:txBody>
          <a:bodyPr>
            <a:noAutofit/>
          </a:bodyPr>
          <a:lstStyle/>
          <a:p>
            <a:r>
              <a:rPr lang="ru-RU" sz="3200" dirty="0" smtClean="0">
                <a:latin typeface="Arial" pitchFamily="34" charset="0"/>
                <a:cs typeface="Arial" pitchFamily="34" charset="0"/>
              </a:rPr>
              <a:t>Сколько символов можно  закодировать тремя битами? </a:t>
            </a:r>
            <a:endParaRPr lang="ru-RU" sz="3200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Группа 3"/>
          <p:cNvGrpSpPr/>
          <p:nvPr/>
        </p:nvGrpSpPr>
        <p:grpSpPr>
          <a:xfrm>
            <a:off x="0" y="1124744"/>
            <a:ext cx="8892480" cy="72008"/>
            <a:chOff x="0" y="836712"/>
            <a:chExt cx="8892480" cy="72008"/>
          </a:xfrm>
        </p:grpSpPr>
        <p:cxnSp>
          <p:nvCxnSpPr>
            <p:cNvPr id="6" name="Прямая соединительная линия 5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Прямая соединительная линия 6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179512" y="5157192"/>
            <a:ext cx="8640960" cy="954107"/>
          </a:xfrm>
          <a:prstGeom prst="rect">
            <a:avLst/>
          </a:prstGeom>
          <a:ln w="5715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Значит в алфавите мощностью </a:t>
            </a:r>
            <a:r>
              <a:rPr lang="ru-RU" sz="2800" b="1" i="1" smtClean="0">
                <a:latin typeface="Arial" pitchFamily="34" charset="0"/>
                <a:cs typeface="Arial" pitchFamily="34" charset="0"/>
              </a:rPr>
              <a:t>8 </a:t>
            </a:r>
            <a:r>
              <a:rPr lang="ru-RU" sz="2800" i="1" smtClean="0">
                <a:latin typeface="Arial" pitchFamily="34" charset="0"/>
                <a:cs typeface="Arial" pitchFamily="34" charset="0"/>
              </a:rPr>
              <a:t>символов</a:t>
            </a: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информационный вес каждого символа - </a:t>
            </a:r>
            <a:r>
              <a:rPr lang="ru-RU" sz="2800" b="1" i="1" dirty="0" smtClean="0">
                <a:latin typeface="Arial" pitchFamily="34" charset="0"/>
                <a:cs typeface="Arial" pitchFamily="34" charset="0"/>
              </a:rPr>
              <a:t>3 бита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Содержимое 2"/>
          <p:cNvSpPr txBox="1">
            <a:spLocks/>
          </p:cNvSpPr>
          <p:nvPr/>
        </p:nvSpPr>
        <p:spPr>
          <a:xfrm>
            <a:off x="4788024" y="1340768"/>
            <a:ext cx="2664296" cy="352839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914400" marR="0" lvl="0" indent="-9144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arenR" startAt="5"/>
              <a:tabLst/>
              <a:defRPr/>
            </a:pP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1 0 0</a:t>
            </a: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arenR" startAt="5"/>
              <a:tabLst/>
              <a:defRPr/>
            </a:pP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</a:t>
            </a:r>
            <a:r>
              <a:rPr kumimoji="0" lang="ru-RU" sz="4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1 0 1</a:t>
            </a:r>
            <a:endParaRPr kumimoji="0" lang="ru-RU" sz="4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arenR" startAt="5"/>
              <a:tabLst/>
              <a:defRPr/>
            </a:pP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1 </a:t>
            </a:r>
            <a:r>
              <a:rPr lang="ru-RU" sz="4800" b="1" dirty="0" smtClean="0">
                <a:latin typeface="Arial" pitchFamily="34" charset="0"/>
                <a:cs typeface="Arial" pitchFamily="34" charset="0"/>
              </a:rPr>
              <a:t>1 0</a:t>
            </a:r>
            <a:endParaRPr kumimoji="0" lang="ru-RU" sz="4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+mj-lt"/>
              <a:buAutoNum type="arabicParenR" startAt="5"/>
              <a:tabLst/>
              <a:defRPr/>
            </a:pPr>
            <a:r>
              <a:rPr kumimoji="0" lang="ru-RU" sz="4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n-ea"/>
                <a:cs typeface="Arial" pitchFamily="34" charset="0"/>
              </a:rPr>
              <a:t>  1 1 1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  <p:bldP spid="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79512" y="188640"/>
            <a:ext cx="874846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Зависимость между мощностью алфавита </a:t>
            </a:r>
            <a:r>
              <a:rPr lang="ru-RU" sz="2800" b="1" i="1" dirty="0" smtClean="0">
                <a:solidFill>
                  <a:srgbClr val="252F8F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800" dirty="0" smtClean="0"/>
              <a:t> и информационным весом символа </a:t>
            </a:r>
            <a:r>
              <a:rPr lang="en-US" sz="2800" b="1" i="1" dirty="0" smtClean="0">
                <a:solidFill>
                  <a:srgbClr val="252F8F"/>
                </a:solidFill>
                <a:latin typeface="Times New Roman" pitchFamily="18" charset="0"/>
                <a:cs typeface="Times New Roman" pitchFamily="18" charset="0"/>
              </a:rPr>
              <a:t> i</a:t>
            </a:r>
            <a:endParaRPr lang="ru-RU" sz="2800" dirty="0" smtClean="0"/>
          </a:p>
          <a:p>
            <a:endParaRPr lang="ru-RU" dirty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251522" y="1484784"/>
          <a:ext cx="8640960" cy="1356360"/>
        </p:xfrm>
        <a:graphic>
          <a:graphicData uri="http://schemas.openxmlformats.org/drawingml/2006/table">
            <a:tbl>
              <a:tblPr/>
              <a:tblGrid>
                <a:gridCol w="1728192"/>
                <a:gridCol w="1728192"/>
                <a:gridCol w="1728192"/>
                <a:gridCol w="1728192"/>
                <a:gridCol w="1728192"/>
              </a:tblGrid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en-US" sz="3200" b="1" i="1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N</a:t>
                      </a:r>
                    </a:p>
                  </a:txBody>
                  <a:tcPr marL="95250" marR="95250" marT="95250" marB="9525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E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>
                          <a:solidFill>
                            <a:srgbClr val="000000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5250" marR="95250" marT="95250" marB="9525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>
                          <a:solidFill>
                            <a:srgbClr val="000000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5250" marR="95250" marT="95250" marB="9525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>
                          <a:solidFill>
                            <a:srgbClr val="000000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5250" marR="95250" marT="95250" marB="9525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>
                          <a:solidFill>
                            <a:srgbClr val="000000"/>
                          </a:solidFill>
                          <a:latin typeface="arial"/>
                        </a:rPr>
                        <a:t>16</a:t>
                      </a:r>
                    </a:p>
                  </a:txBody>
                  <a:tcPr marL="95250" marR="95250" marT="95250" marB="9525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6E6"/>
                    </a:solidFill>
                  </a:tcPr>
                </a:tc>
              </a:tr>
              <a:tr h="468052">
                <a:tc>
                  <a:txBody>
                    <a:bodyPr/>
                    <a:lstStyle/>
                    <a:p>
                      <a:pPr algn="ctr"/>
                      <a:r>
                        <a:rPr lang="en-US" sz="3200" b="1" i="1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i</a:t>
                      </a:r>
                      <a:endParaRPr lang="en-US" sz="3200" b="1" i="1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0" marR="95250" marT="95250" marB="9525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EF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>
                          <a:solidFill>
                            <a:srgbClr val="000000"/>
                          </a:solidFill>
                          <a:latin typeface="arial"/>
                        </a:rPr>
                        <a:t>1 бит</a:t>
                      </a:r>
                    </a:p>
                  </a:txBody>
                  <a:tcPr marL="95250" marR="95250" marT="95250" marB="9525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>
                          <a:solidFill>
                            <a:srgbClr val="000000"/>
                          </a:solidFill>
                          <a:latin typeface="arial"/>
                        </a:rPr>
                        <a:t>2 бита</a:t>
                      </a:r>
                    </a:p>
                  </a:txBody>
                  <a:tcPr marL="95250" marR="95250" marT="95250" marB="9525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>
                          <a:solidFill>
                            <a:srgbClr val="000000"/>
                          </a:solidFill>
                          <a:latin typeface="arial"/>
                        </a:rPr>
                        <a:t>3 бита</a:t>
                      </a:r>
                    </a:p>
                  </a:txBody>
                  <a:tcPr marL="95250" marR="95250" marT="95250" marB="9525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6E6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800" b="1" dirty="0">
                          <a:solidFill>
                            <a:srgbClr val="000000"/>
                          </a:solidFill>
                          <a:latin typeface="arial"/>
                        </a:rPr>
                        <a:t>4 бита</a:t>
                      </a:r>
                    </a:p>
                  </a:txBody>
                  <a:tcPr marL="95250" marR="95250" marT="95250" marB="9525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6F6E6"/>
                    </a:solidFill>
                  </a:tcPr>
                </a:tc>
              </a:tr>
            </a:tbl>
          </a:graphicData>
        </a:graphic>
      </p:graphicFrame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1520" y="2996952"/>
            <a:ext cx="80648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/>
              <a:t>Заметим, что 2 = 2</a:t>
            </a:r>
            <a:r>
              <a:rPr lang="ru-RU" sz="2800" baseline="30000" dirty="0" smtClean="0"/>
              <a:t>1</a:t>
            </a:r>
            <a:r>
              <a:rPr lang="ru-RU" sz="2800" dirty="0" smtClean="0"/>
              <a:t>, 4 = 2</a:t>
            </a:r>
            <a:r>
              <a:rPr lang="ru-RU" sz="2800" baseline="30000" dirty="0" smtClean="0"/>
              <a:t>2</a:t>
            </a:r>
            <a:r>
              <a:rPr lang="ru-RU" sz="2800" dirty="0" smtClean="0"/>
              <a:t>, 8 = 2</a:t>
            </a:r>
            <a:r>
              <a:rPr lang="ru-RU" sz="2800" baseline="30000" dirty="0" smtClean="0"/>
              <a:t>3</a:t>
            </a:r>
            <a:r>
              <a:rPr lang="ru-RU" sz="2800" dirty="0" smtClean="0"/>
              <a:t>, 16 = 2</a:t>
            </a:r>
            <a:r>
              <a:rPr lang="ru-RU" sz="2800" baseline="30000" dirty="0" smtClean="0"/>
              <a:t>4</a:t>
            </a:r>
            <a:r>
              <a:rPr lang="ru-RU" sz="2800" dirty="0" smtClean="0"/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79512" y="3789040"/>
            <a:ext cx="8640960" cy="261610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latin typeface="Arial" pitchFamily="34" charset="0"/>
                <a:cs typeface="Arial" pitchFamily="34" charset="0"/>
              </a:rPr>
              <a:t>Информационный вес каждого символа, выраженный в битах (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), и мощность алфавита (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) связаны между собой формулой:</a:t>
            </a:r>
            <a:r>
              <a:rPr lang="ru-RU" sz="2800" dirty="0" smtClean="0"/>
              <a:t> </a:t>
            </a:r>
            <a:br>
              <a:rPr lang="ru-RU" sz="2800" dirty="0" smtClean="0"/>
            </a:br>
            <a:r>
              <a:rPr lang="ru-RU" sz="8000" b="1" i="1" dirty="0" smtClean="0">
                <a:latin typeface="Times New Roman" pitchFamily="18" charset="0"/>
                <a:cs typeface="Times New Roman" pitchFamily="18" charset="0"/>
              </a:rPr>
              <a:t>N = 2</a:t>
            </a:r>
            <a:r>
              <a:rPr lang="en-US" sz="8000" b="1" i="1" baseline="30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ru-RU" sz="8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68344" y="5229200"/>
            <a:ext cx="1296144" cy="1296144"/>
          </a:xfrm>
          <a:prstGeom prst="rect">
            <a:avLst/>
          </a:prstGeom>
          <a:noFill/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3"/>
          <p:cNvGrpSpPr/>
          <p:nvPr/>
        </p:nvGrpSpPr>
        <p:grpSpPr>
          <a:xfrm>
            <a:off x="0" y="620688"/>
            <a:ext cx="8892480" cy="72008"/>
            <a:chOff x="0" y="836712"/>
            <a:chExt cx="8892480" cy="72008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250825" y="44624"/>
            <a:ext cx="8229600" cy="6207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noProof="0" dirty="0" smtClean="0">
                <a:latin typeface="Arial" pitchFamily="34" charset="0"/>
                <a:ea typeface="+mj-ea"/>
                <a:cs typeface="Arial" pitchFamily="34" charset="0"/>
              </a:rPr>
              <a:t>Задачи</a:t>
            </a: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6263680" y="0"/>
            <a:ext cx="2880320" cy="980728"/>
          </a:xfrm>
          <a:prstGeom prst="ellipse">
            <a:avLst/>
          </a:prstGeom>
          <a:solidFill>
            <a:srgbClr val="FFFFC9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 = 2</a:t>
            </a:r>
            <a:r>
              <a:rPr lang="en-US" sz="4000" b="1" i="1" baseline="30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ru-RU" sz="4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51520" y="764704"/>
            <a:ext cx="2952328" cy="2973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ru-RU" sz="2800" b="1" u="sng" dirty="0" smtClean="0">
                <a:latin typeface="Arial" pitchFamily="34" charset="0"/>
                <a:cs typeface="Arial" pitchFamily="34" charset="0"/>
              </a:rPr>
              <a:t>№1  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N=2</a:t>
            </a:r>
            <a:endParaRPr lang="ru-RU" sz="3600" b="1" dirty="0" smtClean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Найти</a:t>
            </a:r>
            <a:r>
              <a:rPr lang="ru-RU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smtClean="0">
                <a:latin typeface="Times New Roman" pitchFamily="18" charset="0"/>
                <a:cs typeface="Times New Roman" pitchFamily="18" charset="0"/>
              </a:rPr>
              <a:t>i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ru-RU" sz="28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Решение:</a:t>
            </a:r>
            <a:r>
              <a:rPr lang="en-US" sz="36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      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ru-RU" sz="36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2=</a:t>
            </a:r>
            <a:r>
              <a:rPr lang="en-US" sz="36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600" b="1" i="1" baseline="30000" dirty="0" smtClean="0">
                <a:solidFill>
                  <a:srgbClr val="252F8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6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    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en-US" sz="3600" b="1" i="1" u="sng" dirty="0" err="1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600" b="1" u="sng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=1 </a:t>
            </a:r>
            <a:r>
              <a:rPr lang="ru-RU" sz="3600" b="1" u="sng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бит</a:t>
            </a:r>
            <a:endParaRPr lang="en-US" sz="3600" b="1" u="sng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059832" y="764704"/>
            <a:ext cx="2952328" cy="2973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ru-RU" sz="2800" b="1" u="sng" dirty="0" smtClean="0">
                <a:latin typeface="Arial" pitchFamily="34" charset="0"/>
                <a:cs typeface="Arial" pitchFamily="34" charset="0"/>
              </a:rPr>
              <a:t>№2  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N=</a:t>
            </a:r>
            <a:r>
              <a:rPr lang="ru-RU" sz="3600" b="1" dirty="0" smtClean="0">
                <a:latin typeface="Arial" pitchFamily="34" charset="0"/>
                <a:cs typeface="Arial" pitchFamily="34" charset="0"/>
              </a:rPr>
              <a:t>8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Найти</a:t>
            </a:r>
            <a:r>
              <a:rPr lang="ru-RU" sz="36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b="1" i="1" dirty="0" smtClean="0">
                <a:latin typeface="Times New Roman" pitchFamily="18" charset="0"/>
                <a:cs typeface="Times New Roman" pitchFamily="18" charset="0"/>
              </a:rPr>
              <a:t>i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ru-RU" sz="28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Решение:</a:t>
            </a:r>
            <a:r>
              <a:rPr lang="en-US" sz="28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      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ru-RU" sz="36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8=</a:t>
            </a:r>
            <a:r>
              <a:rPr lang="en-US" sz="36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600" b="1" i="1" baseline="30000" dirty="0" smtClean="0">
                <a:solidFill>
                  <a:srgbClr val="252F8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600" b="1" i="1" dirty="0" smtClean="0">
                <a:solidFill>
                  <a:srgbClr val="252F8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   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en-US" sz="3600" b="1" i="1" u="sng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600" b="1" u="sng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=</a:t>
            </a:r>
            <a:r>
              <a:rPr lang="ru-RU" sz="3600" b="1" u="sng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3600" b="1" u="sng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600" b="1" u="sng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бита</a:t>
            </a:r>
            <a:endParaRPr lang="en-US" sz="3600" b="1" u="sng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868144" y="764704"/>
            <a:ext cx="2952328" cy="33609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ru-RU" sz="2800" b="1" u="sng" dirty="0" smtClean="0">
                <a:latin typeface="Arial" pitchFamily="34" charset="0"/>
                <a:cs typeface="Arial" pitchFamily="34" charset="0"/>
              </a:rPr>
              <a:t>№3  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N=</a:t>
            </a:r>
            <a:r>
              <a:rPr lang="ru-RU" sz="3600" b="1" dirty="0" smtClean="0">
                <a:latin typeface="Arial" pitchFamily="34" charset="0"/>
                <a:cs typeface="Arial" pitchFamily="34" charset="0"/>
              </a:rPr>
              <a:t>33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Найти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i="1" dirty="0" smtClean="0">
                <a:latin typeface="Times New Roman" pitchFamily="18" charset="0"/>
                <a:cs typeface="Times New Roman" pitchFamily="18" charset="0"/>
              </a:rPr>
              <a:t>i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ru-RU" sz="28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Решение: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en-US" sz="36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N&lt;M= 2</a:t>
            </a:r>
            <a:r>
              <a:rPr lang="en-US" sz="3600" b="1" i="1" baseline="30000" dirty="0" smtClean="0">
                <a:solidFill>
                  <a:srgbClr val="252F8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6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     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en-US" sz="36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64</a:t>
            </a:r>
            <a:r>
              <a:rPr lang="ru-RU" sz="36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=</a:t>
            </a:r>
            <a:r>
              <a:rPr lang="en-US" sz="36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en-US" sz="3600" b="1" i="1" baseline="30000" dirty="0" smtClean="0">
                <a:solidFill>
                  <a:srgbClr val="252F8F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6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    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en-US" sz="3600" b="1" i="1" u="sng" dirty="0" smtClean="0">
                <a:solidFill>
                  <a:srgbClr val="990033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600" b="1" u="sng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=6 </a:t>
            </a:r>
            <a:r>
              <a:rPr lang="ru-RU" sz="3600" b="1" u="sng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битов</a:t>
            </a:r>
            <a:endParaRPr lang="en-US" sz="3600" b="1" u="sng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23528" y="3861048"/>
            <a:ext cx="475252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ru-RU" sz="2800" b="1" u="sng" dirty="0" smtClean="0">
                <a:latin typeface="Arial" pitchFamily="34" charset="0"/>
                <a:cs typeface="Arial" pitchFamily="34" charset="0"/>
              </a:rPr>
              <a:t>№</a:t>
            </a:r>
            <a:r>
              <a:rPr lang="en-US" sz="2800" b="1" u="sng" dirty="0" smtClean="0">
                <a:latin typeface="Arial" pitchFamily="34" charset="0"/>
                <a:cs typeface="Arial" pitchFamily="34" charset="0"/>
              </a:rPr>
              <a:t>4</a:t>
            </a:r>
            <a:r>
              <a:rPr lang="ru-RU" sz="2800" b="1" u="sng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en-US" sz="3600" b="1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=7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битов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Найти 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N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ru-RU" sz="28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Решение: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en-US" sz="36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N</a:t>
            </a:r>
            <a:r>
              <a:rPr lang="ru-RU" sz="36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=</a:t>
            </a:r>
            <a:r>
              <a:rPr lang="en-US" sz="36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2</a:t>
            </a:r>
            <a:r>
              <a:rPr lang="ru-RU" sz="3600" b="1" baseline="30000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7</a:t>
            </a:r>
            <a:r>
              <a:rPr lang="en-US" sz="3600" b="1" dirty="0" smtClean="0">
                <a:solidFill>
                  <a:srgbClr val="252F8F"/>
                </a:solidFill>
                <a:latin typeface="Arial" pitchFamily="34" charset="0"/>
                <a:cs typeface="Arial" pitchFamily="34" charset="0"/>
              </a:rPr>
              <a:t>    </a:t>
            </a:r>
          </a:p>
          <a:p>
            <a:pPr eaLnBrk="1" hangingPunct="1">
              <a:lnSpc>
                <a:spcPct val="90000"/>
              </a:lnSpc>
              <a:buClr>
                <a:schemeClr val="bg1"/>
              </a:buClr>
            </a:pPr>
            <a:r>
              <a:rPr lang="en-US" sz="3600" b="1" u="sng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N=128 </a:t>
            </a:r>
            <a:r>
              <a:rPr lang="ru-RU" sz="3600" b="1" u="sng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символов</a:t>
            </a:r>
            <a:endParaRPr lang="en-US" sz="3600" b="1" u="sng" dirty="0" smtClean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500"/>
                            </p:stCondLst>
                            <p:childTnLst>
                              <p:par>
                                <p:cTn id="4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17"/>
          <p:cNvSpPr>
            <a:spLocks noChangeArrowheads="1"/>
          </p:cNvSpPr>
          <p:nvPr/>
        </p:nvSpPr>
        <p:spPr bwMode="auto">
          <a:xfrm>
            <a:off x="467544" y="1772816"/>
            <a:ext cx="3168352" cy="1008063"/>
          </a:xfrm>
          <a:prstGeom prst="wedgeRoundRectCallout">
            <a:avLst>
              <a:gd name="adj1" fmla="val -16092"/>
              <a:gd name="adj2" fmla="val 105639"/>
              <a:gd name="adj3" fmla="val 16667"/>
            </a:avLst>
          </a:prstGeom>
          <a:solidFill>
            <a:srgbClr val="FFFFD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Информационный объём сообщения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Группа 18"/>
          <p:cNvGrpSpPr/>
          <p:nvPr/>
        </p:nvGrpSpPr>
        <p:grpSpPr>
          <a:xfrm>
            <a:off x="323528" y="1556792"/>
            <a:ext cx="8496944" cy="4392488"/>
            <a:chOff x="323528" y="1484784"/>
            <a:chExt cx="8496944" cy="4392488"/>
          </a:xfrm>
        </p:grpSpPr>
        <p:sp>
          <p:nvSpPr>
            <p:cNvPr id="11" name="Прямоугольник 10"/>
            <p:cNvSpPr/>
            <p:nvPr/>
          </p:nvSpPr>
          <p:spPr>
            <a:xfrm>
              <a:off x="323528" y="1484784"/>
              <a:ext cx="8496944" cy="4392488"/>
            </a:xfrm>
            <a:prstGeom prst="rect">
              <a:avLst/>
            </a:prstGeom>
            <a:noFill/>
            <a:ln w="57150">
              <a:solidFill>
                <a:srgbClr val="C0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grpSp>
          <p:nvGrpSpPr>
            <p:cNvPr id="3" name="Группа 8"/>
            <p:cNvGrpSpPr/>
            <p:nvPr/>
          </p:nvGrpSpPr>
          <p:grpSpPr>
            <a:xfrm>
              <a:off x="1259632" y="3068960"/>
              <a:ext cx="7344815" cy="1224136"/>
              <a:chOff x="611560" y="3212976"/>
              <a:chExt cx="6890497" cy="1224136"/>
            </a:xfrm>
          </p:grpSpPr>
          <p:sp>
            <p:nvSpPr>
              <p:cNvPr id="5" name="Text Box 10"/>
              <p:cNvSpPr txBox="1">
                <a:spLocks noChangeArrowheads="1"/>
              </p:cNvSpPr>
              <p:nvPr/>
            </p:nvSpPr>
            <p:spPr bwMode="auto">
              <a:xfrm>
                <a:off x="611560" y="3212976"/>
                <a:ext cx="1296144" cy="12003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7200" b="1" dirty="0" smtClean="0">
                    <a:latin typeface="Times New Roman" pitchFamily="18" charset="0"/>
                  </a:rPr>
                  <a:t>I</a:t>
                </a:r>
                <a:r>
                  <a:rPr lang="ru-RU" sz="7200" b="1" dirty="0" smtClean="0">
                    <a:latin typeface="Times New Roman" pitchFamily="18" charset="0"/>
                  </a:rPr>
                  <a:t> =</a:t>
                </a:r>
                <a:endParaRPr lang="ru-RU" sz="3200" b="1" i="1" dirty="0">
                  <a:solidFill>
                    <a:srgbClr val="990033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6" name="Text Box 10"/>
              <p:cNvSpPr txBox="1">
                <a:spLocks noChangeArrowheads="1"/>
              </p:cNvSpPr>
              <p:nvPr/>
            </p:nvSpPr>
            <p:spPr bwMode="auto">
              <a:xfrm>
                <a:off x="1907704" y="3284984"/>
                <a:ext cx="2376264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endParaRPr lang="ru-RU" sz="2400" b="1" i="1" dirty="0">
                  <a:solidFill>
                    <a:srgbClr val="990033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7" name="Text Box 10"/>
              <p:cNvSpPr txBox="1">
                <a:spLocks noChangeArrowheads="1"/>
              </p:cNvSpPr>
              <p:nvPr/>
            </p:nvSpPr>
            <p:spPr bwMode="auto">
              <a:xfrm>
                <a:off x="3111054" y="3429000"/>
                <a:ext cx="864096" cy="76944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r>
                  <a:rPr lang="ru-RU" sz="4400" b="1" dirty="0">
                    <a:latin typeface="Times New Roman" pitchFamily="18" charset="0"/>
                    <a:sym typeface="Symbol"/>
                  </a:rPr>
                  <a:t></a:t>
                </a:r>
                <a:endParaRPr lang="ru-RU" sz="4400" b="1" i="1" dirty="0">
                  <a:solidFill>
                    <a:srgbClr val="990033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8" name="Text Box 10"/>
              <p:cNvSpPr txBox="1">
                <a:spLocks noChangeArrowheads="1"/>
              </p:cNvSpPr>
              <p:nvPr/>
            </p:nvSpPr>
            <p:spPr bwMode="auto">
              <a:xfrm>
                <a:off x="4529686" y="3284984"/>
                <a:ext cx="2972371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 algn="ctr">
                  <a:spcBef>
                    <a:spcPct val="50000"/>
                  </a:spcBef>
                </a:pPr>
                <a:endParaRPr lang="ru-RU" sz="2400" b="1" i="1" dirty="0">
                  <a:solidFill>
                    <a:srgbClr val="990033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Text Box 10"/>
              <p:cNvSpPr txBox="1">
                <a:spLocks noChangeArrowheads="1"/>
              </p:cNvSpPr>
              <p:nvPr/>
            </p:nvSpPr>
            <p:spPr bwMode="auto">
              <a:xfrm>
                <a:off x="2097746" y="3236783"/>
                <a:ext cx="1296144" cy="12003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7200" b="1" dirty="0" smtClean="0">
                    <a:latin typeface="Times New Roman" pitchFamily="18" charset="0"/>
                  </a:rPr>
                  <a:t>L</a:t>
                </a:r>
                <a:endParaRPr lang="ru-RU" sz="3200" b="1" i="1" dirty="0">
                  <a:solidFill>
                    <a:srgbClr val="990033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4" name="Text Box 10"/>
              <p:cNvSpPr txBox="1">
                <a:spLocks noChangeArrowheads="1"/>
              </p:cNvSpPr>
              <p:nvPr/>
            </p:nvSpPr>
            <p:spPr bwMode="auto">
              <a:xfrm>
                <a:off x="3989255" y="3212976"/>
                <a:ext cx="1296144" cy="1200329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sz="7200" b="1" i="1" dirty="0" smtClean="0">
                    <a:latin typeface="Times New Roman" pitchFamily="18" charset="0"/>
                  </a:rPr>
                  <a:t>i</a:t>
                </a:r>
                <a:endParaRPr lang="ru-RU" sz="3200" b="1" i="1" dirty="0">
                  <a:solidFill>
                    <a:srgbClr val="990033"/>
                  </a:solidFill>
                  <a:latin typeface="Times New Roman" pitchFamily="18" charset="0"/>
                </a:endParaRPr>
              </a:p>
            </p:txBody>
          </p:sp>
        </p:grpSp>
      </p:grpSp>
      <p:sp>
        <p:nvSpPr>
          <p:cNvPr id="10" name="AutoShape 17"/>
          <p:cNvSpPr>
            <a:spLocks noChangeArrowheads="1"/>
          </p:cNvSpPr>
          <p:nvPr/>
        </p:nvSpPr>
        <p:spPr bwMode="auto">
          <a:xfrm>
            <a:off x="3923928" y="1772816"/>
            <a:ext cx="3888432" cy="1008063"/>
          </a:xfrm>
          <a:prstGeom prst="wedgeRoundRectCallout">
            <a:avLst>
              <a:gd name="adj1" fmla="val -62273"/>
              <a:gd name="adj2" fmla="val 117123"/>
              <a:gd name="adj3" fmla="val 16667"/>
            </a:avLst>
          </a:prstGeom>
          <a:solidFill>
            <a:srgbClr val="FFFFD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Количество символов (знаков) в тексте</a:t>
            </a:r>
          </a:p>
        </p:txBody>
      </p:sp>
      <p:sp>
        <p:nvSpPr>
          <p:cNvPr id="13" name="AutoShape 17"/>
          <p:cNvSpPr>
            <a:spLocks noChangeArrowheads="1"/>
          </p:cNvSpPr>
          <p:nvPr/>
        </p:nvSpPr>
        <p:spPr bwMode="auto">
          <a:xfrm>
            <a:off x="2915816" y="4725144"/>
            <a:ext cx="3528367" cy="1368152"/>
          </a:xfrm>
          <a:prstGeom prst="wedgeRoundRectCallout">
            <a:avLst>
              <a:gd name="adj1" fmla="val 14761"/>
              <a:gd name="adj2" fmla="val -87570"/>
              <a:gd name="adj3" fmla="val 16667"/>
            </a:avLst>
          </a:prstGeom>
          <a:solidFill>
            <a:srgbClr val="FFFFD9"/>
          </a:solidFill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/>
          <a:lstStyle/>
          <a:p>
            <a:pPr algn="ctr">
              <a:defRPr/>
            </a:pP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Информационный вес одного символа (знака)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23528" y="548680"/>
            <a:ext cx="84249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2800" dirty="0"/>
          </a:p>
        </p:txBody>
      </p:sp>
      <p:sp>
        <p:nvSpPr>
          <p:cNvPr id="18" name="Rectangle 2"/>
          <p:cNvSpPr txBox="1">
            <a:spLocks noChangeArrowheads="1"/>
          </p:cNvSpPr>
          <p:nvPr/>
        </p:nvSpPr>
        <p:spPr>
          <a:xfrm>
            <a:off x="250825" y="115888"/>
            <a:ext cx="8229600" cy="6207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noProof="0" dirty="0" smtClean="0">
                <a:latin typeface="Arial" pitchFamily="34" charset="0"/>
                <a:ea typeface="+mj-ea"/>
                <a:cs typeface="Arial" pitchFamily="34" charset="0"/>
              </a:rPr>
              <a:t>Информационный объём </a:t>
            </a:r>
            <a:r>
              <a:rPr lang="ru-RU" sz="4000" b="1" dirty="0" smtClean="0">
                <a:latin typeface="Arial" pitchFamily="34" charset="0"/>
                <a:ea typeface="+mj-ea"/>
                <a:cs typeface="Arial" pitchFamily="34" charset="0"/>
              </a:rPr>
              <a:t>сообщения</a:t>
            </a: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9" name="Группа 3"/>
          <p:cNvGrpSpPr/>
          <p:nvPr/>
        </p:nvGrpSpPr>
        <p:grpSpPr>
          <a:xfrm>
            <a:off x="0" y="908720"/>
            <a:ext cx="8892480" cy="72008"/>
            <a:chOff x="0" y="836712"/>
            <a:chExt cx="8892480" cy="72008"/>
          </a:xfrm>
        </p:grpSpPr>
        <p:cxnSp>
          <p:nvCxnSpPr>
            <p:cNvPr id="21" name="Прямая соединительная линия 20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единительная линия 21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20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271792" y="2996952"/>
            <a:ext cx="1872208" cy="1872208"/>
          </a:xfrm>
          <a:prstGeom prst="rect">
            <a:avLst/>
          </a:prstGeom>
          <a:noFill/>
        </p:spPr>
      </p:pic>
      <p:sp>
        <p:nvSpPr>
          <p:cNvPr id="15" name="Нижний колонтитул 1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0" grpId="0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50825" y="115888"/>
            <a:ext cx="8229600" cy="7208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0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000" b="1" dirty="0" smtClean="0">
                <a:latin typeface="Arial" pitchFamily="34" charset="0"/>
                <a:ea typeface="+mj-ea"/>
                <a:cs typeface="Arial" pitchFamily="34" charset="0"/>
              </a:rPr>
              <a:t>Алгоритм вычисления информационного объема сообщения</a:t>
            </a:r>
            <a:endParaRPr kumimoji="0" lang="ru-RU" sz="4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3" name="Группа 3"/>
          <p:cNvGrpSpPr/>
          <p:nvPr/>
        </p:nvGrpSpPr>
        <p:grpSpPr>
          <a:xfrm>
            <a:off x="0" y="908720"/>
            <a:ext cx="8892480" cy="72008"/>
            <a:chOff x="0" y="836712"/>
            <a:chExt cx="8892480" cy="72008"/>
          </a:xfrm>
        </p:grpSpPr>
        <p:cxnSp>
          <p:nvCxnSpPr>
            <p:cNvPr id="4" name="Прямая соединительная линия 3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Прямая соединительная линия 4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Прямоугольник 5"/>
          <p:cNvSpPr/>
          <p:nvPr/>
        </p:nvSpPr>
        <p:spPr>
          <a:xfrm>
            <a:off x="323528" y="1268760"/>
            <a:ext cx="864096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buFont typeface="+mj-lt"/>
              <a:buAutoNum type="arabicParenR"/>
              <a:defRPr/>
            </a:pPr>
            <a:r>
              <a:rPr lang="ru-RU" sz="2800" dirty="0">
                <a:solidFill>
                  <a:srgbClr val="000000"/>
                </a:solidFill>
              </a:rPr>
              <a:t>О</a:t>
            </a:r>
            <a:r>
              <a:rPr lang="ru-RU" sz="2800" dirty="0" smtClean="0">
                <a:solidFill>
                  <a:srgbClr val="000000"/>
                </a:solidFill>
              </a:rPr>
              <a:t>пределяем </a:t>
            </a:r>
            <a:r>
              <a:rPr lang="ru-RU" sz="2800" dirty="0">
                <a:solidFill>
                  <a:srgbClr val="000000"/>
                </a:solidFill>
              </a:rPr>
              <a:t>мощность алфавита </a:t>
            </a:r>
            <a:r>
              <a:rPr lang="en-US" sz="2800" b="1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800" dirty="0">
                <a:solidFill>
                  <a:srgbClr val="000000"/>
                </a:solidFill>
              </a:rPr>
              <a:t>;</a:t>
            </a:r>
          </a:p>
          <a:p>
            <a:pPr marL="514350" indent="-514350">
              <a:buFont typeface="+mj-lt"/>
              <a:buAutoNum type="arabicParenR"/>
              <a:defRPr/>
            </a:pPr>
            <a:r>
              <a:rPr lang="ru-RU" sz="2800" dirty="0" smtClean="0">
                <a:solidFill>
                  <a:srgbClr val="000000"/>
                </a:solidFill>
              </a:rPr>
              <a:t>Вычисляем информационный вес символа </a:t>
            </a:r>
            <a:r>
              <a:rPr lang="en-US" sz="28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b="1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(бит)</a:t>
            </a:r>
            <a:r>
              <a:rPr lang="ru-RU" sz="2800" dirty="0" smtClean="0">
                <a:solidFill>
                  <a:srgbClr val="000000"/>
                </a:solidFill>
              </a:rPr>
              <a:t> :</a:t>
            </a:r>
          </a:p>
          <a:p>
            <a:pPr marL="514350" indent="-514350" algn="ctr">
              <a:defRPr/>
            </a:pPr>
            <a:r>
              <a:rPr lang="en-US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6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en-US" sz="6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6000" b="1" i="1" baseline="30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en-US" sz="6000" dirty="0">
              <a:solidFill>
                <a:schemeClr val="tx1">
                  <a:lumMod val="95000"/>
                  <a:lumOff val="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514350" indent="-514350">
              <a:defRPr/>
            </a:pPr>
            <a:r>
              <a:rPr lang="en-US" sz="2800" dirty="0" smtClean="0"/>
              <a:t>3) </a:t>
            </a:r>
            <a:r>
              <a:rPr lang="ru-RU" sz="2800" dirty="0" smtClean="0"/>
              <a:t>Вычисляем информационный объем сообщения</a:t>
            </a:r>
            <a:r>
              <a:rPr lang="en-US" sz="2800" dirty="0" smtClean="0"/>
              <a:t>:</a:t>
            </a:r>
            <a:endParaRPr lang="en-US" sz="2800" dirty="0"/>
          </a:p>
          <a:p>
            <a:pPr marL="514350" indent="-514350">
              <a:defRPr/>
            </a:pPr>
            <a:endParaRPr lang="en-US" sz="2800" dirty="0"/>
          </a:p>
          <a:p>
            <a:pPr marL="514350" indent="-514350">
              <a:buFont typeface="+mj-lt"/>
              <a:buAutoNum type="arabicParenR"/>
              <a:defRPr/>
            </a:pPr>
            <a:endParaRPr lang="en-US" sz="2800" dirty="0"/>
          </a:p>
          <a:p>
            <a:pPr marL="514350" indent="22225">
              <a:defRPr/>
            </a:pPr>
            <a:endParaRPr lang="ru-RU" sz="2800" dirty="0" smtClean="0"/>
          </a:p>
          <a:p>
            <a:pPr marL="514350" indent="22225">
              <a:defRPr/>
            </a:pPr>
            <a:r>
              <a:rPr lang="ru-RU" sz="2800" dirty="0" smtClean="0"/>
              <a:t>где 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800" dirty="0"/>
              <a:t> – </a:t>
            </a:r>
            <a:r>
              <a:rPr lang="ru-RU" sz="2800" dirty="0"/>
              <a:t>количество символов в сообщении.</a:t>
            </a:r>
          </a:p>
        </p:txBody>
      </p:sp>
      <p:sp>
        <p:nvSpPr>
          <p:cNvPr id="7" name="Скругленный прямоугольник 6"/>
          <p:cNvSpPr/>
          <p:nvPr/>
        </p:nvSpPr>
        <p:spPr bwMode="auto">
          <a:xfrm>
            <a:off x="2843808" y="4365104"/>
            <a:ext cx="3586163" cy="1077005"/>
          </a:xfrm>
          <a:prstGeom prst="roundRect">
            <a:avLst/>
          </a:prstGeom>
          <a:solidFill>
            <a:srgbClr val="FFFFC9"/>
          </a:solidFill>
          <a:ln w="12700" cap="flat" cmpd="sng" algn="ctr">
            <a:noFill/>
            <a:prstDash val="solid"/>
            <a:round/>
            <a:headEnd type="none" w="med" len="med"/>
            <a:tailEnd type="triangle" w="lg" len="lg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pPr algn="ctr">
              <a:defRPr/>
            </a:pPr>
            <a:r>
              <a:rPr lang="en-US" sz="60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6000" b="1" dirty="0">
                <a:solidFill>
                  <a:srgbClr val="000000"/>
                </a:solidFill>
              </a:rPr>
              <a:t> = </a:t>
            </a:r>
            <a:r>
              <a:rPr lang="en-US" sz="6000" b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6000" b="1" dirty="0" err="1" smtClean="0">
                <a:solidFill>
                  <a:srgbClr val="000000"/>
                </a:solidFill>
              </a:rPr>
              <a:t>·</a:t>
            </a:r>
            <a:r>
              <a:rPr lang="en-US" sz="6000" b="1" i="1" dirty="0" err="1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endParaRPr lang="ru-RU" sz="6000" b="1" i="1" baseline="300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251520" y="0"/>
            <a:ext cx="8229600" cy="6207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2800" b="1" noProof="0" dirty="0" smtClean="0">
                <a:latin typeface="Arial" pitchFamily="34" charset="0"/>
                <a:ea typeface="+mj-ea"/>
                <a:cs typeface="Arial" pitchFamily="34" charset="0"/>
              </a:rPr>
              <a:t>Информационный объём текста</a:t>
            </a:r>
            <a:endParaRPr kumimoji="0" lang="ru-RU" sz="2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grpSp>
        <p:nvGrpSpPr>
          <p:cNvPr id="3" name="Группа 3"/>
          <p:cNvGrpSpPr/>
          <p:nvPr/>
        </p:nvGrpSpPr>
        <p:grpSpPr>
          <a:xfrm>
            <a:off x="0" y="620688"/>
            <a:ext cx="8892480" cy="72008"/>
            <a:chOff x="0" y="836712"/>
            <a:chExt cx="8892480" cy="72008"/>
          </a:xfrm>
        </p:grpSpPr>
        <p:cxnSp>
          <p:nvCxnSpPr>
            <p:cNvPr id="4" name="Прямая соединительная линия 3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Прямая соединительная линия 4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TextBox 6"/>
          <p:cNvSpPr txBox="1"/>
          <p:nvPr/>
        </p:nvSpPr>
        <p:spPr>
          <a:xfrm>
            <a:off x="179512" y="836712"/>
            <a:ext cx="8712968" cy="13849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 smtClean="0"/>
              <a:t>Сообщение, записанное буквами из 64-символьного алфавита, содержит 2000 символов. Какой объём информации оно несет?</a:t>
            </a:r>
            <a:endParaRPr lang="ru-RU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285720" y="2428868"/>
            <a:ext cx="8572560" cy="3970318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Дано: 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=2000, N=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64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Найти: I - ?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i="1" u="sng" dirty="0" smtClean="0">
                <a:latin typeface="Times New Roman" pitchFamily="18" charset="0"/>
                <a:cs typeface="Times New Roman" pitchFamily="18" charset="0"/>
              </a:rPr>
              <a:t>Решение:</a:t>
            </a:r>
            <a:endParaRPr lang="ru-RU" sz="2800" b="1" u="sng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N=2</a:t>
            </a:r>
            <a:r>
              <a:rPr lang="en-US" sz="2800" b="1" i="1" baseline="30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64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=2</a:t>
            </a:r>
            <a:r>
              <a:rPr lang="en-US" sz="2800" b="1" i="1" baseline="30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ru-RU" sz="2800" b="1" baseline="30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=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6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(бит) – информационный вес одного символа.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I=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sz="2800" b="1" i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I=2000*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6=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000 (бит)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Ответ: 1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000 бит.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Управляющая кнопка: домой 8">
            <a:hlinkClick r:id="" action="ppaction://hlinkshowjump?jump=firstslide" highlightClick="1"/>
          </p:cNvPr>
          <p:cNvSpPr/>
          <p:nvPr/>
        </p:nvSpPr>
        <p:spPr>
          <a:xfrm>
            <a:off x="7380312" y="6000792"/>
            <a:ext cx="1620844" cy="7857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772816"/>
            <a:ext cx="2594023" cy="144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Заголовок 2"/>
          <p:cNvSpPr>
            <a:spLocks/>
          </p:cNvSpPr>
          <p:nvPr/>
        </p:nvSpPr>
        <p:spPr bwMode="auto">
          <a:xfrm>
            <a:off x="323528" y="44624"/>
            <a:ext cx="8641085" cy="503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2800" b="1" dirty="0"/>
              <a:t>Единицы измерения информации</a:t>
            </a:r>
          </a:p>
        </p:txBody>
      </p:sp>
      <p:sp>
        <p:nvSpPr>
          <p:cNvPr id="23560" name="Text Box 8"/>
          <p:cNvSpPr txBox="1">
            <a:spLocks noChangeArrowheads="1"/>
          </p:cNvSpPr>
          <p:nvPr/>
        </p:nvSpPr>
        <p:spPr bwMode="auto">
          <a:xfrm>
            <a:off x="2771800" y="1340768"/>
            <a:ext cx="6372200" cy="23575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b="1" dirty="0"/>
              <a:t>КОМПЬЮТЕРНЫЙ  АЛФАВИТ</a:t>
            </a:r>
          </a:p>
          <a:p>
            <a:pPr algn="just">
              <a:spcBef>
                <a:spcPct val="30000"/>
              </a:spcBef>
              <a:buFontTx/>
              <a:buChar char="•"/>
            </a:pPr>
            <a:r>
              <a:rPr lang="ru-RU" sz="2400" i="1" dirty="0"/>
              <a:t> русские </a:t>
            </a:r>
            <a:r>
              <a:rPr lang="ru-RU" sz="2400" i="1" dirty="0" smtClean="0"/>
              <a:t>буквы</a:t>
            </a:r>
            <a:endParaRPr lang="ru-RU" sz="2400" i="1" dirty="0"/>
          </a:p>
          <a:p>
            <a:pPr algn="just">
              <a:buFontTx/>
              <a:buChar char="•"/>
            </a:pPr>
            <a:r>
              <a:rPr lang="ru-RU" sz="2400" i="1" dirty="0"/>
              <a:t> латинские </a:t>
            </a:r>
            <a:r>
              <a:rPr lang="ru-RU" sz="2400" i="1" dirty="0" smtClean="0"/>
              <a:t>буквы</a:t>
            </a:r>
            <a:endParaRPr lang="ru-RU" sz="2400" i="1" dirty="0"/>
          </a:p>
          <a:p>
            <a:pPr algn="just">
              <a:buFontTx/>
              <a:buChar char="•"/>
            </a:pPr>
            <a:r>
              <a:rPr lang="ru-RU" sz="2400" i="1" dirty="0"/>
              <a:t> цифры  (1, 2, 3, 4, 5, 6, 7, 8, 9, 0)</a:t>
            </a:r>
          </a:p>
          <a:p>
            <a:pPr algn="just">
              <a:buFontTx/>
              <a:buChar char="•"/>
            </a:pPr>
            <a:r>
              <a:rPr lang="ru-RU" sz="2400" i="1" dirty="0"/>
              <a:t> математические знаки (+, -, *, </a:t>
            </a:r>
            <a:r>
              <a:rPr lang="en-US" sz="2400" i="1" dirty="0"/>
              <a:t>/</a:t>
            </a:r>
            <a:r>
              <a:rPr lang="ru-RU" sz="2400" i="1" dirty="0"/>
              <a:t>, </a:t>
            </a:r>
            <a:r>
              <a:rPr lang="en-US" sz="2400" i="1" dirty="0"/>
              <a:t>^, </a:t>
            </a:r>
            <a:r>
              <a:rPr lang="ru-RU" sz="2400" i="1" dirty="0"/>
              <a:t>=) </a:t>
            </a:r>
          </a:p>
          <a:p>
            <a:pPr algn="just">
              <a:buFontTx/>
              <a:buChar char="•"/>
            </a:pPr>
            <a:r>
              <a:rPr lang="ru-RU" sz="2400" i="1" dirty="0"/>
              <a:t> прочие символы («», №, %, </a:t>
            </a:r>
            <a:r>
              <a:rPr lang="en-US" sz="2400" i="1" dirty="0"/>
              <a:t>&lt;</a:t>
            </a:r>
            <a:r>
              <a:rPr lang="ru-RU" sz="2400" i="1" dirty="0"/>
              <a:t>, </a:t>
            </a:r>
            <a:r>
              <a:rPr lang="en-US" sz="2400" i="1" dirty="0"/>
              <a:t>&gt;</a:t>
            </a:r>
            <a:r>
              <a:rPr lang="ru-RU" sz="2400" i="1" dirty="0"/>
              <a:t>, </a:t>
            </a:r>
            <a:r>
              <a:rPr lang="en-US" sz="2400" i="1" dirty="0"/>
              <a:t>:, ;, #, &amp;)</a:t>
            </a:r>
            <a:endParaRPr lang="ru-RU" sz="2400" i="1" dirty="0"/>
          </a:p>
        </p:txBody>
      </p:sp>
      <p:sp>
        <p:nvSpPr>
          <p:cNvPr id="23563" name="Text Box 11"/>
          <p:cNvSpPr txBox="1">
            <a:spLocks noChangeArrowheads="1"/>
          </p:cNvSpPr>
          <p:nvPr/>
        </p:nvSpPr>
        <p:spPr bwMode="auto">
          <a:xfrm>
            <a:off x="-36512" y="3717032"/>
            <a:ext cx="8892480" cy="10402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63538">
              <a:lnSpc>
                <a:spcPct val="110000"/>
              </a:lnSpc>
              <a:spcBef>
                <a:spcPct val="30000"/>
              </a:spcBef>
            </a:pPr>
            <a:r>
              <a:rPr lang="ru-RU" sz="2800" dirty="0" smtClean="0"/>
              <a:t>Компьютерный алфавит </a:t>
            </a:r>
            <a:r>
              <a:rPr lang="ru-RU" sz="2800" dirty="0"/>
              <a:t>содержит 256 символов. </a:t>
            </a:r>
            <a:r>
              <a:rPr lang="ru-RU" sz="2800" dirty="0" smtClean="0"/>
              <a:t>256 </a:t>
            </a:r>
            <a:r>
              <a:rPr lang="ru-RU" sz="2800" dirty="0"/>
              <a:t>= 2</a:t>
            </a:r>
            <a:r>
              <a:rPr lang="ru-RU" sz="2800" baseline="30000" dirty="0"/>
              <a:t>8</a:t>
            </a:r>
            <a:r>
              <a:rPr lang="ru-RU" sz="2800" dirty="0"/>
              <a:t> </a:t>
            </a:r>
            <a:r>
              <a:rPr lang="ru-RU" sz="2800" dirty="0">
                <a:sym typeface="Symbol" pitchFamily="18" charset="2"/>
              </a:rPr>
              <a:t></a:t>
            </a:r>
            <a:r>
              <a:rPr lang="ru-RU" sz="2800" dirty="0"/>
              <a:t> </a:t>
            </a:r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 smtClean="0"/>
              <a:t>=8</a:t>
            </a:r>
            <a:r>
              <a:rPr lang="ru-RU" sz="2800" dirty="0" smtClean="0"/>
              <a:t> битов  </a:t>
            </a:r>
            <a:endParaRPr lang="en-US" sz="2800" dirty="0"/>
          </a:p>
        </p:txBody>
      </p:sp>
      <p:sp>
        <p:nvSpPr>
          <p:cNvPr id="23566" name="Text Box 14"/>
          <p:cNvSpPr txBox="1">
            <a:spLocks noChangeArrowheads="1"/>
          </p:cNvSpPr>
          <p:nvPr/>
        </p:nvSpPr>
        <p:spPr bwMode="auto">
          <a:xfrm>
            <a:off x="252829" y="5589240"/>
            <a:ext cx="8567643" cy="104028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74625" indent="7938">
              <a:lnSpc>
                <a:spcPct val="110000"/>
              </a:lnSpc>
              <a:spcBef>
                <a:spcPct val="30000"/>
              </a:spcBef>
            </a:pPr>
            <a:r>
              <a:rPr lang="ru-RU" sz="2800" b="1" i="1" dirty="0"/>
              <a:t>1 байт</a:t>
            </a:r>
            <a:r>
              <a:rPr lang="ru-RU" sz="2800" dirty="0"/>
              <a:t> - информационный вес символа 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ru-RU" sz="2800" dirty="0"/>
              <a:t>алфавита мощностью 256.  </a:t>
            </a:r>
          </a:p>
        </p:txBody>
      </p:sp>
      <p:sp>
        <p:nvSpPr>
          <p:cNvPr id="23567" name="Text Box 15"/>
          <p:cNvSpPr txBox="1">
            <a:spLocks noChangeArrowheads="1"/>
          </p:cNvSpPr>
          <p:nvPr/>
        </p:nvSpPr>
        <p:spPr bwMode="auto">
          <a:xfrm>
            <a:off x="251520" y="4869160"/>
            <a:ext cx="8606760" cy="52956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182563" algn="ctr">
              <a:lnSpc>
                <a:spcPct val="110000"/>
              </a:lnSpc>
              <a:spcBef>
                <a:spcPct val="30000"/>
              </a:spcBef>
            </a:pPr>
            <a:r>
              <a:rPr lang="ru-RU" sz="2800" b="1" i="1" dirty="0"/>
              <a:t>1 байт = 8 битов</a:t>
            </a:r>
          </a:p>
        </p:txBody>
      </p:sp>
      <p:grpSp>
        <p:nvGrpSpPr>
          <p:cNvPr id="3" name="Группа 3"/>
          <p:cNvGrpSpPr/>
          <p:nvPr/>
        </p:nvGrpSpPr>
        <p:grpSpPr>
          <a:xfrm>
            <a:off x="0" y="548680"/>
            <a:ext cx="8892480" cy="72008"/>
            <a:chOff x="0" y="836712"/>
            <a:chExt cx="8892480" cy="72008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3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62234" y="5143512"/>
            <a:ext cx="881766" cy="881766"/>
          </a:xfrm>
          <a:prstGeom prst="rect">
            <a:avLst/>
          </a:prstGeom>
          <a:noFill/>
        </p:spPr>
      </p:pic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179512" y="692696"/>
            <a:ext cx="8606760" cy="5232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182563">
              <a:spcBef>
                <a:spcPts val="0"/>
              </a:spcBef>
            </a:pPr>
            <a:r>
              <a:rPr lang="ru-RU" sz="2800" b="1" i="1" dirty="0"/>
              <a:t>1 </a:t>
            </a:r>
            <a:r>
              <a:rPr lang="ru-RU" sz="2800" b="1" i="1" dirty="0" smtClean="0"/>
              <a:t>бит – </a:t>
            </a:r>
            <a:r>
              <a:rPr lang="ru-RU" sz="2400" i="1" dirty="0" smtClean="0"/>
              <a:t>минимальная единица измерения информации</a:t>
            </a:r>
            <a:endParaRPr lang="ru-RU" sz="2400" i="1" dirty="0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12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1000"/>
                                        <p:tgtEl>
                                          <p:spTgt spid="23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0"/>
                                        <p:tgtEl>
                                          <p:spTgt spid="23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60" grpId="0"/>
      <p:bldP spid="23563" grpId="0"/>
      <p:bldP spid="23566" grpId="0" animBg="1"/>
      <p:bldP spid="23567" grpId="0" animBg="1"/>
      <p:bldP spid="1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124744"/>
            <a:ext cx="8064896" cy="53707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spcBef>
                <a:spcPct val="55000"/>
              </a:spcBef>
              <a:buFont typeface="Wingdings" pitchFamily="2" charset="2"/>
              <a:buNone/>
              <a:tabLst>
                <a:tab pos="3860800" algn="l"/>
              </a:tabLst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1 байт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i="1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en-US" sz="2800" i="1" dirty="0" err="1" smtClean="0">
                <a:latin typeface="Arial" pitchFamily="34" charset="0"/>
                <a:cs typeface="Arial" pitchFamily="34" charset="0"/>
              </a:rPr>
              <a:t>byt</a:t>
            </a:r>
            <a:r>
              <a:rPr lang="ru-RU" sz="2800" i="1" dirty="0" smtClean="0">
                <a:latin typeface="Arial" pitchFamily="34" charset="0"/>
                <a:cs typeface="Arial" pitchFamily="34" charset="0"/>
              </a:rPr>
              <a:t>е)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    =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8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бит</a:t>
            </a:r>
          </a:p>
          <a:p>
            <a:pPr eaLnBrk="1" hangingPunct="1">
              <a:spcBef>
                <a:spcPts val="4200"/>
              </a:spcBef>
              <a:buFont typeface="Wingdings" pitchFamily="2" charset="2"/>
              <a:buNone/>
              <a:tabLst>
                <a:tab pos="3860800" algn="l"/>
              </a:tabLst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1 Кбайт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(килобайт)  =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1024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байт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=2</a:t>
            </a:r>
            <a:r>
              <a:rPr lang="en-US" sz="2800" baseline="30000" dirty="0" smtClean="0">
                <a:latin typeface="Arial" pitchFamily="34" charset="0"/>
                <a:cs typeface="Arial" pitchFamily="34" charset="0"/>
              </a:rPr>
              <a:t>10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байт</a:t>
            </a:r>
          </a:p>
          <a:p>
            <a:pPr eaLnBrk="1" hangingPunct="1">
              <a:spcBef>
                <a:spcPts val="4200"/>
              </a:spcBef>
              <a:buFont typeface="Wingdings" pitchFamily="2" charset="2"/>
              <a:buNone/>
              <a:tabLst>
                <a:tab pos="3860800" algn="l"/>
              </a:tabLst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1 Мбайт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(мегабайт) =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1024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Кбайт</a:t>
            </a:r>
          </a:p>
          <a:p>
            <a:pPr eaLnBrk="1" hangingPunct="1">
              <a:spcBef>
                <a:spcPts val="4200"/>
              </a:spcBef>
              <a:buFont typeface="Wingdings" pitchFamily="2" charset="2"/>
              <a:buNone/>
              <a:tabLst>
                <a:tab pos="3860800" algn="l"/>
              </a:tabLst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1 Гбайт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(гигабайт) =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1024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Мбайт</a:t>
            </a:r>
          </a:p>
          <a:p>
            <a:pPr eaLnBrk="1" hangingPunct="1">
              <a:spcBef>
                <a:spcPts val="4200"/>
              </a:spcBef>
              <a:buFont typeface="Wingdings" pitchFamily="2" charset="2"/>
              <a:buNone/>
              <a:tabLst>
                <a:tab pos="3860800" algn="l"/>
              </a:tabLst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1 Тбайт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(терабайт) =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1024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Гбайт</a:t>
            </a:r>
          </a:p>
          <a:p>
            <a:pPr eaLnBrk="1" hangingPunct="1">
              <a:spcBef>
                <a:spcPts val="4200"/>
              </a:spcBef>
              <a:buFont typeface="Wingdings" pitchFamily="2" charset="2"/>
              <a:buNone/>
              <a:tabLst>
                <a:tab pos="3860800" algn="l"/>
              </a:tabLst>
            </a:pP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1 Пбайт 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(петабайт) = </a:t>
            </a:r>
            <a:r>
              <a:rPr lang="ru-RU" sz="2800" b="1" dirty="0" smtClean="0">
                <a:latin typeface="Arial" pitchFamily="34" charset="0"/>
                <a:cs typeface="Arial" pitchFamily="34" charset="0"/>
              </a:rPr>
              <a:t>1024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 Тбайт</a:t>
            </a:r>
          </a:p>
        </p:txBody>
      </p:sp>
      <p:sp>
        <p:nvSpPr>
          <p:cNvPr id="3" name="Заголовок 2"/>
          <p:cNvSpPr>
            <a:spLocks/>
          </p:cNvSpPr>
          <p:nvPr/>
        </p:nvSpPr>
        <p:spPr bwMode="auto">
          <a:xfrm>
            <a:off x="323528" y="188913"/>
            <a:ext cx="8641085" cy="647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3600" b="1" dirty="0">
                <a:solidFill>
                  <a:schemeClr val="tx2"/>
                </a:solidFill>
              </a:rPr>
              <a:t>Единицы измерения информации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0" y="908720"/>
            <a:ext cx="8892480" cy="72008"/>
            <a:chOff x="0" y="836712"/>
            <a:chExt cx="8892480" cy="72008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TextBox 7"/>
          <p:cNvSpPr txBox="1"/>
          <p:nvPr/>
        </p:nvSpPr>
        <p:spPr>
          <a:xfrm>
            <a:off x="179512" y="1772816"/>
            <a:ext cx="3600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умножение</a:t>
            </a:r>
            <a:endParaRPr lang="ru-RU" sz="3200" dirty="0"/>
          </a:p>
        </p:txBody>
      </p:sp>
      <p:sp>
        <p:nvSpPr>
          <p:cNvPr id="10" name="TextBox 9"/>
          <p:cNvSpPr txBox="1"/>
          <p:nvPr/>
        </p:nvSpPr>
        <p:spPr>
          <a:xfrm>
            <a:off x="8604448" y="1844824"/>
            <a:ext cx="36004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/>
              <a:t>деление</a:t>
            </a:r>
            <a:endParaRPr lang="ru-RU" sz="3200" dirty="0"/>
          </a:p>
        </p:txBody>
      </p:sp>
      <p:cxnSp>
        <p:nvCxnSpPr>
          <p:cNvPr id="12" name="Прямая со стрелкой 11"/>
          <p:cNvCxnSpPr/>
          <p:nvPr/>
        </p:nvCxnSpPr>
        <p:spPr>
          <a:xfrm flipV="1">
            <a:off x="683568" y="1484784"/>
            <a:ext cx="0" cy="4824536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>
            <a:off x="8532440" y="1556792"/>
            <a:ext cx="0" cy="4824536"/>
          </a:xfrm>
          <a:prstGeom prst="straightConnector1">
            <a:avLst/>
          </a:prstGeom>
          <a:ln w="76200"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2"/>
          <p:cNvSpPr>
            <a:spLocks/>
          </p:cNvSpPr>
          <p:nvPr/>
        </p:nvSpPr>
        <p:spPr bwMode="auto">
          <a:xfrm>
            <a:off x="323528" y="188913"/>
            <a:ext cx="8641085" cy="359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r>
              <a:rPr lang="ru-RU" sz="2800" b="1" dirty="0" smtClean="0">
                <a:solidFill>
                  <a:schemeClr val="tx2"/>
                </a:solidFill>
              </a:rPr>
              <a:t>Перевод в другие единицы</a:t>
            </a:r>
            <a:endParaRPr lang="ru-RU" sz="2800" b="1" dirty="0">
              <a:solidFill>
                <a:schemeClr val="tx2"/>
              </a:solidFill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0" y="620688"/>
            <a:ext cx="8892480" cy="72008"/>
            <a:chOff x="0" y="836712"/>
            <a:chExt cx="8892480" cy="72008"/>
          </a:xfrm>
        </p:grpSpPr>
        <p:cxnSp>
          <p:nvCxnSpPr>
            <p:cNvPr id="4" name="Прямая соединительная линия 3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Прямая соединительная линия 4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23528" y="1152315"/>
            <a:ext cx="2533960" cy="56217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>
                <a:tab pos="722313" algn="l"/>
              </a:tabLst>
              <a:defRPr/>
            </a:pPr>
            <a:r>
              <a:rPr lang="ru-RU" sz="3600" noProof="0" dirty="0" smtClean="0">
                <a:latin typeface="Arial" pitchFamily="34" charset="0"/>
                <a:cs typeface="Arial" pitchFamily="34" charset="0"/>
              </a:rPr>
              <a:t>3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3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Кбайта</a:t>
            </a:r>
            <a:r>
              <a:rPr kumimoji="0" lang="en-US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</a:t>
            </a: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=</a:t>
            </a: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>
                <a:tab pos="722313" algn="l"/>
              </a:tabLst>
              <a:defRPr/>
            </a:pP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01824" y="1126485"/>
            <a:ext cx="579517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</a:t>
            </a:r>
            <a:r>
              <a:rPr lang="en-US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sz="36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·</a:t>
            </a:r>
            <a:r>
              <a:rPr lang="ru-RU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1024 байт </a:t>
            </a:r>
            <a:r>
              <a:rPr lang="en-US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= </a:t>
            </a:r>
            <a:r>
              <a:rPr lang="ru-RU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3072</a:t>
            </a:r>
            <a:r>
              <a:rPr lang="en-US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байта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Rectangle 3"/>
          <p:cNvSpPr txBox="1">
            <a:spLocks noChangeArrowheads="1"/>
          </p:cNvSpPr>
          <p:nvPr/>
        </p:nvSpPr>
        <p:spPr>
          <a:xfrm>
            <a:off x="2699792" y="1196752"/>
            <a:ext cx="2376264" cy="56217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ts val="18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>
                <a:tab pos="722313" algn="l"/>
              </a:tabLst>
              <a:defRPr/>
            </a:pPr>
            <a:r>
              <a:rPr kumimoji="0" lang="ru-RU" sz="3600" b="0" i="0" u="none" strike="noStrike" kern="1200" cap="none" spc="0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?</a:t>
            </a:r>
            <a:r>
              <a:rPr kumimoji="0" lang="ru-RU" sz="3600" b="0" i="0" u="none" strike="noStrike" kern="1200" cap="none" spc="0" normalizeH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cs typeface="Arial" pitchFamily="34" charset="0"/>
              </a:rPr>
              <a:t> байт</a:t>
            </a: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>
                <a:tab pos="722313" algn="l"/>
              </a:tabLst>
              <a:defRPr/>
            </a:pPr>
            <a:endParaRPr kumimoji="0" lang="ru-RU" sz="36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323528" y="2214554"/>
            <a:ext cx="233172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ru-RU" sz="3600" dirty="0" smtClean="0">
                <a:latin typeface="Arial" pitchFamily="34" charset="0"/>
                <a:cs typeface="Arial" pitchFamily="34" charset="0"/>
              </a:rPr>
              <a:t>5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3600" dirty="0" smtClean="0">
                <a:latin typeface="Arial" pitchFamily="34" charset="0"/>
                <a:cs typeface="Arial" pitchFamily="34" charset="0"/>
              </a:rPr>
              <a:t>байт = </a:t>
            </a:r>
            <a:endParaRPr lang="ru-RU" sz="36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627784" y="2214554"/>
            <a:ext cx="143180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latin typeface="Arial" pitchFamily="34" charset="0"/>
                <a:cs typeface="Arial" pitchFamily="34" charset="0"/>
              </a:rPr>
              <a:t>? бит </a:t>
            </a:r>
            <a:endParaRPr lang="ru-RU" sz="36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2555776" y="2204864"/>
            <a:ext cx="438453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15 </a:t>
            </a:r>
            <a:r>
              <a:rPr lang="en-US" sz="36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·</a:t>
            </a:r>
            <a:r>
              <a:rPr lang="ru-RU" sz="36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8 </a:t>
            </a:r>
            <a:r>
              <a:rPr lang="ru-RU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бит</a:t>
            </a:r>
            <a:r>
              <a:rPr lang="en-US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= </a:t>
            </a:r>
            <a:r>
              <a:rPr lang="ru-RU" sz="3600" kern="0" dirty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120 </a:t>
            </a:r>
            <a:r>
              <a:rPr lang="ru-RU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бит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323528" y="3214686"/>
            <a:ext cx="31139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latin typeface="Arial" pitchFamily="34" charset="0"/>
                <a:cs typeface="Arial" pitchFamily="34" charset="0"/>
              </a:rPr>
              <a:t>2048 Кбайт = </a:t>
            </a:r>
            <a:endParaRPr lang="ru-RU" sz="3600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157648" y="3212976"/>
            <a:ext cx="206242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latin typeface="Arial" pitchFamily="34" charset="0"/>
                <a:cs typeface="Arial" pitchFamily="34" charset="0"/>
              </a:rPr>
              <a:t>? Мбайт </a:t>
            </a:r>
            <a:endParaRPr lang="ru-RU" sz="36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3203848" y="3212976"/>
            <a:ext cx="54280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2048 :1024Мбайт = 2 Мб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285720" y="4143380"/>
            <a:ext cx="310117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latin typeface="Arial" pitchFamily="34" charset="0"/>
                <a:cs typeface="Arial" pitchFamily="34" charset="0"/>
              </a:rPr>
              <a:t>1024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M</a:t>
            </a:r>
            <a:r>
              <a:rPr lang="ru-RU" sz="3600" dirty="0" smtClean="0">
                <a:latin typeface="Arial" pitchFamily="34" charset="0"/>
                <a:cs typeface="Arial" pitchFamily="34" charset="0"/>
              </a:rPr>
              <a:t>байт =</a:t>
            </a:r>
            <a:endParaRPr lang="ru-RU" sz="3600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3286116" y="4143380"/>
            <a:ext cx="10839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latin typeface="Arial" pitchFamily="34" charset="0"/>
                <a:cs typeface="Arial" pitchFamily="34" charset="0"/>
              </a:rPr>
              <a:t>? Гб</a:t>
            </a:r>
            <a:endParaRPr lang="ru-RU" sz="36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3143240" y="4143380"/>
            <a:ext cx="417614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ru-RU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1024 :1024 Гб=1Гб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285720" y="5214950"/>
            <a:ext cx="20880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latin typeface="Arial" pitchFamily="34" charset="0"/>
                <a:cs typeface="Arial" pitchFamily="34" charset="0"/>
              </a:rPr>
              <a:t>1Кбайт =</a:t>
            </a:r>
            <a:endParaRPr lang="ru-RU" sz="3600" dirty="0"/>
          </a:p>
        </p:txBody>
      </p:sp>
      <p:sp>
        <p:nvSpPr>
          <p:cNvPr id="27" name="Прямоугольник 26"/>
          <p:cNvSpPr/>
          <p:nvPr/>
        </p:nvSpPr>
        <p:spPr>
          <a:xfrm>
            <a:off x="2285984" y="5214950"/>
            <a:ext cx="130356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latin typeface="Arial" pitchFamily="34" charset="0"/>
                <a:cs typeface="Arial" pitchFamily="34" charset="0"/>
              </a:rPr>
              <a:t>? бит</a:t>
            </a:r>
            <a:endParaRPr lang="ru-RU" sz="3600" dirty="0"/>
          </a:p>
        </p:txBody>
      </p:sp>
      <p:sp>
        <p:nvSpPr>
          <p:cNvPr id="28" name="Прямоугольник 27"/>
          <p:cNvSpPr/>
          <p:nvPr/>
        </p:nvSpPr>
        <p:spPr>
          <a:xfrm>
            <a:off x="2214546" y="5230941"/>
            <a:ext cx="69294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ru-RU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 </a:t>
            </a:r>
            <a:r>
              <a:rPr lang="en-US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· </a:t>
            </a:r>
            <a:r>
              <a:rPr lang="ru-RU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1024 </a:t>
            </a:r>
            <a:r>
              <a:rPr lang="en-US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·</a:t>
            </a:r>
            <a:r>
              <a:rPr lang="ru-RU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8 бит = 8192 бита</a:t>
            </a:r>
            <a:r>
              <a:rPr lang="en-US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sz="3600" kern="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Овал 28"/>
          <p:cNvSpPr/>
          <p:nvPr/>
        </p:nvSpPr>
        <p:spPr>
          <a:xfrm>
            <a:off x="2285984" y="5000636"/>
            <a:ext cx="1782530" cy="108012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2628354" y="6080756"/>
            <a:ext cx="13721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байт</a:t>
            </a:r>
            <a:endParaRPr lang="ru-RU" sz="2400" dirty="0"/>
          </a:p>
        </p:txBody>
      </p:sp>
      <p:sp>
        <p:nvSpPr>
          <p:cNvPr id="31" name="Управляющая кнопка: домой 30">
            <a:hlinkClick r:id="" action="ppaction://hlinkshowjump?jump=firstslide" highlightClick="1"/>
          </p:cNvPr>
          <p:cNvSpPr/>
          <p:nvPr/>
        </p:nvSpPr>
        <p:spPr>
          <a:xfrm>
            <a:off x="7380312" y="6000792"/>
            <a:ext cx="1620844" cy="7857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00"/>
                            </p:stCondLst>
                            <p:childTnLst>
                              <p:par>
                                <p:cTn id="7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6" grpId="0" build="p"/>
      <p:bldP spid="16" grpId="1" build="allAtOnce"/>
      <p:bldP spid="17" grpId="0"/>
      <p:bldP spid="18" grpId="0"/>
      <p:bldP spid="18" grpId="1"/>
      <p:bldP spid="19" grpId="0"/>
      <p:bldP spid="20" grpId="0"/>
      <p:bldP spid="21" grpId="0"/>
      <p:bldP spid="21" grpId="1"/>
      <p:bldP spid="22" grpId="0"/>
      <p:bldP spid="23" grpId="0"/>
      <p:bldP spid="24" grpId="0"/>
      <p:bldP spid="24" grpId="1"/>
      <p:bldP spid="25" grpId="0"/>
      <p:bldP spid="26" grpId="0"/>
      <p:bldP spid="27" grpId="0"/>
      <p:bldP spid="27" grpId="1"/>
      <p:bldP spid="28" grpId="0"/>
      <p:bldP spid="29" grpId="0" animBg="1"/>
      <p:bldP spid="3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85720" y="1071546"/>
            <a:ext cx="8643998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/>
              <a:t>Сколько </a:t>
            </a:r>
            <a:r>
              <a:rPr lang="ru-RU" sz="2400" b="1" dirty="0" smtClean="0"/>
              <a:t>килобайтов</a:t>
            </a:r>
            <a:r>
              <a:rPr lang="ru-RU" sz="2400" dirty="0" smtClean="0"/>
              <a:t> составит сообщение из </a:t>
            </a:r>
            <a:r>
              <a:rPr lang="ru-RU" sz="2400" b="1" dirty="0" smtClean="0"/>
              <a:t>2048 символов</a:t>
            </a:r>
            <a:r>
              <a:rPr lang="ru-RU" sz="2400" dirty="0" smtClean="0"/>
              <a:t> </a:t>
            </a:r>
            <a:r>
              <a:rPr lang="ru-RU" sz="2400" b="1" dirty="0" smtClean="0"/>
              <a:t>16-ти символьного</a:t>
            </a:r>
            <a:r>
              <a:rPr lang="ru-RU" sz="2400" dirty="0" smtClean="0"/>
              <a:t> алфавита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285720" y="2214554"/>
            <a:ext cx="22860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Дано: 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 i="1" dirty="0" smtClean="0"/>
              <a:t>=2048, 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400" i="1" dirty="0" smtClean="0"/>
              <a:t>=16</a:t>
            </a:r>
            <a:endParaRPr lang="ru-RU" sz="2400" dirty="0" smtClean="0"/>
          </a:p>
          <a:p>
            <a:endParaRPr lang="en-US" sz="2400" i="1" dirty="0" smtClean="0"/>
          </a:p>
          <a:p>
            <a:r>
              <a:rPr lang="ru-RU" sz="2400" i="1" dirty="0" smtClean="0"/>
              <a:t>Найти: 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400" i="1" dirty="0" smtClean="0"/>
              <a:t> - Кб?</a:t>
            </a:r>
            <a:endParaRPr lang="ru-RU" sz="2400" dirty="0" smtClean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27784" y="5021263"/>
            <a:ext cx="2008187" cy="914400"/>
          </a:xfrm>
          <a:prstGeom prst="rect">
            <a:avLst/>
          </a:prstGeom>
          <a:noFill/>
        </p:spPr>
      </p:pic>
      <p:sp>
        <p:nvSpPr>
          <p:cNvPr id="5" name="Заголовок 1"/>
          <p:cNvSpPr txBox="1">
            <a:spLocks/>
          </p:cNvSpPr>
          <p:nvPr/>
        </p:nvSpPr>
        <p:spPr>
          <a:xfrm>
            <a:off x="179512" y="116632"/>
            <a:ext cx="8229600" cy="43204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 smtClean="0">
                <a:latin typeface="+mj-lt"/>
                <a:ea typeface="+mj-ea"/>
                <a:cs typeface="+mj-cs"/>
              </a:rPr>
              <a:t>Задача №1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6" name="Группа 5"/>
          <p:cNvGrpSpPr/>
          <p:nvPr/>
        </p:nvGrpSpPr>
        <p:grpSpPr>
          <a:xfrm flipV="1">
            <a:off x="251520" y="692696"/>
            <a:ext cx="8712968" cy="72008"/>
            <a:chOff x="0" y="836712"/>
            <a:chExt cx="8892480" cy="72008"/>
          </a:xfrm>
        </p:grpSpPr>
        <p:cxnSp>
          <p:nvCxnSpPr>
            <p:cNvPr id="7" name="Прямая соединительная линия 6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" name="Прямая соединительная линия 7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" name="Прямоугольник 8"/>
          <p:cNvSpPr/>
          <p:nvPr/>
        </p:nvSpPr>
        <p:spPr>
          <a:xfrm>
            <a:off x="395536" y="6237312"/>
            <a:ext cx="735811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/>
              <a:t>Ответ: 1 Кбайт.</a:t>
            </a:r>
            <a:endParaRPr lang="ru-RU" sz="2400" dirty="0" smtClean="0"/>
          </a:p>
        </p:txBody>
      </p:sp>
      <p:sp>
        <p:nvSpPr>
          <p:cNvPr id="10" name="Прямоугольник 9"/>
          <p:cNvSpPr/>
          <p:nvPr/>
        </p:nvSpPr>
        <p:spPr>
          <a:xfrm>
            <a:off x="2786050" y="3071810"/>
            <a:ext cx="62151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i="1" dirty="0" smtClean="0"/>
              <a:t>16=2</a:t>
            </a:r>
            <a:r>
              <a:rPr lang="en-US" sz="2400" b="1" i="1" baseline="30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ru-RU" sz="2400" b="1" baseline="30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400" i="1" dirty="0" smtClean="0"/>
              <a:t>=4 (бита) – информационный вес одного символа.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786050" y="2143116"/>
            <a:ext cx="15822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i="1" dirty="0" smtClean="0">
                <a:solidFill>
                  <a:prstClr val="black"/>
                </a:solidFill>
              </a:rPr>
              <a:t>Решение:</a:t>
            </a:r>
            <a:endParaRPr lang="ru-RU" sz="2400" dirty="0" smtClean="0">
              <a:solidFill>
                <a:prstClr val="black"/>
              </a:solidFill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rot="5400000">
            <a:off x="1714480" y="3000372"/>
            <a:ext cx="1714512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 rot="10800000">
            <a:off x="357158" y="3000372"/>
            <a:ext cx="2214578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7" name="Прямоугольник 16"/>
          <p:cNvSpPr/>
          <p:nvPr/>
        </p:nvSpPr>
        <p:spPr>
          <a:xfrm>
            <a:off x="2857488" y="4286256"/>
            <a:ext cx="100013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I=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857488" y="2643182"/>
            <a:ext cx="7938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N=2</a:t>
            </a:r>
            <a:r>
              <a:rPr lang="en-US" sz="2400" b="1" i="1" baseline="30000" dirty="0" smtClean="0">
                <a:latin typeface="Times New Roman" pitchFamily="18" charset="0"/>
                <a:cs typeface="Times New Roman" pitchFamily="18" charset="0"/>
              </a:rPr>
              <a:t>i</a:t>
            </a:r>
            <a:endParaRPr lang="ru-RU" sz="24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3491880" y="5085184"/>
            <a:ext cx="432048" cy="288032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 flipH="1">
            <a:off x="3707904" y="5589240"/>
            <a:ext cx="432048" cy="288032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3491880" y="4869160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2</a:t>
            </a:r>
            <a:endParaRPr lang="ru-RU" sz="1600" dirty="0"/>
          </a:p>
        </p:txBody>
      </p:sp>
      <p:sp>
        <p:nvSpPr>
          <p:cNvPr id="22" name="TextBox 21"/>
          <p:cNvSpPr txBox="1"/>
          <p:nvPr/>
        </p:nvSpPr>
        <p:spPr>
          <a:xfrm>
            <a:off x="3779912" y="5805264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1</a:t>
            </a:r>
            <a:endParaRPr lang="ru-RU" sz="1600" dirty="0"/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 flipH="1">
            <a:off x="4067944" y="5085184"/>
            <a:ext cx="28803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H="1">
            <a:off x="3347864" y="5517232"/>
            <a:ext cx="288032" cy="2880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139952" y="4869160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1</a:t>
            </a:r>
            <a:endParaRPr lang="ru-RU" sz="1600" dirty="0"/>
          </a:p>
        </p:txBody>
      </p:sp>
      <p:sp>
        <p:nvSpPr>
          <p:cNvPr id="29" name="TextBox 28"/>
          <p:cNvSpPr txBox="1"/>
          <p:nvPr/>
        </p:nvSpPr>
        <p:spPr>
          <a:xfrm>
            <a:off x="2987824" y="5733256"/>
            <a:ext cx="3600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2</a:t>
            </a:r>
            <a:endParaRPr lang="ru-RU" sz="1600" dirty="0"/>
          </a:p>
        </p:txBody>
      </p:sp>
      <p:sp>
        <p:nvSpPr>
          <p:cNvPr id="30" name="TextBox 29"/>
          <p:cNvSpPr txBox="1"/>
          <p:nvPr/>
        </p:nvSpPr>
        <p:spPr>
          <a:xfrm>
            <a:off x="4644008" y="5229200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1 Кбайт</a:t>
            </a:r>
            <a:endParaRPr lang="ru-RU" sz="2400" dirty="0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  <p:bldP spid="10" grpId="0"/>
      <p:bldP spid="11" grpId="0"/>
      <p:bldP spid="17" grpId="0"/>
      <p:bldP spid="18" grpId="0"/>
      <p:bldP spid="21" grpId="0"/>
      <p:bldP spid="22" grpId="0"/>
      <p:bldP spid="28" grpId="0"/>
      <p:bldP spid="29" grpId="0"/>
      <p:bldP spid="3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928670"/>
            <a:ext cx="8715436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/>
              <a:t>Информационный объём сообщения  равен </a:t>
            </a:r>
            <a:r>
              <a:rPr lang="en-US" sz="2400" dirty="0" smtClean="0"/>
              <a:t>3</a:t>
            </a:r>
            <a:r>
              <a:rPr lang="ru-RU" sz="2400" dirty="0" smtClean="0"/>
              <a:t> Кб. Информационный вес символа – </a:t>
            </a:r>
            <a:r>
              <a:rPr lang="en-US" sz="2400" dirty="0" smtClean="0"/>
              <a:t>32</a:t>
            </a:r>
            <a:r>
              <a:rPr lang="ru-RU" sz="2400" dirty="0" smtClean="0"/>
              <a:t> бита. Сколько символов содержит сообщение? </a:t>
            </a:r>
            <a:endParaRPr lang="ru-RU" sz="2400" dirty="0"/>
          </a:p>
        </p:txBody>
      </p:sp>
      <p:sp>
        <p:nvSpPr>
          <p:cNvPr id="3" name="TextBox 2"/>
          <p:cNvSpPr txBox="1"/>
          <p:nvPr/>
        </p:nvSpPr>
        <p:spPr>
          <a:xfrm>
            <a:off x="214282" y="2357430"/>
            <a:ext cx="28575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/>
              <a:t>Дано:  </a:t>
            </a:r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i="1" dirty="0" smtClean="0"/>
              <a:t>=3 K</a:t>
            </a:r>
            <a:r>
              <a:rPr lang="ru-RU" sz="2400" i="1" dirty="0" smtClean="0"/>
              <a:t>б, </a:t>
            </a:r>
          </a:p>
          <a:p>
            <a:r>
              <a:rPr lang="en-US" sz="2400" b="1" i="1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400" i="1" dirty="0" smtClean="0"/>
              <a:t>= </a:t>
            </a:r>
            <a:r>
              <a:rPr lang="ru-RU" sz="2400" i="1" dirty="0" smtClean="0"/>
              <a:t>32 бита</a:t>
            </a:r>
            <a:endParaRPr lang="ru-RU" sz="2400" dirty="0" smtClean="0"/>
          </a:p>
          <a:p>
            <a:endParaRPr lang="ru-RU" sz="2400" i="1" dirty="0" smtClean="0"/>
          </a:p>
          <a:p>
            <a:r>
              <a:rPr lang="ru-RU" sz="2400" i="1" dirty="0" smtClean="0"/>
              <a:t>Найти: </a:t>
            </a:r>
            <a:r>
              <a:rPr lang="en-US" sz="2400" i="1" dirty="0" smtClean="0"/>
              <a:t>L</a:t>
            </a:r>
            <a:r>
              <a:rPr lang="ru-RU" sz="2400" i="1" dirty="0" smtClean="0"/>
              <a:t>?</a:t>
            </a:r>
            <a:endParaRPr lang="ru-RU" sz="2400" dirty="0" smtClean="0"/>
          </a:p>
          <a:p>
            <a:endParaRPr lang="ru-RU" sz="2400" dirty="0" smtClean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6060" y="4768056"/>
            <a:ext cx="8634412" cy="965200"/>
          </a:xfrm>
          <a:prstGeom prst="rect">
            <a:avLst/>
          </a:prstGeom>
          <a:noFill/>
        </p:spPr>
      </p:pic>
      <p:pic>
        <p:nvPicPr>
          <p:cNvPr id="49155" name="Object 3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7825" y="3571875"/>
            <a:ext cx="1082671" cy="1019305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214282" y="6143644"/>
            <a:ext cx="33878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i="1" dirty="0" smtClean="0"/>
              <a:t>Ответ: </a:t>
            </a:r>
            <a:r>
              <a:rPr lang="en-US" sz="2400" i="1" dirty="0" smtClean="0"/>
              <a:t>768 </a:t>
            </a:r>
            <a:r>
              <a:rPr lang="ru-RU" sz="2400" i="1" dirty="0" smtClean="0"/>
              <a:t>символов</a:t>
            </a:r>
            <a:endParaRPr lang="ru-RU" sz="2400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79512" y="116632"/>
            <a:ext cx="8229600" cy="43204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 smtClean="0">
                <a:latin typeface="+mj-lt"/>
                <a:ea typeface="+mj-ea"/>
                <a:cs typeface="+mj-cs"/>
              </a:rPr>
              <a:t>Задача №2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8" name="Группа 7"/>
          <p:cNvGrpSpPr/>
          <p:nvPr/>
        </p:nvGrpSpPr>
        <p:grpSpPr>
          <a:xfrm flipV="1">
            <a:off x="251520" y="692696"/>
            <a:ext cx="8712968" cy="72008"/>
            <a:chOff x="0" y="836712"/>
            <a:chExt cx="8892480" cy="72008"/>
          </a:xfrm>
        </p:grpSpPr>
        <p:cxnSp>
          <p:nvCxnSpPr>
            <p:cNvPr id="9" name="Прямая соединительная линия 8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Прямая соединительная линия 9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" name="Прямая соединительная линия 12"/>
          <p:cNvCxnSpPr/>
          <p:nvPr/>
        </p:nvCxnSpPr>
        <p:spPr>
          <a:xfrm rot="5400000">
            <a:off x="1643042" y="3286124"/>
            <a:ext cx="1714512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rot="10800000">
            <a:off x="285720" y="3286124"/>
            <a:ext cx="2214578" cy="1588"/>
          </a:xfrm>
          <a:prstGeom prst="line">
            <a:avLst/>
          </a:prstGeom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0" name="Прямоугольник 19"/>
          <p:cNvSpPr/>
          <p:nvPr/>
        </p:nvSpPr>
        <p:spPr>
          <a:xfrm>
            <a:off x="2786050" y="2428868"/>
            <a:ext cx="15822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i="1" dirty="0" smtClean="0">
                <a:solidFill>
                  <a:prstClr val="black"/>
                </a:solidFill>
              </a:rPr>
              <a:t>Решение:</a:t>
            </a:r>
            <a:endParaRPr lang="ru-RU" sz="2400" dirty="0" smtClean="0">
              <a:solidFill>
                <a:prstClr val="black"/>
              </a:solidFill>
            </a:endParaRPr>
          </a:p>
        </p:txBody>
      </p:sp>
      <p:pic>
        <p:nvPicPr>
          <p:cNvPr id="21" name="Object 3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488" y="3000372"/>
            <a:ext cx="1409700" cy="452437"/>
          </a:xfrm>
          <a:prstGeom prst="rect">
            <a:avLst/>
          </a:prstGeom>
          <a:noFill/>
        </p:spPr>
      </p:pic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79512" y="-27384"/>
            <a:ext cx="8229600" cy="43204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 smtClean="0">
                <a:latin typeface="+mj-lt"/>
                <a:ea typeface="+mj-ea"/>
                <a:cs typeface="+mj-cs"/>
              </a:rPr>
              <a:t>Основные понятия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3" name="Группа 2"/>
          <p:cNvGrpSpPr/>
          <p:nvPr/>
        </p:nvGrpSpPr>
        <p:grpSpPr>
          <a:xfrm flipV="1">
            <a:off x="251520" y="476672"/>
            <a:ext cx="8712968" cy="72008"/>
            <a:chOff x="0" y="836712"/>
            <a:chExt cx="8892480" cy="72008"/>
          </a:xfrm>
        </p:grpSpPr>
        <p:cxnSp>
          <p:nvCxnSpPr>
            <p:cNvPr id="4" name="Прямая соединительная линия 3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Прямая соединительная линия 4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Прямоугольник 5"/>
          <p:cNvSpPr/>
          <p:nvPr/>
        </p:nvSpPr>
        <p:spPr>
          <a:xfrm>
            <a:off x="357156" y="620688"/>
            <a:ext cx="8644000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/>
              <a:t>Алфавитный подход </a:t>
            </a:r>
            <a:r>
              <a:rPr lang="ru-RU" sz="2400" dirty="0" smtClean="0"/>
              <a:t>позволяет измерить объём информации не зависимо от её содержания.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7157" y="1556792"/>
            <a:ext cx="8645211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/>
              <a:t>Каждый символ несёт некоторое количество информации и имеет </a:t>
            </a:r>
            <a:r>
              <a:rPr lang="ru-RU" sz="2400" b="1" dirty="0" smtClean="0"/>
              <a:t>информационный вес (</a:t>
            </a:r>
            <a:r>
              <a:rPr lang="en-US" sz="2400" b="1" dirty="0"/>
              <a:t>i</a:t>
            </a:r>
            <a:r>
              <a:rPr lang="ru-RU" sz="2400" b="1" dirty="0" smtClean="0"/>
              <a:t>)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57157" y="2492896"/>
            <a:ext cx="8645211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/>
              <a:t>Минимальная единица измерения информации – </a:t>
            </a:r>
            <a:r>
              <a:rPr lang="ru-RU" sz="2400" b="1" dirty="0" smtClean="0"/>
              <a:t>1 бит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57157" y="3068960"/>
            <a:ext cx="8645211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/>
              <a:t>Мощность алфавита и информационный вес символа связаны отношением:</a:t>
            </a:r>
            <a:r>
              <a:rPr lang="ru-RU" sz="2400" b="1" dirty="0" smtClean="0"/>
              <a:t> </a:t>
            </a:r>
            <a:r>
              <a:rPr lang="en-US" sz="2400" b="1" dirty="0" smtClean="0"/>
              <a:t>N = 2</a:t>
            </a:r>
            <a:r>
              <a:rPr lang="en-US" sz="2400" b="1" baseline="30000" dirty="0" smtClean="0"/>
              <a:t>i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57157" y="4005064"/>
            <a:ext cx="8645211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/>
              <a:t>Информационный объём сообщения вычисляется по формуле: </a:t>
            </a:r>
            <a:r>
              <a:rPr lang="en-US" sz="2400" b="1" dirty="0" smtClean="0"/>
              <a:t>I = L*i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57157" y="4941168"/>
            <a:ext cx="8645211" cy="46166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/>
              <a:t>1 байт</a:t>
            </a:r>
            <a:r>
              <a:rPr lang="ru-RU" sz="2400" dirty="0" smtClean="0"/>
              <a:t> = 8 бит</a:t>
            </a:r>
            <a:endParaRPr lang="ru-RU" sz="24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57157" y="5541039"/>
            <a:ext cx="8645210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/>
              <a:t>Байты, килобайты (КБ), мегабайты (МБ), </a:t>
            </a:r>
          </a:p>
          <a:p>
            <a:r>
              <a:rPr lang="ru-RU" sz="2400" b="1" dirty="0" smtClean="0"/>
              <a:t>гигабайты (ГБ), терабайты (ТБ)</a:t>
            </a:r>
            <a:r>
              <a:rPr lang="ru-RU" sz="2400" dirty="0" smtClean="0"/>
              <a:t> – единицы измерения информации. Каждая в </a:t>
            </a:r>
            <a:r>
              <a:rPr lang="ru-RU" sz="2400" b="1" dirty="0" smtClean="0"/>
              <a:t>1024</a:t>
            </a:r>
            <a:r>
              <a:rPr lang="ru-RU" sz="2400" dirty="0" smtClean="0"/>
              <a:t> раза больше предыдущей.</a:t>
            </a:r>
            <a:endParaRPr lang="ru-RU" sz="2400" dirty="0"/>
          </a:p>
        </p:txBody>
      </p:sp>
      <p:pic>
        <p:nvPicPr>
          <p:cNvPr id="13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32" y="763564"/>
            <a:ext cx="351048" cy="351048"/>
          </a:xfrm>
          <a:prstGeom prst="rect">
            <a:avLst/>
          </a:prstGeom>
          <a:noFill/>
        </p:spPr>
      </p:pic>
      <p:pic>
        <p:nvPicPr>
          <p:cNvPr id="14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693174"/>
            <a:ext cx="351048" cy="351048"/>
          </a:xfrm>
          <a:prstGeom prst="rect">
            <a:avLst/>
          </a:prstGeom>
          <a:noFill/>
        </p:spPr>
      </p:pic>
      <p:pic>
        <p:nvPicPr>
          <p:cNvPr id="15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564904"/>
            <a:ext cx="351048" cy="351048"/>
          </a:xfrm>
          <a:prstGeom prst="rect">
            <a:avLst/>
          </a:prstGeom>
          <a:noFill/>
        </p:spPr>
      </p:pic>
      <p:pic>
        <p:nvPicPr>
          <p:cNvPr id="16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284984"/>
            <a:ext cx="351048" cy="351048"/>
          </a:xfrm>
          <a:prstGeom prst="rect">
            <a:avLst/>
          </a:prstGeom>
          <a:noFill/>
        </p:spPr>
      </p:pic>
      <p:pic>
        <p:nvPicPr>
          <p:cNvPr id="17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950160"/>
            <a:ext cx="351048" cy="351048"/>
          </a:xfrm>
          <a:prstGeom prst="rect">
            <a:avLst/>
          </a:prstGeom>
          <a:noFill/>
        </p:spPr>
      </p:pic>
      <p:pic>
        <p:nvPicPr>
          <p:cNvPr id="18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158072"/>
            <a:ext cx="351048" cy="351048"/>
          </a:xfrm>
          <a:prstGeom prst="rect">
            <a:avLst/>
          </a:prstGeom>
          <a:noFill/>
        </p:spPr>
      </p:pic>
      <p:pic>
        <p:nvPicPr>
          <p:cNvPr id="19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5886264"/>
            <a:ext cx="351048" cy="351048"/>
          </a:xfrm>
          <a:prstGeom prst="rect">
            <a:avLst/>
          </a:prstGeom>
          <a:noFill/>
        </p:spPr>
      </p:pic>
      <p:sp>
        <p:nvSpPr>
          <p:cNvPr id="20" name="Управляющая кнопка: домой 19">
            <a:hlinkClick r:id="" action="ppaction://hlinkshowjump?jump=firstslide" highlightClick="1"/>
          </p:cNvPr>
          <p:cNvSpPr/>
          <p:nvPr/>
        </p:nvSpPr>
        <p:spPr>
          <a:xfrm>
            <a:off x="7812360" y="4941168"/>
            <a:ext cx="1188796" cy="785794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58" name="Picture 2" descr="https://clipartion.com/wp-content/uploads/2015/11/boy-thinking-stock-photo-picture-and-royalty-free-image-imag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23928" y="2708920"/>
            <a:ext cx="2664296" cy="3958383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539552" y="476672"/>
            <a:ext cx="8064896" cy="2304256"/>
          </a:xfrm>
          <a:prstGeom prst="roundRect">
            <a:avLst/>
          </a:prstGeom>
          <a:solidFill>
            <a:srgbClr val="FFFFD9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Содержательный подход к измерению информации</a:t>
            </a:r>
            <a:endParaRPr lang="ru-RU" sz="4000" dirty="0">
              <a:solidFill>
                <a:schemeClr val="tx1"/>
              </a:solidFill>
            </a:endParaRPr>
          </a:p>
        </p:txBody>
      </p:sp>
      <p:sp>
        <p:nvSpPr>
          <p:cNvPr id="4098" name="Rectangle 4"/>
          <p:cNvSpPr>
            <a:spLocks noGrp="1" noChangeArrowheads="1"/>
          </p:cNvSpPr>
          <p:nvPr>
            <p:ph type="ctrTitle"/>
          </p:nvPr>
        </p:nvSpPr>
        <p:spPr>
          <a:xfrm>
            <a:off x="2786050" y="2714620"/>
            <a:ext cx="7772400" cy="2376264"/>
          </a:xfrm>
        </p:spPr>
        <p:txBody>
          <a:bodyPr>
            <a:normAutofit/>
          </a:bodyPr>
          <a:lstStyle/>
          <a:p>
            <a:pPr eaLnBrk="1" hangingPunct="1"/>
            <a: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b="1" dirty="0" smtClean="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ru-RU" b="1" dirty="0" smtClean="0">
              <a:solidFill>
                <a:schemeClr val="accent1">
                  <a:lumMod val="7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5362" name="Picture 2" descr="https://ds02.infourok.ru/uploads/ex/07c6/00042675-087f56bc/hello_html_m703627c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19672" y="3789040"/>
            <a:ext cx="2420341" cy="2814350"/>
          </a:xfrm>
          <a:prstGeom prst="rect">
            <a:avLst/>
          </a:prstGeom>
          <a:noFill/>
        </p:spPr>
      </p:pic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229600" cy="346050"/>
          </a:xfrm>
        </p:spPr>
        <p:txBody>
          <a:bodyPr>
            <a:noAutofit/>
          </a:bodyPr>
          <a:lstStyle/>
          <a:p>
            <a:r>
              <a:rPr lang="ru-RU" sz="2400" b="1" dirty="0" smtClean="0"/>
              <a:t>Содержательный подход к измерению информации</a:t>
            </a:r>
            <a:endParaRPr lang="ru-RU" sz="2400" b="1" dirty="0"/>
          </a:p>
        </p:txBody>
      </p:sp>
      <p:grpSp>
        <p:nvGrpSpPr>
          <p:cNvPr id="4" name="Группа 3"/>
          <p:cNvGrpSpPr/>
          <p:nvPr/>
        </p:nvGrpSpPr>
        <p:grpSpPr>
          <a:xfrm flipV="1">
            <a:off x="251520" y="548680"/>
            <a:ext cx="8712968" cy="72008"/>
            <a:chOff x="0" y="836712"/>
            <a:chExt cx="8892480" cy="72008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Picture 2" descr="Mathematician and Computer Scientist Claude Shannon Premium-Fotodruck von Alfred Eisenstaedt bei AllPosters.d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910059"/>
            <a:ext cx="3136900" cy="41751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Заголовок 1"/>
          <p:cNvSpPr txBox="1">
            <a:spLocks/>
          </p:cNvSpPr>
          <p:nvPr/>
        </p:nvSpPr>
        <p:spPr bwMode="auto">
          <a:xfrm>
            <a:off x="5904656" y="5157192"/>
            <a:ext cx="3059832" cy="72008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Клод </a:t>
            </a:r>
            <a:r>
              <a:rPr kumimoji="0" lang="ru-RU" sz="2400" b="1" i="0" u="none" strike="noStrike" kern="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Элвуд</a:t>
            </a:r>
            <a:r>
              <a:rPr kumimoji="0" lang="ru-RU" sz="24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 Шеннон</a:t>
            </a:r>
            <a:endParaRPr kumimoji="0" lang="ru-RU" sz="2400" b="1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51520" y="908720"/>
            <a:ext cx="5400600" cy="83099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/>
              <a:t>Информация — </a:t>
            </a:r>
            <a:r>
              <a:rPr lang="ru-RU" sz="2400" b="1" dirty="0" smtClean="0">
                <a:solidFill>
                  <a:schemeClr val="tx1"/>
                </a:solidFill>
              </a:rPr>
              <a:t>уменьшение неопределенности наших знаний</a:t>
            </a:r>
            <a:r>
              <a:rPr lang="ru-RU" sz="2400" b="1" dirty="0" smtClean="0"/>
              <a:t>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51520" y="2060848"/>
            <a:ext cx="5400600" cy="120032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/>
              <a:t>Неопределенность знания некоторого события — </a:t>
            </a:r>
            <a:r>
              <a:rPr lang="ru-RU" sz="2400" dirty="0" smtClean="0"/>
              <a:t>это число возможных вариантов результата .</a:t>
            </a:r>
          </a:p>
        </p:txBody>
      </p:sp>
      <p:pic>
        <p:nvPicPr>
          <p:cNvPr id="12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4516" y="1697260"/>
            <a:ext cx="651620" cy="651620"/>
          </a:xfrm>
          <a:prstGeom prst="rect">
            <a:avLst/>
          </a:prstGeom>
          <a:noFill/>
        </p:spPr>
      </p:pic>
      <p:pic>
        <p:nvPicPr>
          <p:cNvPr id="10035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3573016"/>
            <a:ext cx="1011853" cy="1038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251520" y="4937620"/>
            <a:ext cx="5472608" cy="120032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/>
              <a:t>Равновероятные события </a:t>
            </a:r>
            <a:r>
              <a:rPr lang="ru-RU" sz="2400" dirty="0" smtClean="0"/>
              <a:t>– </a:t>
            </a:r>
          </a:p>
          <a:p>
            <a:r>
              <a:rPr lang="ru-RU" sz="2400" dirty="0" smtClean="0"/>
              <a:t>ни одно из них не имеет преимущества перед другими.</a:t>
            </a:r>
          </a:p>
        </p:txBody>
      </p:sp>
      <p:pic>
        <p:nvPicPr>
          <p:cNvPr id="19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48064" y="5661248"/>
            <a:ext cx="720080" cy="720080"/>
          </a:xfrm>
          <a:prstGeom prst="rect">
            <a:avLst/>
          </a:prstGeom>
          <a:noFill/>
        </p:spPr>
      </p:pic>
      <p:pic>
        <p:nvPicPr>
          <p:cNvPr id="20" name="Рисунок 19" descr="рубли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99592" y="3429000"/>
            <a:ext cx="2264802" cy="1132401"/>
          </a:xfrm>
          <a:prstGeom prst="rect">
            <a:avLst/>
          </a:prstGeom>
        </p:spPr>
      </p:pic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00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8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229600" cy="432048"/>
          </a:xfrm>
        </p:spPr>
        <p:txBody>
          <a:bodyPr>
            <a:noAutofit/>
          </a:bodyPr>
          <a:lstStyle/>
          <a:p>
            <a:pPr algn="l"/>
            <a:r>
              <a:rPr lang="ru-RU" sz="3200" b="1" dirty="0" smtClean="0"/>
              <a:t>Единица измерения информации</a:t>
            </a:r>
            <a:endParaRPr lang="ru-RU" sz="3200" b="1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908720"/>
            <a:ext cx="8640960" cy="95410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/>
              <a:t>Сообщение о том, что произошло одно событие из двух равновероятных, несет </a:t>
            </a:r>
            <a:r>
              <a:rPr lang="ru-RU" sz="3200" b="1" dirty="0" smtClean="0"/>
              <a:t>1 бит </a:t>
            </a:r>
            <a:r>
              <a:rPr lang="ru-RU" sz="2400" dirty="0" smtClean="0"/>
              <a:t>информации</a:t>
            </a:r>
          </a:p>
        </p:txBody>
      </p:sp>
      <p:grpSp>
        <p:nvGrpSpPr>
          <p:cNvPr id="4" name="Группа 3"/>
          <p:cNvGrpSpPr/>
          <p:nvPr/>
        </p:nvGrpSpPr>
        <p:grpSpPr>
          <a:xfrm>
            <a:off x="0" y="692696"/>
            <a:ext cx="8892480" cy="72008"/>
            <a:chOff x="0" y="836712"/>
            <a:chExt cx="8892480" cy="72008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72400" y="1412776"/>
            <a:ext cx="651620" cy="651620"/>
          </a:xfrm>
          <a:prstGeom prst="rect">
            <a:avLst/>
          </a:prstGeom>
          <a:noFill/>
        </p:spPr>
      </p:pic>
      <p:pic>
        <p:nvPicPr>
          <p:cNvPr id="10" name="Рисунок 9" descr="рубли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2060848"/>
            <a:ext cx="2009324" cy="1004662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2411760" y="3645024"/>
            <a:ext cx="6552728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/>
              <a:t>Книга лежит на одной из двух полок </a:t>
            </a:r>
            <a:r>
              <a:rPr lang="ru-RU" sz="2400" dirty="0" smtClean="0">
                <a:sym typeface="Symbol"/>
              </a:rPr>
              <a:t> </a:t>
            </a:r>
            <a:r>
              <a:rPr lang="ru-RU" sz="2400" b="1" dirty="0" smtClean="0">
                <a:sym typeface="Symbol"/>
              </a:rPr>
              <a:t>неопределенность знаний равна 2</a:t>
            </a:r>
          </a:p>
          <a:p>
            <a:endParaRPr lang="ru-RU" sz="2000" b="1" dirty="0" smtClean="0"/>
          </a:p>
          <a:p>
            <a:r>
              <a:rPr lang="ru-RU" sz="2400" dirty="0" smtClean="0"/>
              <a:t>Сообщение о том, что </a:t>
            </a:r>
            <a:r>
              <a:rPr lang="ru-RU" sz="2400" b="1" dirty="0" smtClean="0"/>
              <a:t>книга лежит на верхней полке </a:t>
            </a:r>
            <a:r>
              <a:rPr lang="ru-RU" sz="2400" dirty="0" smtClean="0"/>
              <a:t>уменьшает неопределенность в два раза </a:t>
            </a:r>
            <a:r>
              <a:rPr lang="ru-RU" sz="2400" dirty="0" smtClean="0">
                <a:sym typeface="Symbol"/>
              </a:rPr>
              <a:t> данное сообщение несет  </a:t>
            </a:r>
            <a:r>
              <a:rPr lang="ru-RU" sz="2400" b="1" dirty="0" smtClean="0"/>
              <a:t>1 бит информации</a:t>
            </a:r>
            <a:endParaRPr lang="ru-RU" sz="2400" b="1" dirty="0"/>
          </a:p>
        </p:txBody>
      </p:sp>
      <p:pic>
        <p:nvPicPr>
          <p:cNvPr id="12" name="Picture 4" descr="http://www.arhcity.ru/data/124/kniga_ishet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7285" y="5238528"/>
            <a:ext cx="2162467" cy="1291954"/>
          </a:xfrm>
          <a:prstGeom prst="rect">
            <a:avLst/>
          </a:prstGeom>
          <a:noFill/>
        </p:spPr>
      </p:pic>
      <p:pic>
        <p:nvPicPr>
          <p:cNvPr id="13" name="Picture 4" descr="http://www.arhcity.ru/data/124/kniga_ishet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680" y="3717032"/>
            <a:ext cx="2094630" cy="1251424"/>
          </a:xfrm>
          <a:prstGeom prst="rect">
            <a:avLst/>
          </a:prstGeom>
          <a:noFill/>
        </p:spPr>
      </p:pic>
      <p:sp>
        <p:nvSpPr>
          <p:cNvPr id="14" name="Овал 13"/>
          <p:cNvSpPr/>
          <p:nvPr/>
        </p:nvSpPr>
        <p:spPr bwMode="auto">
          <a:xfrm>
            <a:off x="89664" y="3573016"/>
            <a:ext cx="887625" cy="1105903"/>
          </a:xfrm>
          <a:prstGeom prst="ellipse">
            <a:avLst/>
          </a:prstGeom>
          <a:noFill/>
          <a:ln w="38100" cap="flat" cmpd="sng" algn="ctr">
            <a:solidFill>
              <a:schemeClr val="accent1">
                <a:lumMod val="75000"/>
              </a:schemeClr>
            </a:solidFill>
            <a:prstDash val="solid"/>
            <a:round/>
            <a:headEnd type="none" w="med" len="med"/>
            <a:tailEnd type="triangle" w="lg" len="lg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411760" y="2060848"/>
            <a:ext cx="65527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При бросании монеты неопределенность равна 2 </a:t>
            </a:r>
            <a:r>
              <a:rPr lang="ru-RU" sz="2400" dirty="0" smtClean="0">
                <a:sym typeface="Symbol"/>
              </a:rPr>
              <a:t> сообщение о том, что выпал «Орёл</a:t>
            </a:r>
            <a:r>
              <a:rPr lang="ru-RU" sz="2400" b="1" dirty="0" smtClean="0">
                <a:sym typeface="Symbol"/>
              </a:rPr>
              <a:t>»</a:t>
            </a:r>
            <a:r>
              <a:rPr lang="ru-RU" sz="2400" dirty="0" smtClean="0">
                <a:sym typeface="Symbol"/>
              </a:rPr>
              <a:t> несет </a:t>
            </a:r>
            <a:r>
              <a:rPr lang="ru-RU" sz="2400" b="1" dirty="0" smtClean="0">
                <a:sym typeface="Symbol"/>
              </a:rPr>
              <a:t>1 бит информации</a:t>
            </a:r>
            <a:endParaRPr lang="ru-RU" sz="2400" b="1" dirty="0" smtClean="0"/>
          </a:p>
          <a:p>
            <a:r>
              <a:rPr lang="ru-RU" sz="2400" b="1" dirty="0" smtClean="0"/>
              <a:t>  </a:t>
            </a:r>
            <a:endParaRPr lang="ru-RU" sz="240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1" grpId="0"/>
      <p:bldP spid="14" grpId="0" animBg="1"/>
      <p:bldP spid="1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1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552" y="2526569"/>
            <a:ext cx="2520280" cy="43314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Овальная выноска 8"/>
          <p:cNvSpPr/>
          <p:nvPr/>
        </p:nvSpPr>
        <p:spPr>
          <a:xfrm>
            <a:off x="107504" y="72009"/>
            <a:ext cx="5760640" cy="2276871"/>
          </a:xfrm>
          <a:prstGeom prst="wedgeEllipseCallout">
            <a:avLst>
              <a:gd name="adj1" fmla="val -20153"/>
              <a:gd name="adj2" fmla="val 60779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/>
              <a:t>В ящике лежат 4 шара.</a:t>
            </a:r>
          </a:p>
          <a:p>
            <a:pPr algn="ctr">
              <a:defRPr/>
            </a:pPr>
            <a:r>
              <a:rPr lang="ru-RU" sz="2400" dirty="0"/>
              <a:t>Какое количество информации несет </a:t>
            </a:r>
            <a:r>
              <a:rPr lang="ru-RU" sz="2400" dirty="0" smtClean="0"/>
              <a:t>сообщение </a:t>
            </a:r>
          </a:p>
          <a:p>
            <a:pPr algn="ctr">
              <a:defRPr/>
            </a:pPr>
            <a:r>
              <a:rPr lang="ru-RU" sz="2400" dirty="0" smtClean="0"/>
              <a:t>«</a:t>
            </a:r>
            <a:r>
              <a:rPr lang="ru-RU" sz="2400" b="1" dirty="0" smtClean="0"/>
              <a:t>Достали </a:t>
            </a:r>
            <a:r>
              <a:rPr lang="ru-RU" sz="2400" b="1" dirty="0"/>
              <a:t>красный </a:t>
            </a:r>
            <a:r>
              <a:rPr lang="ru-RU" sz="2400" b="1" dirty="0" smtClean="0"/>
              <a:t>шар</a:t>
            </a:r>
            <a:r>
              <a:rPr lang="ru-RU" sz="2400" dirty="0" smtClean="0"/>
              <a:t>»</a:t>
            </a:r>
            <a:endParaRPr lang="ru-RU" sz="2400" dirty="0"/>
          </a:p>
        </p:txBody>
      </p:sp>
      <p:sp>
        <p:nvSpPr>
          <p:cNvPr id="9221" name="AutoShape 8"/>
          <p:cNvSpPr>
            <a:spLocks noChangeArrowheads="1"/>
          </p:cNvSpPr>
          <p:nvPr/>
        </p:nvSpPr>
        <p:spPr bwMode="auto">
          <a:xfrm>
            <a:off x="4929190" y="2214554"/>
            <a:ext cx="3987800" cy="4248150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chemeClr val="tx1"/>
              </a:gs>
              <a:gs pos="100000">
                <a:srgbClr val="292929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9222" name="WordArt 9"/>
          <p:cNvSpPr>
            <a:spLocks noChangeArrowheads="1" noChangeShapeType="1" noTextEdit="1"/>
          </p:cNvSpPr>
          <p:nvPr/>
        </p:nvSpPr>
        <p:spPr bwMode="auto">
          <a:xfrm>
            <a:off x="6286512" y="214290"/>
            <a:ext cx="1354135" cy="173198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?</a:t>
            </a:r>
          </a:p>
        </p:txBody>
      </p:sp>
      <p:sp>
        <p:nvSpPr>
          <p:cNvPr id="10" name="Oval 11"/>
          <p:cNvSpPr>
            <a:spLocks noChangeArrowheads="1"/>
          </p:cNvSpPr>
          <p:nvPr/>
        </p:nvSpPr>
        <p:spPr bwMode="auto">
          <a:xfrm flipH="1">
            <a:off x="6357950" y="4214818"/>
            <a:ext cx="1081088" cy="107950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008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" name="Oval 7"/>
          <p:cNvSpPr>
            <a:spLocks noChangeArrowheads="1"/>
          </p:cNvSpPr>
          <p:nvPr/>
        </p:nvSpPr>
        <p:spPr bwMode="auto">
          <a:xfrm flipH="1">
            <a:off x="5286380" y="4429132"/>
            <a:ext cx="1079500" cy="108108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" name="Oval 5"/>
          <p:cNvSpPr>
            <a:spLocks noChangeArrowheads="1"/>
          </p:cNvSpPr>
          <p:nvPr/>
        </p:nvSpPr>
        <p:spPr bwMode="auto">
          <a:xfrm flipH="1">
            <a:off x="5929322" y="4643446"/>
            <a:ext cx="1081088" cy="1079500"/>
          </a:xfrm>
          <a:prstGeom prst="ellipse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accent6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3" name="Oval 12"/>
          <p:cNvSpPr>
            <a:spLocks noChangeArrowheads="1"/>
          </p:cNvSpPr>
          <p:nvPr/>
        </p:nvSpPr>
        <p:spPr bwMode="auto">
          <a:xfrm flipH="1">
            <a:off x="6786578" y="4714884"/>
            <a:ext cx="1081087" cy="108108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0000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6 0.01503 C 0.00851 -0.19149 0.01997 -0.39778 -0.01527 -0.46716 C -0.05052 -0.53654 -0.16996 -0.50671 -0.21371 -0.40148 C -0.25764 -0.29649 -0.26823 0.06938 -0.27882 0.16373 " pathEditMode="relative" rAng="0" ptsTypes="aa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700" y="-20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 txBox="1">
            <a:spLocks noChangeArrowheads="1"/>
          </p:cNvSpPr>
          <p:nvPr/>
        </p:nvSpPr>
        <p:spPr>
          <a:xfrm>
            <a:off x="1655762" y="144462"/>
            <a:ext cx="7488238" cy="1143000"/>
          </a:xfrm>
          <a:prstGeom prst="rect">
            <a:avLst/>
          </a:prstGeom>
        </p:spPr>
        <p:txBody>
          <a:bodyPr rtlCol="0">
            <a:noAutofit/>
          </a:bodyPr>
          <a:lstStyle/>
          <a:p>
            <a:pPr marL="0" marR="0" lvl="0" indent="0" algn="ctr" defTabSz="914400" rtl="0" eaLnBrk="0" fontAlgn="auto" latinLnBrk="0" hangingPunct="0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Формула Хартли </a:t>
            </a:r>
            <a:br>
              <a:rPr kumimoji="0" 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(для </a:t>
            </a:r>
            <a:r>
              <a:rPr kumimoji="0" lang="ru-RU" sz="4000" b="1" i="0" u="sng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равновероятных</a:t>
            </a:r>
            <a:r>
              <a:rPr kumimoji="0" lang="ru-RU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событий)</a:t>
            </a:r>
          </a:p>
        </p:txBody>
      </p:sp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3923928" y="2132856"/>
            <a:ext cx="3024187" cy="1311275"/>
          </a:xfrm>
          <a:prstGeom prst="rect">
            <a:avLst/>
          </a:prstGeom>
          <a:ln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8000" b="1" dirty="0">
                <a:latin typeface="Times New Roman" pitchFamily="18" charset="0"/>
              </a:rPr>
              <a:t>2</a:t>
            </a:r>
            <a:r>
              <a:rPr lang="en-US" sz="8000" b="1" i="1" baseline="30000" dirty="0" err="1">
                <a:latin typeface="Times New Roman" pitchFamily="18" charset="0"/>
              </a:rPr>
              <a:t>i</a:t>
            </a:r>
            <a:r>
              <a:rPr lang="ru-RU" sz="8000" b="1" dirty="0">
                <a:latin typeface="Times New Roman" pitchFamily="18" charset="0"/>
              </a:rPr>
              <a:t> = </a:t>
            </a:r>
            <a:r>
              <a:rPr lang="ru-RU" sz="8000" b="1" i="1" dirty="0">
                <a:latin typeface="Times New Roman" pitchFamily="18" charset="0"/>
              </a:rPr>
              <a:t>N</a:t>
            </a:r>
          </a:p>
        </p:txBody>
      </p:sp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187552" y="3723822"/>
            <a:ext cx="8569325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800" b="1" i="1" dirty="0"/>
              <a:t> </a:t>
            </a:r>
            <a:r>
              <a:rPr lang="ru-RU" sz="2800" dirty="0"/>
              <a:t>– неопределённость знаний, т.е. число возможных результатов (вариантов сообщения</a:t>
            </a:r>
            <a:r>
              <a:rPr lang="ru-RU" sz="2800" dirty="0" smtClean="0"/>
              <a:t>)</a:t>
            </a:r>
          </a:p>
          <a:p>
            <a:endParaRPr lang="ru-RU" sz="2800" dirty="0"/>
          </a:p>
          <a:p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/>
              <a:t> – </a:t>
            </a:r>
            <a:r>
              <a:rPr lang="ru-RU" sz="2800" dirty="0"/>
              <a:t>количество информации</a:t>
            </a:r>
            <a:r>
              <a:rPr lang="en-US" sz="2800" dirty="0"/>
              <a:t> </a:t>
            </a:r>
            <a:r>
              <a:rPr lang="ru-RU" sz="2800" dirty="0"/>
              <a:t>в сообщении </a:t>
            </a:r>
            <a:r>
              <a:rPr lang="ru-RU" sz="2800" dirty="0" smtClean="0"/>
              <a:t>о том, что произошло одно из 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800" dirty="0" smtClean="0"/>
              <a:t> равновероятных событий</a:t>
            </a:r>
            <a:endParaRPr lang="ru-RU" sz="2800" dirty="0"/>
          </a:p>
        </p:txBody>
      </p:sp>
      <p:pic>
        <p:nvPicPr>
          <p:cNvPr id="6" name="Picture 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116632"/>
            <a:ext cx="2165581" cy="31773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  <p:pic>
        <p:nvPicPr>
          <p:cNvPr id="7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92280" y="2132856"/>
            <a:ext cx="1296144" cy="1296144"/>
          </a:xfrm>
          <a:prstGeom prst="rect">
            <a:avLst/>
          </a:prstGeom>
          <a:noFill/>
        </p:spPr>
      </p:pic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2708920"/>
            <a:ext cx="2414177" cy="4149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Овальная выноска 8"/>
          <p:cNvSpPr/>
          <p:nvPr/>
        </p:nvSpPr>
        <p:spPr>
          <a:xfrm>
            <a:off x="179512" y="44624"/>
            <a:ext cx="5904656" cy="2304256"/>
          </a:xfrm>
          <a:prstGeom prst="wedgeEllipseCallout">
            <a:avLst>
              <a:gd name="adj1" fmla="val -20612"/>
              <a:gd name="adj2" fmla="val 69152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ru-RU" sz="2400" dirty="0"/>
              <a:t>В ящике лежат 4 шара.</a:t>
            </a:r>
          </a:p>
          <a:p>
            <a:pPr algn="ctr">
              <a:defRPr/>
            </a:pPr>
            <a:r>
              <a:rPr lang="ru-RU" sz="2400" dirty="0"/>
              <a:t>Какое количество информации несет сообщение </a:t>
            </a:r>
            <a:endParaRPr lang="ru-RU" sz="2400" dirty="0" smtClean="0"/>
          </a:p>
          <a:p>
            <a:pPr algn="ctr">
              <a:defRPr/>
            </a:pPr>
            <a:r>
              <a:rPr lang="ru-RU" sz="2400" dirty="0" smtClean="0"/>
              <a:t>«</a:t>
            </a:r>
            <a:r>
              <a:rPr lang="ru-RU" sz="2400" b="1" dirty="0"/>
              <a:t>Достали красный </a:t>
            </a:r>
            <a:r>
              <a:rPr lang="ru-RU" sz="2400" b="1" dirty="0" smtClean="0"/>
              <a:t>шар</a:t>
            </a:r>
            <a:r>
              <a:rPr lang="ru-RU" sz="2400" dirty="0" smtClean="0"/>
              <a:t>»</a:t>
            </a:r>
            <a:endParaRPr lang="ru-RU" sz="2400" dirty="0"/>
          </a:p>
        </p:txBody>
      </p:sp>
      <p:sp>
        <p:nvSpPr>
          <p:cNvPr id="10" name="Овальная выноска 9"/>
          <p:cNvSpPr/>
          <p:nvPr/>
        </p:nvSpPr>
        <p:spPr>
          <a:xfrm>
            <a:off x="251520" y="260648"/>
            <a:ext cx="5544616" cy="2016224"/>
          </a:xfrm>
          <a:prstGeom prst="wedgeEllipseCallout">
            <a:avLst>
              <a:gd name="adj1" fmla="val -19443"/>
              <a:gd name="adj2" fmla="val 7468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N=4</a:t>
            </a:r>
          </a:p>
          <a:p>
            <a:pPr algn="ctr">
              <a:defRPr/>
            </a:pP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3200" b="1" i="1" baseline="30000" dirty="0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=4</a:t>
            </a:r>
          </a:p>
          <a:p>
            <a:pPr algn="ctr">
              <a:defRPr/>
            </a:pPr>
            <a:r>
              <a:rPr lang="ru-RU" sz="3200" b="1" i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en-US" sz="3200" b="1" i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3200" b="1" i="1" dirty="0" smtClean="0">
                <a:latin typeface="Times New Roman" pitchFamily="18" charset="0"/>
                <a:cs typeface="Times New Roman" pitchFamily="18" charset="0"/>
              </a:rPr>
              <a:t>=2 </a:t>
            </a:r>
            <a:r>
              <a:rPr lang="en-US" sz="3200" dirty="0" smtClean="0"/>
              <a:t>(</a:t>
            </a:r>
            <a:r>
              <a:rPr lang="ru-RU" sz="3200" dirty="0" smtClean="0"/>
              <a:t>бита)</a:t>
            </a:r>
            <a:endParaRPr lang="ru-RU" sz="3200" dirty="0"/>
          </a:p>
        </p:txBody>
      </p:sp>
      <p:sp>
        <p:nvSpPr>
          <p:cNvPr id="11" name="AutoShape 8"/>
          <p:cNvSpPr>
            <a:spLocks noChangeArrowheads="1"/>
          </p:cNvSpPr>
          <p:nvPr/>
        </p:nvSpPr>
        <p:spPr bwMode="auto">
          <a:xfrm>
            <a:off x="4929190" y="2214554"/>
            <a:ext cx="3987800" cy="4248150"/>
          </a:xfrm>
          <a:prstGeom prst="cube">
            <a:avLst>
              <a:gd name="adj" fmla="val 25000"/>
            </a:avLst>
          </a:prstGeom>
          <a:gradFill rotWithShape="1">
            <a:gsLst>
              <a:gs pos="0">
                <a:schemeClr val="tx1"/>
              </a:gs>
              <a:gs pos="100000">
                <a:srgbClr val="292929"/>
              </a:gs>
            </a:gsLst>
            <a:lin ang="1890000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2" name="WordArt 9"/>
          <p:cNvSpPr>
            <a:spLocks noChangeArrowheads="1" noChangeShapeType="1" noTextEdit="1"/>
          </p:cNvSpPr>
          <p:nvPr/>
        </p:nvSpPr>
        <p:spPr bwMode="auto">
          <a:xfrm>
            <a:off x="6286512" y="214290"/>
            <a:ext cx="1354135" cy="173198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"/>
                <a:cs typeface="Arial"/>
              </a:rPr>
              <a:t>?</a:t>
            </a:r>
          </a:p>
        </p:txBody>
      </p:sp>
      <p:sp>
        <p:nvSpPr>
          <p:cNvPr id="13" name="Oval 11"/>
          <p:cNvSpPr>
            <a:spLocks noChangeArrowheads="1"/>
          </p:cNvSpPr>
          <p:nvPr/>
        </p:nvSpPr>
        <p:spPr bwMode="auto">
          <a:xfrm flipH="1">
            <a:off x="6357950" y="4214818"/>
            <a:ext cx="1081088" cy="1079500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008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4" name="Oval 7"/>
          <p:cNvSpPr>
            <a:spLocks noChangeArrowheads="1"/>
          </p:cNvSpPr>
          <p:nvPr/>
        </p:nvSpPr>
        <p:spPr bwMode="auto">
          <a:xfrm flipH="1">
            <a:off x="2555776" y="5661248"/>
            <a:ext cx="1079500" cy="108108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FF0000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5" name="Oval 5"/>
          <p:cNvSpPr>
            <a:spLocks noChangeArrowheads="1"/>
          </p:cNvSpPr>
          <p:nvPr/>
        </p:nvSpPr>
        <p:spPr bwMode="auto">
          <a:xfrm flipH="1">
            <a:off x="5929322" y="4643446"/>
            <a:ext cx="1081088" cy="1079500"/>
          </a:xfrm>
          <a:prstGeom prst="ellipse">
            <a:avLst/>
          </a:prstGeom>
          <a:gradFill flip="none" rotWithShape="1">
            <a:gsLst>
              <a:gs pos="0">
                <a:srgbClr val="FFFF00">
                  <a:tint val="66000"/>
                  <a:satMod val="160000"/>
                </a:srgbClr>
              </a:gs>
              <a:gs pos="50000">
                <a:srgbClr val="FFFF00">
                  <a:tint val="44500"/>
                  <a:satMod val="160000"/>
                </a:srgbClr>
              </a:gs>
              <a:gs pos="100000">
                <a:srgbClr val="FFFF00">
                  <a:tint val="23500"/>
                  <a:satMod val="160000"/>
                </a:srgbClr>
              </a:gs>
            </a:gsLst>
            <a:lin ang="2700000" scaled="1"/>
            <a:tileRect/>
          </a:gradFill>
          <a:ln w="9525">
            <a:solidFill>
              <a:schemeClr val="accent6">
                <a:lumMod val="75000"/>
              </a:schemeClr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6" name="Oval 12"/>
          <p:cNvSpPr>
            <a:spLocks noChangeArrowheads="1"/>
          </p:cNvSpPr>
          <p:nvPr/>
        </p:nvSpPr>
        <p:spPr bwMode="auto">
          <a:xfrm flipH="1">
            <a:off x="6786578" y="4714884"/>
            <a:ext cx="1081087" cy="108108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0000FF"/>
              </a:gs>
            </a:gsLst>
            <a:path path="shape">
              <a:fillToRect l="50000" t="50000" r="50000" b="50000"/>
            </a:path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179512" y="908720"/>
            <a:ext cx="8712968" cy="120032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2400" b="1" dirty="0" smtClean="0"/>
              <a:t>1.В классе 32 ученика. Какое количество информации содержится в сообщении о том, что к доске пойдет Коля Сидоров?</a:t>
            </a:r>
            <a:endParaRPr lang="ru-RU" sz="2400" b="1" dirty="0"/>
          </a:p>
        </p:txBody>
      </p:sp>
      <p:sp>
        <p:nvSpPr>
          <p:cNvPr id="4" name="Прямоугольник 3"/>
          <p:cNvSpPr>
            <a:spLocks noChangeArrowheads="1"/>
          </p:cNvSpPr>
          <p:nvPr/>
        </p:nvSpPr>
        <p:spPr bwMode="auto">
          <a:xfrm flipH="1">
            <a:off x="1907704" y="2204864"/>
            <a:ext cx="3744887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N = 2</a:t>
            </a:r>
            <a:r>
              <a:rPr lang="en-US" sz="2800" b="1" i="1" baseline="300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b="1" i="1" baseline="300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32 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= 2</a:t>
            </a:r>
            <a:r>
              <a:rPr lang="en-US" sz="2800" b="1" i="1" baseline="30000" dirty="0" err="1">
                <a:latin typeface="Times New Roman" pitchFamily="18" charset="0"/>
                <a:cs typeface="Times New Roman" pitchFamily="18" charset="0"/>
              </a:rPr>
              <a:t>i</a:t>
            </a:r>
            <a:endParaRPr lang="en-US" sz="2800" b="1" i="1" baseline="300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i="1" u="sng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u="sng" dirty="0">
                <a:latin typeface="Times New Roman" pitchFamily="18" charset="0"/>
                <a:cs typeface="Times New Roman" pitchFamily="18" charset="0"/>
              </a:rPr>
              <a:t>= </a:t>
            </a:r>
            <a:r>
              <a:rPr lang="ru-RU" sz="2800" b="1" i="1" u="sng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en-US" sz="28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u="sng" dirty="0" smtClean="0">
                <a:latin typeface="Times New Roman" pitchFamily="18" charset="0"/>
                <a:cs typeface="Times New Roman" pitchFamily="18" charset="0"/>
              </a:rPr>
              <a:t>бит</a:t>
            </a:r>
            <a:endParaRPr lang="ru-RU" sz="2800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67544" y="2205038"/>
            <a:ext cx="2159769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itchFamily="18" charset="0"/>
                <a:cs typeface="Times New Roman" pitchFamily="18" charset="0"/>
              </a:rPr>
              <a:t>N =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32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- ?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 flipH="1">
            <a:off x="1691680" y="2276475"/>
            <a:ext cx="596" cy="1080517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428596" y="2846591"/>
            <a:ext cx="1263680" cy="6345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179512" y="4077072"/>
            <a:ext cx="8712968" cy="830997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anchor="ctr">
            <a:spAutoFit/>
          </a:bodyPr>
          <a:lstStyle/>
          <a:p>
            <a:r>
              <a:rPr lang="ru-RU" sz="2400" b="1" dirty="0"/>
              <a:t>2.Сообщение о том, что ваш друг живет на </a:t>
            </a:r>
            <a:r>
              <a:rPr lang="ru-RU" sz="2400" b="1" dirty="0" smtClean="0"/>
              <a:t>5 </a:t>
            </a:r>
            <a:r>
              <a:rPr lang="ru-RU" sz="2400" b="1" dirty="0"/>
              <a:t>этаже, несет 4 бита информации. Сколько этажей в доме?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323528" y="5085184"/>
            <a:ext cx="2627313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 = 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4 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бита</a:t>
            </a:r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  <a:p>
            <a:endParaRPr lang="en-US" sz="2800" i="1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i="1" dirty="0">
                <a:latin typeface="Times New Roman" pitchFamily="18" charset="0"/>
                <a:cs typeface="Times New Roman" pitchFamily="18" charset="0"/>
              </a:rPr>
              <a:t>N - ?</a:t>
            </a:r>
            <a:endParaRPr lang="ru-RU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flipH="1">
            <a:off x="251520" y="5733256"/>
            <a:ext cx="1872208" cy="0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2123728" y="5229200"/>
            <a:ext cx="0" cy="1152128"/>
          </a:xfrm>
          <a:prstGeom prst="line">
            <a:avLst/>
          </a:prstGeom>
          <a:ln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 flipH="1">
            <a:off x="2339752" y="5140349"/>
            <a:ext cx="4032919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N = 2</a:t>
            </a:r>
            <a:r>
              <a:rPr lang="en-US" sz="2800" b="1" i="1" baseline="300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b="1" i="1" baseline="300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en-US" sz="2800" b="1" i="1" dirty="0" smtClean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800" b="1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i="1" dirty="0">
                <a:latin typeface="Times New Roman" pitchFamily="18" charset="0"/>
                <a:cs typeface="Times New Roman" pitchFamily="18" charset="0"/>
              </a:rPr>
              <a:t>= 2</a:t>
            </a:r>
            <a:r>
              <a:rPr lang="en-US" sz="2800" b="1" i="1" baseline="30000" dirty="0">
                <a:latin typeface="Times New Roman" pitchFamily="18" charset="0"/>
                <a:cs typeface="Times New Roman" pitchFamily="18" charset="0"/>
              </a:rPr>
              <a:t>4</a:t>
            </a:r>
          </a:p>
          <a:p>
            <a:r>
              <a:rPr lang="en-US" sz="2800" b="1" i="1" u="sng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800" b="1" i="1" u="sng" dirty="0">
                <a:latin typeface="Times New Roman" pitchFamily="18" charset="0"/>
                <a:cs typeface="Times New Roman" pitchFamily="18" charset="0"/>
              </a:rPr>
              <a:t>= 16 </a:t>
            </a:r>
            <a:r>
              <a:rPr lang="ru-RU" sz="2800" b="1" i="1" u="sng" dirty="0" smtClean="0">
                <a:latin typeface="Times New Roman" pitchFamily="18" charset="0"/>
                <a:cs typeface="Times New Roman" pitchFamily="18" charset="0"/>
              </a:rPr>
              <a:t>этажей</a:t>
            </a:r>
            <a:endParaRPr lang="ru-RU" sz="2800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179512" y="116632"/>
            <a:ext cx="8229600" cy="43204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 smtClean="0">
                <a:latin typeface="+mj-lt"/>
                <a:ea typeface="+mj-ea"/>
                <a:cs typeface="+mj-cs"/>
              </a:rPr>
              <a:t>Задачи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18" name="Группа 17"/>
          <p:cNvGrpSpPr/>
          <p:nvPr/>
        </p:nvGrpSpPr>
        <p:grpSpPr>
          <a:xfrm flipV="1">
            <a:off x="251520" y="692696"/>
            <a:ext cx="8712968" cy="72008"/>
            <a:chOff x="0" y="836712"/>
            <a:chExt cx="8892480" cy="72008"/>
          </a:xfrm>
        </p:grpSpPr>
        <p:cxnSp>
          <p:nvCxnSpPr>
            <p:cNvPr id="20" name="Прямая соединительная линия 19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7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49" grpId="0" animBg="1"/>
      <p:bldP spid="5" grpId="0"/>
      <p:bldP spid="27650" grpId="0" animBg="1"/>
      <p:bldP spid="1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179512" y="116632"/>
            <a:ext cx="8229600" cy="432048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3200" b="1" dirty="0" smtClean="0">
                <a:latin typeface="+mj-lt"/>
                <a:ea typeface="+mj-ea"/>
                <a:cs typeface="+mj-cs"/>
              </a:rPr>
              <a:t>Основные понятия</a:t>
            </a:r>
            <a:endParaRPr kumimoji="0" lang="ru-RU" sz="3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pSp>
        <p:nvGrpSpPr>
          <p:cNvPr id="3" name="Группа 2"/>
          <p:cNvGrpSpPr/>
          <p:nvPr/>
        </p:nvGrpSpPr>
        <p:grpSpPr>
          <a:xfrm flipV="1">
            <a:off x="251520" y="692696"/>
            <a:ext cx="8712968" cy="72008"/>
            <a:chOff x="0" y="836712"/>
            <a:chExt cx="8892480" cy="72008"/>
          </a:xfrm>
        </p:grpSpPr>
        <p:cxnSp>
          <p:nvCxnSpPr>
            <p:cNvPr id="4" name="Прямая соединительная линия 3"/>
            <p:cNvCxnSpPr/>
            <p:nvPr/>
          </p:nvCxnSpPr>
          <p:spPr>
            <a:xfrm flipH="1">
              <a:off x="0" y="836712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" name="Прямая соединительная линия 4"/>
            <p:cNvCxnSpPr/>
            <p:nvPr/>
          </p:nvCxnSpPr>
          <p:spPr>
            <a:xfrm flipH="1">
              <a:off x="0" y="908720"/>
              <a:ext cx="8892480" cy="0"/>
            </a:xfrm>
            <a:prstGeom prst="line">
              <a:avLst/>
            </a:prstGeom>
          </p:spPr>
          <p:style>
            <a:lnRef idx="3">
              <a:schemeClr val="accent1"/>
            </a:lnRef>
            <a:fillRef idx="0">
              <a:schemeClr val="accent1"/>
            </a:fillRef>
            <a:effectRef idx="2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" name="Прямоугольник 5"/>
          <p:cNvSpPr/>
          <p:nvPr/>
        </p:nvSpPr>
        <p:spPr>
          <a:xfrm>
            <a:off x="357156" y="928670"/>
            <a:ext cx="8644000" cy="120032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 smtClean="0"/>
              <a:t>Содержательный подход </a:t>
            </a:r>
            <a:r>
              <a:rPr lang="ru-RU" sz="2400" dirty="0" smtClean="0"/>
              <a:t>позволяет измерить объём информации в сообщении о том, что произошло одно из </a:t>
            </a:r>
            <a:r>
              <a:rPr lang="en-US" sz="2400" dirty="0" smtClean="0"/>
              <a:t>N </a:t>
            </a:r>
            <a:r>
              <a:rPr lang="ru-RU" sz="2400" dirty="0" smtClean="0"/>
              <a:t> событий.</a:t>
            </a:r>
            <a:endParaRPr lang="ru-RU" sz="24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7157" y="2453987"/>
            <a:ext cx="8645211" cy="83099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/>
              <a:t>Сообщение о том, что произошло одно из двух равновероятных событий несет  </a:t>
            </a:r>
            <a:r>
              <a:rPr lang="ru-RU" sz="2400" b="1" dirty="0" smtClean="0"/>
              <a:t>1 бит информации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3659540"/>
            <a:ext cx="8645211" cy="156966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dirty="0" smtClean="0"/>
              <a:t>Для определения количества информации (</a:t>
            </a:r>
            <a:r>
              <a:rPr lang="en-US" sz="2400" b="1" i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ru-RU" sz="2400" dirty="0" smtClean="0">
                <a:cs typeface="Times New Roman" pitchFamily="18" charset="0"/>
              </a:rPr>
              <a:t>содержащейся в сообщении о том, что произошло одно из </a:t>
            </a:r>
            <a:r>
              <a:rPr lang="en-US" sz="2400" dirty="0" smtClean="0">
                <a:cs typeface="Times New Roman" pitchFamily="18" charset="0"/>
              </a:rPr>
              <a:t>N </a:t>
            </a:r>
            <a:r>
              <a:rPr lang="ru-RU" sz="2400" dirty="0" smtClean="0">
                <a:cs typeface="Times New Roman" pitchFamily="18" charset="0"/>
              </a:rPr>
              <a:t> равновероятных событий, нужно решить показательное уравнение</a:t>
            </a:r>
            <a:r>
              <a:rPr lang="ru-RU" sz="2400" dirty="0" smtClean="0"/>
              <a:t>:</a:t>
            </a:r>
            <a:r>
              <a:rPr lang="ru-RU" sz="2400" b="1" dirty="0" smtClean="0"/>
              <a:t> </a:t>
            </a:r>
            <a:r>
              <a:rPr lang="en-US" sz="2400" b="1" dirty="0" smtClean="0"/>
              <a:t>N = 2</a:t>
            </a:r>
            <a:r>
              <a:rPr lang="en-US" sz="2400" b="1" baseline="30000" dirty="0" smtClean="0"/>
              <a:t>i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13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488" y="1071546"/>
            <a:ext cx="351048" cy="351048"/>
          </a:xfrm>
          <a:prstGeom prst="rect">
            <a:avLst/>
          </a:prstGeom>
          <a:noFill/>
        </p:spPr>
      </p:pic>
      <p:pic>
        <p:nvPicPr>
          <p:cNvPr id="14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492896"/>
            <a:ext cx="351048" cy="351048"/>
          </a:xfrm>
          <a:prstGeom prst="rect">
            <a:avLst/>
          </a:prstGeom>
          <a:noFill/>
        </p:spPr>
      </p:pic>
      <p:pic>
        <p:nvPicPr>
          <p:cNvPr id="16" name="Picture 2" descr="http://www.zab-investportal.ru/media/k2/items/cache/661821a9442a8dbd824e89bd18c0fd2e_XL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861048"/>
            <a:ext cx="351048" cy="351048"/>
          </a:xfrm>
          <a:prstGeom prst="rect">
            <a:avLst/>
          </a:prstGeom>
          <a:noFill/>
        </p:spPr>
      </p:pic>
      <p:sp>
        <p:nvSpPr>
          <p:cNvPr id="12" name="Управляющая кнопка: домой 11">
            <a:hlinkClick r:id="" action="ppaction://hlinkshowjump?jump=firstslide" highlightClick="1"/>
          </p:cNvPr>
          <p:cNvSpPr/>
          <p:nvPr/>
        </p:nvSpPr>
        <p:spPr>
          <a:xfrm>
            <a:off x="7740352" y="5517232"/>
            <a:ext cx="1216726" cy="1073280"/>
          </a:xfrm>
          <a:prstGeom prst="actionButtonHo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9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9812" y="2967335"/>
            <a:ext cx="876438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Благодарю за внимание!</a:t>
            </a:r>
            <a:endParaRPr lang="ru-RU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ru-RU" smtClean="0"/>
              <a:t>Мытина Виктория Николаевна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850069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1653</TotalTime>
  <Words>1880</Words>
  <Application>Microsoft Office PowerPoint</Application>
  <PresentationFormat>Экран (4:3)</PresentationFormat>
  <Paragraphs>385</Paragraphs>
  <Slides>35</Slides>
  <Notes>22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Презентация PowerPoint</vt:lpstr>
      <vt:lpstr>Три кита на которых стоит мир </vt:lpstr>
      <vt:lpstr>Презентация PowerPoint</vt:lpstr>
      <vt:lpstr> </vt:lpstr>
      <vt:lpstr>Презентация PowerPoint</vt:lpstr>
      <vt:lpstr>Презентация PowerPoint</vt:lpstr>
      <vt:lpstr> </vt:lpstr>
      <vt:lpstr>Алфавитный подход    </vt:lpstr>
      <vt:lpstr>Алфавит - ? </vt:lpstr>
      <vt:lpstr>Алфавитный подход</vt:lpstr>
      <vt:lpstr>Презентация PowerPoint</vt:lpstr>
      <vt:lpstr>Презентация PowerPoint</vt:lpstr>
      <vt:lpstr>Презентация PowerPoint</vt:lpstr>
      <vt:lpstr>Сколько символов можно  закодировать двумя битами? </vt:lpstr>
      <vt:lpstr>Сколько символов можно  закодировать тремя битами?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</vt:lpstr>
      <vt:lpstr>Содержательный подход к измерению информации</vt:lpstr>
      <vt:lpstr>Единица измерения информации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1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Вероятностный метод измерения информации</dc:title>
  <dc:creator>Юрий</dc:creator>
  <cp:lastModifiedBy>ucheniknach15</cp:lastModifiedBy>
  <cp:revision>386</cp:revision>
  <dcterms:created xsi:type="dcterms:W3CDTF">2008-07-25T06:13:17Z</dcterms:created>
  <dcterms:modified xsi:type="dcterms:W3CDTF">2025-06-10T06:41:59Z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950161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