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3" r:id="rId3"/>
    <p:sldId id="284" r:id="rId4"/>
    <p:sldId id="285" r:id="rId5"/>
    <p:sldId id="277" r:id="rId6"/>
    <p:sldId id="281" r:id="rId7"/>
    <p:sldId id="270" r:id="rId8"/>
    <p:sldId id="282" r:id="rId9"/>
    <p:sldId id="272" r:id="rId10"/>
    <p:sldId id="274" r:id="rId11"/>
    <p:sldId id="287" r:id="rId12"/>
    <p:sldId id="288" r:id="rId13"/>
    <p:sldId id="278" r:id="rId14"/>
    <p:sldId id="286" r:id="rId15"/>
    <p:sldId id="289" r:id="rId16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0CAE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слайд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17D757-3316-462B-B27A-12E7CC89D844}" type="datetimeFigureOut">
              <a:rPr lang="ru-RU"/>
              <a:pPr>
                <a:defRPr/>
              </a:pPr>
              <a:t>25.02.2017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DAF164-7740-4451-A3E1-4C2E6F40F35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1143000"/>
          </a:xfrm>
        </p:spPr>
        <p:txBody>
          <a:bodyPr/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D18BB1-DA0D-452C-83EA-2C57BDC2049C}" type="datetimeFigureOut">
              <a:rPr lang="ru-RU"/>
              <a:pPr>
                <a:defRPr/>
              </a:pPr>
              <a:t>25.02.2017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8F39EC-083F-4992-BAEF-31A620D8E14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1143000"/>
          </a:xfrm>
        </p:spPr>
        <p:txBody>
          <a:bodyPr/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D0FF99-9E03-427C-B3AA-0ABC86CE5D03}" type="datetimeFigureOut">
              <a:rPr lang="ru-RU"/>
              <a:pPr>
                <a:defRPr/>
              </a:pPr>
              <a:t>25.02.2017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D40A7E-8EC8-4D6C-BE61-8A279126560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1143000"/>
          </a:xfrm>
        </p:spPr>
        <p:txBody>
          <a:bodyPr/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6BA818-B5E1-41D2-981B-6E4C24709A31}" type="datetimeFigureOut">
              <a:rPr lang="ru-RU"/>
              <a:pPr>
                <a:defRPr/>
              </a:pPr>
              <a:t>25.02.2017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FE3299-9B2A-43B9-BF40-C7D5840BBA4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44BD80-1DD7-4CC9-AA39-FA0FD078B494}" type="datetimeFigureOut">
              <a:rPr lang="ru-RU"/>
              <a:pPr>
                <a:defRPr/>
              </a:pPr>
              <a:t>25.02.2017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C5C981-82BA-4EE2-8031-62762E84C7A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07C37B-A1BE-49DA-8663-D10E10E54B00}" type="datetimeFigureOut">
              <a:rPr lang="ru-RU"/>
              <a:pPr>
                <a:defRPr/>
              </a:pPr>
              <a:t>25.02.2017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4BAE4E-9C5F-45B1-B6ED-DA5EE007988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DF7BCB-8D7F-48F1-9569-560938B6C606}" type="datetimeFigureOut">
              <a:rPr lang="ru-RU"/>
              <a:pPr>
                <a:defRPr/>
              </a:pPr>
              <a:t>25.02.2017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EC9954-975F-47F7-AC40-A50032C8983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7B99E3-AD71-48A6-9FA4-B6BC2AA5DFA2}" type="datetimeFigureOut">
              <a:rPr lang="ru-RU"/>
              <a:pPr>
                <a:defRPr/>
              </a:pPr>
              <a:t>25.02.2017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6FA096-1419-4309-A226-6802E515615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B72581-9D6F-4EC0-9E76-BF5C6C208AD0}" type="datetimeFigureOut">
              <a:rPr lang="ru-RU"/>
              <a:pPr>
                <a:defRPr/>
              </a:pPr>
              <a:t>25.02.2017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C8D252-3F1C-4378-A766-2583EA4B7D0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CE3604-0772-4824-B680-E185B025BE5E}" type="datetimeFigureOut">
              <a:rPr lang="ru-RU"/>
              <a:pPr>
                <a:defRPr/>
              </a:pPr>
              <a:t>25.02.2017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E4B1D0-0EFE-4F73-8EE4-481975EB5EC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507E77-2ABA-4CCC-8FD2-CF0234A9F53F}" type="datetimeFigureOut">
              <a:rPr lang="ru-RU"/>
              <a:pPr>
                <a:defRPr/>
              </a:pPr>
              <a:t>25.02.2017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77D33C-303C-4DB3-AF94-EB71AB3C73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28EB2D-7C8B-4E75-964A-26BEE4DE18BA}" type="datetimeFigureOut">
              <a:rPr lang="ru-RU"/>
              <a:pPr>
                <a:defRPr/>
              </a:pPr>
              <a:t>25.02.2017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74AA55-9151-4041-B184-C106D6ED8C3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38BA25-6FC1-4C42-9854-481EAFD87E83}" type="datetimeFigureOut">
              <a:rPr lang="ru-RU"/>
              <a:pPr>
                <a:defRPr/>
              </a:pPr>
              <a:t>25.02.2017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82A0FD-412F-49B8-8BC7-25025FCCA8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F66556-88EE-4E5F-862C-0C9BD60AAE52}" type="datetimeFigureOut">
              <a:rPr lang="ru-RU"/>
              <a:pPr>
                <a:defRPr/>
              </a:pPr>
              <a:t>25.02.2017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6E6899-FDA1-4134-B30C-A6E58346655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E3D334-FA68-4443-AA5A-9F8B3FBC2DD0}" type="datetimeFigureOut">
              <a:rPr lang="ru-RU"/>
              <a:pPr>
                <a:defRPr/>
              </a:pPr>
              <a:t>25.02.2017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B9C8AC-CD23-46B4-AA12-102FD5D7184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7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F0C3E45D-5C9B-49A4-902D-C16D32434BB6}" type="datetimeFigureOut">
              <a:rPr lang="ru-RU"/>
              <a:pPr>
                <a:defRPr/>
              </a:pPr>
              <a:t>25.02.2017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72560407-34D0-4EED-9C62-5F13AAAE226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3" r:id="rId2"/>
    <p:sldLayoutId id="2147483662" r:id="rId3"/>
    <p:sldLayoutId id="2147483661" r:id="rId4"/>
    <p:sldLayoutId id="2147483660" r:id="rId5"/>
    <p:sldLayoutId id="2147483659" r:id="rId6"/>
    <p:sldLayoutId id="2147483658" r:id="rId7"/>
    <p:sldLayoutId id="2147483657" r:id="rId8"/>
    <p:sldLayoutId id="2147483656" r:id="rId9"/>
    <p:sldLayoutId id="2147483655" r:id="rId10"/>
    <p:sldLayoutId id="2147483654" r:id="rId11"/>
    <p:sldLayoutId id="2147483653" r:id="rId12"/>
    <p:sldLayoutId id="2147483652" r:id="rId13"/>
    <p:sldLayoutId id="2147483651" r:id="rId14"/>
    <p:sldLayoutId id="2147483650" r:id="rId15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Заголовок 1"/>
          <p:cNvSpPr txBox="1">
            <a:spLocks/>
          </p:cNvSpPr>
          <p:nvPr/>
        </p:nvSpPr>
        <p:spPr bwMode="auto">
          <a:xfrm rot="-199219">
            <a:off x="1763713" y="1052513"/>
            <a:ext cx="6408737" cy="395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ru-RU" sz="4800" b="1" dirty="0" smtClean="0">
                <a:solidFill>
                  <a:schemeClr val="hlink"/>
                </a:solidFill>
                <a:latin typeface="Times New Roman" pitchFamily="18" charset="0"/>
              </a:rPr>
              <a:t>Журнал</a:t>
            </a:r>
          </a:p>
          <a:p>
            <a:pPr algn="ctr"/>
            <a:r>
              <a:rPr lang="ru-RU" sz="3200" b="1" dirty="0" smtClean="0">
                <a:solidFill>
                  <a:schemeClr val="hlink"/>
                </a:solidFill>
                <a:latin typeface="Times New Roman" pitchFamily="18" charset="0"/>
              </a:rPr>
              <a:t>«</a:t>
            </a:r>
            <a:r>
              <a:rPr lang="ru-RU" sz="3200" b="1" dirty="0" err="1" smtClean="0">
                <a:solidFill>
                  <a:schemeClr val="hlink"/>
                </a:solidFill>
                <a:latin typeface="Times New Roman" pitchFamily="18" charset="0"/>
              </a:rPr>
              <a:t>Морфемика</a:t>
            </a:r>
            <a:r>
              <a:rPr lang="ru-RU" sz="3200" b="1" dirty="0">
                <a:solidFill>
                  <a:schemeClr val="hlink"/>
                </a:solidFill>
                <a:latin typeface="Times New Roman" pitchFamily="18" charset="0"/>
              </a:rPr>
              <a:t>. Орфография.</a:t>
            </a:r>
          </a:p>
          <a:p>
            <a:pPr algn="ctr"/>
            <a:r>
              <a:rPr lang="ru-RU" sz="3200" b="1" dirty="0">
                <a:solidFill>
                  <a:schemeClr val="hlink"/>
                </a:solidFill>
                <a:latin typeface="Times New Roman" pitchFamily="18" charset="0"/>
              </a:rPr>
              <a:t>Культура речи».</a:t>
            </a:r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Заголовок 1"/>
          <p:cNvSpPr>
            <a:spLocks noGrp="1"/>
          </p:cNvSpPr>
          <p:nvPr>
            <p:ph type="title"/>
          </p:nvPr>
        </p:nvSpPr>
        <p:spPr>
          <a:xfrm>
            <a:off x="468313" y="188913"/>
            <a:ext cx="8229600" cy="936625"/>
          </a:xfrm>
        </p:spPr>
        <p:txBody>
          <a:bodyPr/>
          <a:lstStyle/>
          <a:p>
            <a:r>
              <a:rPr lang="ru-RU" dirty="0" smtClean="0"/>
              <a:t> Что изучает </a:t>
            </a:r>
            <a:r>
              <a:rPr lang="ru-RU" dirty="0" err="1" smtClean="0"/>
              <a:t>морфемика</a:t>
            </a:r>
            <a:r>
              <a:rPr lang="ru-RU" dirty="0" smtClean="0"/>
              <a:t>?</a:t>
            </a:r>
            <a:endParaRPr lang="ru-RU" b="1" dirty="0" smtClean="0">
              <a:solidFill>
                <a:schemeClr val="hlink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8313" y="981075"/>
            <a:ext cx="8229600" cy="4525963"/>
          </a:xfrm>
        </p:spPr>
        <p:txBody>
          <a:bodyPr/>
          <a:lstStyle/>
          <a:p>
            <a:pPr marL="914400" algn="just">
              <a:lnSpc>
                <a:spcPct val="115000"/>
              </a:lnSpc>
            </a:pPr>
            <a:r>
              <a:rPr lang="ru-RU" dirty="0" smtClean="0"/>
              <a:t>Морфемы(Части слова)</a:t>
            </a:r>
          </a:p>
          <a:p>
            <a:pPr marL="914400" algn="just">
              <a:lnSpc>
                <a:spcPct val="115000"/>
              </a:lnSpc>
            </a:pPr>
            <a:r>
              <a:rPr lang="ru-RU" dirty="0" smtClean="0"/>
              <a:t>Корень</a:t>
            </a:r>
          </a:p>
          <a:p>
            <a:pPr marL="914400" algn="just">
              <a:lnSpc>
                <a:spcPct val="115000"/>
              </a:lnSpc>
            </a:pPr>
            <a:r>
              <a:rPr lang="ru-RU" dirty="0" smtClean="0"/>
              <a:t>Суффикс</a:t>
            </a:r>
          </a:p>
          <a:p>
            <a:pPr marL="914400" algn="just">
              <a:lnSpc>
                <a:spcPct val="115000"/>
              </a:lnSpc>
            </a:pPr>
            <a:r>
              <a:rPr lang="ru-RU" dirty="0" smtClean="0"/>
              <a:t>Приставка</a:t>
            </a:r>
          </a:p>
          <a:p>
            <a:pPr marL="914400" algn="just">
              <a:lnSpc>
                <a:spcPct val="115000"/>
              </a:lnSpc>
            </a:pPr>
            <a:r>
              <a:rPr lang="ru-RU" dirty="0" smtClean="0"/>
              <a:t>Окончание</a:t>
            </a:r>
          </a:p>
          <a:p>
            <a:pPr marL="914400" algn="just">
              <a:lnSpc>
                <a:spcPct val="115000"/>
              </a:lnSpc>
            </a:pPr>
            <a:r>
              <a:rPr lang="ru-RU" dirty="0" smtClean="0"/>
              <a:t>Основа</a:t>
            </a:r>
          </a:p>
          <a:p>
            <a:pPr marL="914400" algn="just">
              <a:lnSpc>
                <a:spcPct val="115000"/>
              </a:lnSpc>
            </a:pPr>
            <a:endParaRPr lang="ru-RU" dirty="0" smtClean="0"/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Заголовок 1"/>
          <p:cNvSpPr>
            <a:spLocks noGrp="1"/>
          </p:cNvSpPr>
          <p:nvPr>
            <p:ph type="title"/>
          </p:nvPr>
        </p:nvSpPr>
        <p:spPr>
          <a:xfrm>
            <a:off x="468313" y="188913"/>
            <a:ext cx="8229600" cy="922337"/>
          </a:xfrm>
          <a:ln>
            <a:solidFill>
              <a:schemeClr val="accent1"/>
            </a:solidFill>
          </a:ln>
        </p:spPr>
        <p:txBody>
          <a:bodyPr/>
          <a:lstStyle/>
          <a:p>
            <a:r>
              <a:rPr lang="ru-RU" sz="2400" b="1" dirty="0" smtClean="0">
                <a:solidFill>
                  <a:schemeClr val="hlink"/>
                </a:solidFill>
              </a:rPr>
              <a:t>МОРФЕМА-</a:t>
            </a:r>
            <a:endParaRPr lang="ru-RU" sz="2400" b="1" dirty="0">
              <a:solidFill>
                <a:schemeClr val="hlink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8313" y="1556792"/>
            <a:ext cx="8229600" cy="3950246"/>
          </a:xfrm>
        </p:spPr>
        <p:txBody>
          <a:bodyPr/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4000" dirty="0">
                <a:ea typeface="Calibri"/>
                <a:cs typeface="Times New Roman"/>
              </a:rPr>
              <a:t>-е\-и;-а\-и;-у;</a:t>
            </a:r>
            <a:endParaRPr lang="ru-RU" sz="4000" dirty="0">
              <a:latin typeface="Calibri"/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4000" dirty="0">
                <a:ea typeface="Calibri"/>
                <a:cs typeface="Times New Roman"/>
              </a:rPr>
              <a:t>-ой/-ей;-ого/его;-им/ем;</a:t>
            </a:r>
            <a:endParaRPr lang="ru-RU" sz="4000" dirty="0">
              <a:latin typeface="Calibri"/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4000" dirty="0">
                <a:ea typeface="Calibri"/>
                <a:cs typeface="Times New Roman"/>
              </a:rPr>
              <a:t>-ешь/-ишь; -</a:t>
            </a:r>
            <a:r>
              <a:rPr lang="ru-RU" sz="4000" dirty="0" err="1">
                <a:ea typeface="Calibri"/>
                <a:cs typeface="Times New Roman"/>
              </a:rPr>
              <a:t>ет</a:t>
            </a:r>
            <a:r>
              <a:rPr lang="ru-RU" sz="4000" dirty="0">
                <a:ea typeface="Calibri"/>
                <a:cs typeface="Times New Roman"/>
              </a:rPr>
              <a:t>/</a:t>
            </a:r>
            <a:r>
              <a:rPr lang="ru-RU" sz="4000" dirty="0" err="1">
                <a:ea typeface="Calibri"/>
                <a:cs typeface="Times New Roman"/>
              </a:rPr>
              <a:t>ит</a:t>
            </a:r>
            <a:r>
              <a:rPr lang="ru-RU" sz="4000" dirty="0">
                <a:ea typeface="Calibri"/>
                <a:cs typeface="Times New Roman"/>
              </a:rPr>
              <a:t>;-ем/-им.</a:t>
            </a:r>
            <a:endParaRPr lang="ru-RU" sz="4000" dirty="0">
              <a:latin typeface="Calibri"/>
              <a:ea typeface="Calibri"/>
              <a:cs typeface="Times New Roman"/>
            </a:endParaRPr>
          </a:p>
          <a:p>
            <a:pPr marL="914400"/>
            <a:endParaRPr lang="ru-RU" sz="4000" dirty="0" smtClean="0"/>
          </a:p>
        </p:txBody>
      </p:sp>
      <p:sp>
        <p:nvSpPr>
          <p:cNvPr id="5" name="Прямоугольник 4"/>
          <p:cNvSpPr/>
          <p:nvPr/>
        </p:nvSpPr>
        <p:spPr>
          <a:xfrm>
            <a:off x="5652120" y="404664"/>
            <a:ext cx="1080120" cy="636170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accent2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Заголовок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txBody>
          <a:bodyPr/>
          <a:lstStyle/>
          <a:p>
            <a:r>
              <a:rPr lang="ru-RU" sz="3200" b="1" dirty="0" smtClean="0">
                <a:solidFill>
                  <a:schemeClr val="hlink"/>
                </a:solidFill>
              </a:rPr>
              <a:t>Выделите окончания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99592" y="1268760"/>
            <a:ext cx="7150100" cy="4608513"/>
          </a:xfrm>
        </p:spPr>
        <p:txBody>
          <a:bodyPr/>
          <a:lstStyle/>
          <a:p>
            <a:endParaRPr lang="ru-RU" sz="2000" dirty="0" smtClean="0"/>
          </a:p>
          <a:p>
            <a:pPr marL="0" indent="0">
              <a:buNone/>
            </a:pPr>
            <a:r>
              <a:rPr lang="ru-RU" sz="4000" dirty="0" smtClean="0"/>
              <a:t>Природы, чистая, друзья, ценные, животные</a:t>
            </a:r>
            <a:r>
              <a:rPr lang="ru-RU" sz="4000" dirty="0" smtClean="0"/>
              <a:t>, зверю</a:t>
            </a:r>
            <a:r>
              <a:rPr lang="ru-RU" sz="4000" dirty="0" smtClean="0"/>
              <a:t>,</a:t>
            </a:r>
          </a:p>
          <a:p>
            <a:pPr marL="0" indent="0">
              <a:buNone/>
            </a:pPr>
            <a:r>
              <a:rPr lang="ru-RU" sz="4000" dirty="0" smtClean="0"/>
              <a:t>открываешь, охраняем,      Родину.</a:t>
            </a:r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Rectangle 4"/>
          <p:cNvSpPr>
            <a:spLocks noGrp="1"/>
          </p:cNvSpPr>
          <p:nvPr>
            <p:ph type="title"/>
          </p:nvPr>
        </p:nvSpPr>
        <p:spPr>
          <a:xfrm>
            <a:off x="323850" y="1340644"/>
            <a:ext cx="8496300" cy="3673475"/>
          </a:xfrm>
        </p:spPr>
        <p:txBody>
          <a:bodyPr/>
          <a:lstStyle/>
          <a:p>
            <a:r>
              <a:rPr lang="ru-RU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Выделить основу</a:t>
            </a:r>
            <a:r>
              <a:rPr lang="ru-RU" sz="3200" b="1" dirty="0" smtClean="0">
                <a:latin typeface="Times New Roman" pitchFamily="18" charset="0"/>
              </a:rPr>
              <a:t>: </a:t>
            </a:r>
            <a:r>
              <a:rPr lang="ru-RU" sz="3200" dirty="0" smtClean="0">
                <a:latin typeface="Times New Roman" pitchFamily="18" charset="0"/>
              </a:rPr>
              <a:t>водяной, лесах, степях,</a:t>
            </a:r>
            <a:br>
              <a:rPr lang="ru-RU" sz="3200" dirty="0" smtClean="0">
                <a:latin typeface="Times New Roman" pitchFamily="18" charset="0"/>
              </a:rPr>
            </a:br>
            <a:r>
              <a:rPr lang="ru-RU" sz="3200" dirty="0" smtClean="0">
                <a:latin typeface="Times New Roman" pitchFamily="18" charset="0"/>
              </a:rPr>
              <a:t>человеком, нашей, солнца, кладовая, великими, сокровищами.</a:t>
            </a:r>
            <a:br>
              <a:rPr lang="ru-RU" sz="3200" dirty="0" smtClean="0">
                <a:latin typeface="Times New Roman" pitchFamily="18" charset="0"/>
              </a:rPr>
            </a:br>
            <a:endParaRPr lang="ru-RU" sz="3200" dirty="0" smtClean="0"/>
          </a:p>
        </p:txBody>
      </p:sp>
      <p:sp>
        <p:nvSpPr>
          <p:cNvPr id="28674" name="Rectangle 5"/>
          <p:cNvSpPr>
            <a:spLocks/>
          </p:cNvSpPr>
          <p:nvPr/>
        </p:nvSpPr>
        <p:spPr bwMode="auto">
          <a:xfrm>
            <a:off x="512763" y="3573463"/>
            <a:ext cx="8229600" cy="2881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/>
            <a:endParaRPr lang="ru-RU" sz="2400" b="1">
              <a:latin typeface="Times New Roman" pitchFamily="18" charset="0"/>
            </a:endParaRPr>
          </a:p>
        </p:txBody>
      </p:sp>
      <p:sp>
        <p:nvSpPr>
          <p:cNvPr id="28675" name="Rectangle 4"/>
          <p:cNvSpPr>
            <a:spLocks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ru-RU" sz="2800" b="1" dirty="0" smtClean="0">
                <a:solidFill>
                  <a:schemeClr val="hlink"/>
                </a:solidFill>
                <a:latin typeface="Times New Roman" pitchFamily="18" charset="0"/>
              </a:rPr>
              <a:t>Часть слова без окончания-это…?</a:t>
            </a:r>
            <a:endParaRPr lang="ru-RU" sz="2800" b="1" dirty="0">
              <a:solidFill>
                <a:schemeClr val="hlink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Rectangle 2"/>
          <p:cNvSpPr>
            <a:spLocks noGrp="1"/>
          </p:cNvSpPr>
          <p:nvPr>
            <p:ph type="title"/>
          </p:nvPr>
        </p:nvSpPr>
        <p:spPr>
          <a:xfrm>
            <a:off x="539750" y="1556792"/>
            <a:ext cx="8229600" cy="4176463"/>
          </a:xfrm>
          <a:ln>
            <a:solidFill>
              <a:schemeClr val="accent1"/>
            </a:solidFill>
          </a:ln>
        </p:spPr>
        <p:txBody>
          <a:bodyPr/>
          <a:lstStyle/>
          <a:p>
            <a:pPr lvl="0"/>
            <a:r>
              <a:rPr lang="ru-RU" sz="3200" dirty="0">
                <a:solidFill>
                  <a:srgbClr val="800000"/>
                </a:solidFill>
                <a:latin typeface="Times New Roman" pitchFamily="18" charset="0"/>
              </a:rPr>
              <a:t>ЛЕС-</a:t>
            </a:r>
            <a:br>
              <a:rPr lang="ru-RU" sz="3200" dirty="0">
                <a:solidFill>
                  <a:srgbClr val="800000"/>
                </a:solidFill>
                <a:latin typeface="Times New Roman" pitchFamily="18" charset="0"/>
              </a:rPr>
            </a:br>
            <a:r>
              <a:rPr lang="ru-RU" sz="3200" dirty="0" smtClean="0">
                <a:solidFill>
                  <a:schemeClr val="hlink"/>
                </a:solidFill>
                <a:latin typeface="Times New Roman" pitchFamily="18" charset="0"/>
              </a:rPr>
              <a:t>ВОДА- </a:t>
            </a:r>
            <a:br>
              <a:rPr lang="ru-RU" sz="3200" dirty="0" smtClean="0">
                <a:solidFill>
                  <a:schemeClr val="hlink"/>
                </a:solidFill>
                <a:latin typeface="Times New Roman" pitchFamily="18" charset="0"/>
              </a:rPr>
            </a:br>
            <a:r>
              <a:rPr lang="ru-RU" sz="3200" dirty="0" smtClean="0">
                <a:solidFill>
                  <a:schemeClr val="hlink"/>
                </a:solidFill>
                <a:latin typeface="Times New Roman" pitchFamily="18" charset="0"/>
              </a:rPr>
              <a:t>ХРАНИТЬ-</a:t>
            </a:r>
            <a:br>
              <a:rPr lang="ru-RU" sz="3200" dirty="0" smtClean="0">
                <a:solidFill>
                  <a:schemeClr val="hlink"/>
                </a:solidFill>
                <a:latin typeface="Times New Roman" pitchFamily="18" charset="0"/>
              </a:rPr>
            </a:br>
            <a:endParaRPr lang="ru-RU" sz="3200" dirty="0" smtClean="0">
              <a:solidFill>
                <a:schemeClr val="hlink"/>
              </a:solidFill>
              <a:latin typeface="Times New Roman" pitchFamily="18" charset="0"/>
            </a:endParaRPr>
          </a:p>
        </p:txBody>
      </p:sp>
      <p:sp>
        <p:nvSpPr>
          <p:cNvPr id="29698" name="Rectangle 4"/>
          <p:cNvSpPr>
            <a:spLocks/>
          </p:cNvSpPr>
          <p:nvPr/>
        </p:nvSpPr>
        <p:spPr bwMode="auto">
          <a:xfrm>
            <a:off x="395288" y="1556792"/>
            <a:ext cx="8229600" cy="38153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just" eaLnBrk="0" hangingPunct="0"/>
            <a:endParaRPr lang="ru-RU" sz="2400">
              <a:latin typeface="Trebuchet MS" pitchFamily="34" charset="0"/>
            </a:endParaRPr>
          </a:p>
        </p:txBody>
      </p:sp>
      <p:sp>
        <p:nvSpPr>
          <p:cNvPr id="29699" name="Rectangle 6"/>
          <p:cNvSpPr>
            <a:spLocks/>
          </p:cNvSpPr>
          <p:nvPr/>
        </p:nvSpPr>
        <p:spPr bwMode="auto">
          <a:xfrm>
            <a:off x="468313" y="765175"/>
            <a:ext cx="8351837" cy="453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just" eaLnBrk="0" hangingPunct="0"/>
            <a:endParaRPr lang="ru-RU" sz="2400" dirty="0">
              <a:latin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899592" y="-37435"/>
            <a:ext cx="691276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hangingPunct="0"/>
            <a:endParaRPr lang="ru-RU" sz="3200" dirty="0" smtClean="0">
              <a:solidFill>
                <a:srgbClr val="800000"/>
              </a:solidFill>
              <a:latin typeface="Times New Roman" pitchFamily="18" charset="0"/>
              <a:ea typeface="+mj-ea"/>
              <a:cs typeface="+mj-cs"/>
            </a:endParaRPr>
          </a:p>
          <a:p>
            <a:pPr lvl="0" algn="ctr" eaLnBrk="0" hangingPunct="0"/>
            <a:r>
              <a:rPr lang="ru-RU" sz="3200" dirty="0" smtClean="0">
                <a:solidFill>
                  <a:srgbClr val="800000"/>
                </a:solidFill>
                <a:latin typeface="Times New Roman" pitchFamily="18" charset="0"/>
                <a:ea typeface="+mj-ea"/>
                <a:cs typeface="+mj-cs"/>
              </a:rPr>
              <a:t>От </a:t>
            </a:r>
            <a:r>
              <a:rPr lang="ru-RU" sz="3200" dirty="0">
                <a:solidFill>
                  <a:srgbClr val="800000"/>
                </a:solidFill>
                <a:latin typeface="Times New Roman" pitchFamily="18" charset="0"/>
                <a:ea typeface="+mj-ea"/>
                <a:cs typeface="+mj-cs"/>
              </a:rPr>
              <a:t>данных слов образуйте однокоренные слова.</a:t>
            </a:r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Rectangle 4"/>
          <p:cNvSpPr>
            <a:spLocks/>
          </p:cNvSpPr>
          <p:nvPr/>
        </p:nvSpPr>
        <p:spPr bwMode="auto">
          <a:xfrm>
            <a:off x="458315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ru-RU" sz="2800" b="1" dirty="0" smtClean="0">
                <a:solidFill>
                  <a:schemeClr val="hlink"/>
                </a:solidFill>
                <a:latin typeface="Times New Roman" pitchFamily="18" charset="0"/>
              </a:rPr>
              <a:t>физкультминутка</a:t>
            </a:r>
            <a:endParaRPr lang="ru-RU" sz="2800" b="1" dirty="0">
              <a:solidFill>
                <a:schemeClr val="hlink"/>
              </a:solidFill>
              <a:latin typeface="Times New Roman" pitchFamily="18" charset="0"/>
            </a:endParaRPr>
          </a:p>
        </p:txBody>
      </p:sp>
      <p:sp>
        <p:nvSpPr>
          <p:cNvPr id="30722" name="Rectangle 8"/>
          <p:cNvSpPr>
            <a:spLocks noGrp="1"/>
          </p:cNvSpPr>
          <p:nvPr>
            <p:ph type="title" idx="4294967295"/>
          </p:nvPr>
        </p:nvSpPr>
        <p:spPr>
          <a:xfrm>
            <a:off x="323850" y="1484312"/>
            <a:ext cx="8496300" cy="4032919"/>
          </a:xfrm>
        </p:spPr>
        <p:txBody>
          <a:bodyPr/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2800" b="1" dirty="0" smtClean="0">
                <a:latin typeface="Times New Roman" pitchFamily="18" charset="0"/>
              </a:rPr>
              <a:t>Встали, потянулись</a:t>
            </a:r>
            <a:br>
              <a:rPr lang="ru-RU" sz="2800" b="1" dirty="0" smtClean="0">
                <a:latin typeface="Times New Roman" pitchFamily="18" charset="0"/>
              </a:rPr>
            </a:br>
            <a:r>
              <a:rPr lang="ru-RU" sz="2800" dirty="0">
                <a:latin typeface="Times New Roman"/>
                <a:ea typeface="Calibri"/>
                <a:cs typeface="Times New Roman"/>
              </a:rPr>
              <a:t>Глубоко теперь вздохнули</a:t>
            </a:r>
            <a:r>
              <a:rPr lang="ru-RU" sz="2800" dirty="0">
                <a:latin typeface="Calibri"/>
                <a:ea typeface="Calibri"/>
                <a:cs typeface="Times New Roman"/>
              </a:rPr>
              <a:t/>
            </a:r>
            <a:br>
              <a:rPr lang="ru-RU" sz="2800" dirty="0">
                <a:latin typeface="Calibri"/>
                <a:ea typeface="Calibri"/>
                <a:cs typeface="Times New Roman"/>
              </a:rPr>
            </a:br>
            <a:r>
              <a:rPr lang="ru-RU" sz="2800" dirty="0">
                <a:latin typeface="Times New Roman"/>
                <a:ea typeface="Calibri"/>
                <a:cs typeface="Times New Roman"/>
              </a:rPr>
              <a:t>Нагибались-отдохнули.</a:t>
            </a:r>
            <a:r>
              <a:rPr lang="ru-RU" sz="2800" dirty="0">
                <a:latin typeface="Calibri"/>
                <a:ea typeface="Calibri"/>
                <a:cs typeface="Times New Roman"/>
              </a:rPr>
              <a:t/>
            </a:r>
            <a:br>
              <a:rPr lang="ru-RU" sz="2800" dirty="0">
                <a:latin typeface="Calibri"/>
                <a:ea typeface="Calibri"/>
                <a:cs typeface="Times New Roman"/>
              </a:rPr>
            </a:br>
            <a:r>
              <a:rPr lang="ru-RU" sz="2800" dirty="0">
                <a:latin typeface="Times New Roman"/>
                <a:ea typeface="Calibri"/>
                <a:cs typeface="Times New Roman"/>
              </a:rPr>
              <a:t>Покружились, покачались</a:t>
            </a:r>
            <a:r>
              <a:rPr lang="ru-RU" sz="2800" dirty="0">
                <a:latin typeface="Calibri"/>
                <a:ea typeface="Calibri"/>
                <a:cs typeface="Times New Roman"/>
              </a:rPr>
              <a:t/>
            </a:r>
            <a:br>
              <a:rPr lang="ru-RU" sz="2800" dirty="0">
                <a:latin typeface="Calibri"/>
                <a:ea typeface="Calibri"/>
                <a:cs typeface="Times New Roman"/>
              </a:rPr>
            </a:br>
            <a:r>
              <a:rPr lang="ru-RU" sz="2800" dirty="0">
                <a:latin typeface="Times New Roman"/>
                <a:ea typeface="Calibri"/>
                <a:cs typeface="Times New Roman"/>
              </a:rPr>
              <a:t>Ловко за руки держались</a:t>
            </a:r>
            <a:r>
              <a:rPr lang="ru-RU" sz="2800" dirty="0">
                <a:latin typeface="Calibri"/>
                <a:ea typeface="Calibri"/>
                <a:cs typeface="Times New Roman"/>
              </a:rPr>
              <a:t/>
            </a:r>
            <a:br>
              <a:rPr lang="ru-RU" sz="2800" dirty="0">
                <a:latin typeface="Calibri"/>
                <a:ea typeface="Calibri"/>
                <a:cs typeface="Times New Roman"/>
              </a:rPr>
            </a:br>
            <a:r>
              <a:rPr lang="ru-RU" sz="2800" dirty="0">
                <a:latin typeface="Times New Roman"/>
                <a:ea typeface="Calibri"/>
                <a:cs typeface="Times New Roman"/>
              </a:rPr>
              <a:t>Похлопали в ладошки</a:t>
            </a:r>
            <a:r>
              <a:rPr lang="ru-RU" sz="2800" dirty="0">
                <a:latin typeface="Calibri"/>
                <a:ea typeface="Calibri"/>
                <a:cs typeface="Times New Roman"/>
              </a:rPr>
              <a:t/>
            </a:r>
            <a:br>
              <a:rPr lang="ru-RU" sz="2800" dirty="0">
                <a:latin typeface="Calibri"/>
                <a:ea typeface="Calibri"/>
                <a:cs typeface="Times New Roman"/>
              </a:rPr>
            </a:br>
            <a:r>
              <a:rPr lang="ru-RU" sz="2800" dirty="0">
                <a:latin typeface="Times New Roman"/>
                <a:ea typeface="Calibri"/>
                <a:cs typeface="Times New Roman"/>
              </a:rPr>
              <a:t>Сели и за ручки.</a:t>
            </a:r>
            <a:r>
              <a:rPr lang="ru-RU" sz="2800" dirty="0">
                <a:latin typeface="Calibri"/>
                <a:ea typeface="Calibri"/>
                <a:cs typeface="Times New Roman"/>
              </a:rPr>
              <a:t/>
            </a:r>
            <a:br>
              <a:rPr lang="ru-RU" sz="2800" dirty="0">
                <a:latin typeface="Calibri"/>
                <a:ea typeface="Calibri"/>
                <a:cs typeface="Times New Roman"/>
              </a:rPr>
            </a:br>
            <a:endParaRPr lang="ru-RU" sz="2800" b="1" dirty="0" smtClean="0">
              <a:latin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5953" y="257052"/>
            <a:ext cx="2232247" cy="24166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00" y="346550"/>
            <a:ext cx="2670495" cy="15607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1956" y="2808497"/>
            <a:ext cx="2160240" cy="21998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454959"/>
            <a:ext cx="2232248" cy="1670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Rectangle 2"/>
          <p:cNvSpPr>
            <a:spLocks noGrp="1"/>
          </p:cNvSpPr>
          <p:nvPr>
            <p:ph type="title"/>
          </p:nvPr>
        </p:nvSpPr>
        <p:spPr>
          <a:xfrm>
            <a:off x="468313" y="188913"/>
            <a:ext cx="8229600" cy="792162"/>
          </a:xfrm>
        </p:spPr>
        <p:txBody>
          <a:bodyPr/>
          <a:lstStyle/>
          <a:p>
            <a:r>
              <a:rPr lang="ru-RU" sz="2800" dirty="0" smtClean="0">
                <a:solidFill>
                  <a:schemeClr val="hlink"/>
                </a:solidFill>
                <a:latin typeface="Times New Roman" pitchFamily="18" charset="0"/>
              </a:rPr>
              <a:t>Сверьте работу товарища!</a:t>
            </a:r>
          </a:p>
        </p:txBody>
      </p:sp>
      <p:sp>
        <p:nvSpPr>
          <p:cNvPr id="32770" name="Rectangle 4"/>
          <p:cNvSpPr>
            <a:spLocks/>
          </p:cNvSpPr>
          <p:nvPr/>
        </p:nvSpPr>
        <p:spPr bwMode="auto">
          <a:xfrm>
            <a:off x="539750" y="908050"/>
            <a:ext cx="8229600" cy="3817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ru-RU" sz="3600" dirty="0" smtClean="0">
                <a:latin typeface="Times New Roman" pitchFamily="18" charset="0"/>
              </a:rPr>
              <a:t>         </a:t>
            </a:r>
            <a:r>
              <a:rPr lang="ru-RU" sz="2800" dirty="0" smtClean="0">
                <a:latin typeface="Times New Roman" pitchFamily="18" charset="0"/>
              </a:rPr>
              <a:t>Бескрайний, бездомный, восстановить, изменить, беззаботный, бесчисленный, безжизненный, исправить, разглядеть, вспомнить.</a:t>
            </a:r>
            <a:endParaRPr lang="ru-RU" sz="2800" i="1" dirty="0">
              <a:latin typeface="Times New Roman" pitchFamily="18" charset="0"/>
            </a:endParaRPr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Rectangle 2"/>
          <p:cNvSpPr>
            <a:spLocks noGrp="1"/>
          </p:cNvSpPr>
          <p:nvPr>
            <p:ph type="title"/>
          </p:nvPr>
        </p:nvSpPr>
        <p:spPr>
          <a:xfrm>
            <a:off x="539751" y="549275"/>
            <a:ext cx="7488634" cy="1152525"/>
          </a:xfrm>
        </p:spPr>
        <p:txBody>
          <a:bodyPr/>
          <a:lstStyle/>
          <a:p>
            <a:endParaRPr lang="ru-RU" sz="3200" b="1" dirty="0" smtClean="0">
              <a:solidFill>
                <a:schemeClr val="hlink"/>
              </a:solidFill>
              <a:latin typeface="Times New Roman" pitchFamily="18" charset="0"/>
            </a:endParaRPr>
          </a:p>
        </p:txBody>
      </p:sp>
      <p:sp>
        <p:nvSpPr>
          <p:cNvPr id="33794" name="Rectangle 4"/>
          <p:cNvSpPr>
            <a:spLocks/>
          </p:cNvSpPr>
          <p:nvPr/>
        </p:nvSpPr>
        <p:spPr bwMode="auto">
          <a:xfrm>
            <a:off x="539750" y="1484313"/>
            <a:ext cx="8229600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/>
            <a:endParaRPr lang="ru-RU" sz="3200" b="1" dirty="0">
              <a:latin typeface="Times New Roman" pitchFamily="18" charset="0"/>
            </a:endParaRPr>
          </a:p>
        </p:txBody>
      </p:sp>
      <p:pic>
        <p:nvPicPr>
          <p:cNvPr id="33795" name="Picture 5" descr="Безымянный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813" y="4292600"/>
            <a:ext cx="234950" cy="280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796" name="Rectangle 9"/>
          <p:cNvSpPr>
            <a:spLocks/>
          </p:cNvSpPr>
          <p:nvPr/>
        </p:nvSpPr>
        <p:spPr bwMode="auto">
          <a:xfrm>
            <a:off x="1476375" y="4149725"/>
            <a:ext cx="6911975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/>
            <a:r>
              <a:rPr lang="ru-RU" sz="3600" b="1" dirty="0" smtClean="0">
                <a:latin typeface="Times New Roman" pitchFamily="18" charset="0"/>
              </a:rPr>
              <a:t>.</a:t>
            </a:r>
            <a:endParaRPr lang="ru-RU" sz="3600" b="1" dirty="0">
              <a:latin typeface="Times New Roman" pitchFamily="18" charset="0"/>
            </a:endParaRPr>
          </a:p>
        </p:txBody>
      </p:sp>
      <p:pic>
        <p:nvPicPr>
          <p:cNvPr id="2050" name="Picture 2" descr="https://im1-tub-ru.yandex.net/i?id=594629e47059c9957b235d205bb78855-l&amp;n=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1" y="404664"/>
            <a:ext cx="7704658" cy="48975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Rectangle 3"/>
          <p:cNvSpPr>
            <a:spLocks noGrp="1"/>
          </p:cNvSpPr>
          <p:nvPr>
            <p:ph type="body" idx="1"/>
          </p:nvPr>
        </p:nvSpPr>
        <p:spPr>
          <a:xfrm>
            <a:off x="611560" y="404664"/>
            <a:ext cx="8424862" cy="1944216"/>
          </a:xfrm>
        </p:spPr>
        <p:txBody>
          <a:bodyPr/>
          <a:lstStyle/>
          <a:p>
            <a:pPr>
              <a:lnSpc>
                <a:spcPct val="80000"/>
              </a:lnSpc>
              <a:buFont typeface="Arial" charset="0"/>
              <a:buNone/>
            </a:pPr>
            <a:r>
              <a:rPr lang="ru-RU" dirty="0" smtClean="0"/>
              <a:t>Правило: </a:t>
            </a:r>
            <a:r>
              <a:rPr lang="ru-RU" sz="4000" b="1" i="1" dirty="0" smtClean="0"/>
              <a:t>в приставках на з-с перед звонкими согласными пишется з, перед глухими – с. Например, восход, разбег, исход, беззаботный</a:t>
            </a:r>
            <a:r>
              <a:rPr lang="ru-RU" sz="4000" b="1" dirty="0" smtClean="0"/>
              <a:t>.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ru-RU" sz="4000" b="1" dirty="0" smtClean="0"/>
              <a:t> 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ru-RU" dirty="0" smtClean="0"/>
              <a:t>                                            </a:t>
            </a:r>
          </a:p>
        </p:txBody>
      </p:sp>
      <p:sp>
        <p:nvSpPr>
          <p:cNvPr id="35842" name="Rectangle 3"/>
          <p:cNvSpPr>
            <a:spLocks/>
          </p:cNvSpPr>
          <p:nvPr/>
        </p:nvSpPr>
        <p:spPr bwMode="auto">
          <a:xfrm>
            <a:off x="539552" y="249025"/>
            <a:ext cx="8229600" cy="15701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/>
            <a:endParaRPr lang="ru-RU" sz="2800" dirty="0">
              <a:solidFill>
                <a:schemeClr val="hlink"/>
              </a:solidFill>
              <a:latin typeface="Times New Roman" pitchFamily="18" charset="0"/>
            </a:endParaRPr>
          </a:p>
        </p:txBody>
      </p:sp>
      <p:pic>
        <p:nvPicPr>
          <p:cNvPr id="3074" name="Picture 2" descr="http://bookz.ru/authors/irina-6arova/intensiv_352/i_002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636912"/>
            <a:ext cx="8373616" cy="1872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>Буквы а-о в чередующихся корнях.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Назовите известные вам корни.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13413543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476672"/>
            <a:ext cx="7632848" cy="48245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57602964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Rectang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437"/>
          </a:xfrm>
        </p:spPr>
        <p:txBody>
          <a:bodyPr/>
          <a:lstStyle/>
          <a:p>
            <a:r>
              <a:rPr lang="ru-RU" sz="3200" smtClean="0">
                <a:solidFill>
                  <a:schemeClr val="hlink"/>
                </a:solidFill>
                <a:latin typeface="Times New Roman" pitchFamily="18" charset="0"/>
              </a:rPr>
              <a:t>Культура речи</a:t>
            </a:r>
          </a:p>
        </p:txBody>
      </p:sp>
      <p:sp>
        <p:nvSpPr>
          <p:cNvPr id="37892" name="Rectangle 2"/>
          <p:cNvSpPr>
            <a:spLocks/>
          </p:cNvSpPr>
          <p:nvPr/>
        </p:nvSpPr>
        <p:spPr bwMode="auto">
          <a:xfrm>
            <a:off x="395288" y="620713"/>
            <a:ext cx="8424862" cy="475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/>
            <a:r>
              <a:rPr lang="ru-RU" sz="1600" b="1" dirty="0">
                <a:latin typeface="Times New Roman" pitchFamily="18" charset="0"/>
              </a:rPr>
              <a:t>С помощью приставок в-, пере-, от-, вы- и корня -лож- составьте слова, поставьте в них ударение. Каким словарем в случае затруднения будете пользоваться?  Какая приставка будет ударной</a:t>
            </a:r>
            <a:r>
              <a:rPr lang="en-US" sz="1600" b="1" dirty="0">
                <a:latin typeface="Times New Roman" pitchFamily="18" charset="0"/>
              </a:rPr>
              <a:t>?</a:t>
            </a:r>
            <a:r>
              <a:rPr lang="ru-RU" sz="1600" b="1" dirty="0">
                <a:latin typeface="Times New Roman" pitchFamily="18" charset="0"/>
              </a:rPr>
              <a:t/>
            </a:r>
            <a:br>
              <a:rPr lang="ru-RU" sz="1600" b="1" dirty="0">
                <a:latin typeface="Times New Roman" pitchFamily="18" charset="0"/>
              </a:rPr>
            </a:br>
            <a:r>
              <a:rPr lang="ru-RU" sz="1600" b="1" dirty="0">
                <a:latin typeface="Times New Roman" pitchFamily="18" charset="0"/>
              </a:rPr>
              <a:t>Ответ </a:t>
            </a:r>
            <a:r>
              <a:rPr lang="ru-RU" sz="1600" dirty="0" err="1">
                <a:latin typeface="Times New Roman" pitchFamily="18" charset="0"/>
              </a:rPr>
              <a:t>ВложИть</a:t>
            </a:r>
            <a:r>
              <a:rPr lang="ru-RU" sz="1600" dirty="0">
                <a:latin typeface="Times New Roman" pitchFamily="18" charset="0"/>
              </a:rPr>
              <a:t>, </a:t>
            </a:r>
            <a:r>
              <a:rPr lang="ru-RU" sz="1600" dirty="0" err="1">
                <a:latin typeface="Times New Roman" pitchFamily="18" charset="0"/>
              </a:rPr>
              <a:t>переложИть</a:t>
            </a:r>
            <a:r>
              <a:rPr lang="ru-RU" sz="1600" dirty="0">
                <a:latin typeface="Times New Roman" pitchFamily="18" charset="0"/>
              </a:rPr>
              <a:t>, </a:t>
            </a:r>
            <a:r>
              <a:rPr lang="ru-RU" sz="1600" dirty="0" err="1">
                <a:latin typeface="Times New Roman" pitchFamily="18" charset="0"/>
              </a:rPr>
              <a:t>отложИть</a:t>
            </a:r>
            <a:r>
              <a:rPr lang="ru-RU" sz="1600" dirty="0">
                <a:latin typeface="Times New Roman" pitchFamily="18" charset="0"/>
              </a:rPr>
              <a:t>, </a:t>
            </a:r>
            <a:r>
              <a:rPr lang="ru-RU" sz="1600" dirty="0" err="1">
                <a:latin typeface="Times New Roman" pitchFamily="18" charset="0"/>
              </a:rPr>
              <a:t>вЫложить</a:t>
            </a:r>
            <a:r>
              <a:rPr lang="ru-RU" sz="1600" dirty="0">
                <a:latin typeface="Times New Roman" pitchFamily="18" charset="0"/>
              </a:rPr>
              <a:t>.</a:t>
            </a:r>
            <a:r>
              <a:rPr lang="ru-RU" sz="1600" b="1" dirty="0">
                <a:latin typeface="Times New Roman" pitchFamily="18" charset="0"/>
              </a:rPr>
              <a:t/>
            </a:r>
            <a:br>
              <a:rPr lang="ru-RU" sz="1600" b="1" dirty="0">
                <a:latin typeface="Times New Roman" pitchFamily="18" charset="0"/>
              </a:rPr>
            </a:br>
            <a:r>
              <a:rPr lang="ru-RU" sz="1400" b="1" dirty="0">
                <a:latin typeface="Times New Roman" pitchFamily="18" charset="0"/>
              </a:rPr>
              <a:t/>
            </a:r>
            <a:br>
              <a:rPr lang="ru-RU" sz="1400" b="1" dirty="0">
                <a:latin typeface="Times New Roman" pitchFamily="18" charset="0"/>
              </a:rPr>
            </a:br>
            <a:r>
              <a:rPr lang="ru-RU" sz="1600" b="1" dirty="0">
                <a:latin typeface="Times New Roman" pitchFamily="18" charset="0"/>
              </a:rPr>
              <a:t>Как правильно сказать : ЛОЖИТЬ книгу, ПОЛОЖИТЬ книгу или КЛАСТЬ книгу?</a:t>
            </a:r>
            <a:br>
              <a:rPr lang="ru-RU" sz="1600" b="1" dirty="0">
                <a:latin typeface="Times New Roman" pitchFamily="18" charset="0"/>
              </a:rPr>
            </a:br>
            <a:r>
              <a:rPr lang="ru-RU" sz="1600" b="1" dirty="0">
                <a:latin typeface="Times New Roman" pitchFamily="18" charset="0"/>
              </a:rPr>
              <a:t>Ответ </a:t>
            </a:r>
            <a:r>
              <a:rPr lang="ru-RU" sz="1600" dirty="0">
                <a:latin typeface="Times New Roman" pitchFamily="18" charset="0"/>
              </a:rPr>
              <a:t>Положить книгу, класть книгу.</a:t>
            </a:r>
            <a:r>
              <a:rPr lang="ru-RU" sz="1600" b="1" dirty="0">
                <a:latin typeface="Times New Roman" pitchFamily="18" charset="0"/>
              </a:rPr>
              <a:t/>
            </a:r>
            <a:br>
              <a:rPr lang="ru-RU" sz="1600" b="1" dirty="0">
                <a:latin typeface="Times New Roman" pitchFamily="18" charset="0"/>
              </a:rPr>
            </a:br>
            <a:r>
              <a:rPr lang="ru-RU" sz="1400" b="1" dirty="0">
                <a:latin typeface="Times New Roman" pitchFamily="18" charset="0"/>
              </a:rPr>
              <a:t/>
            </a:r>
            <a:br>
              <a:rPr lang="ru-RU" sz="1400" b="1" dirty="0">
                <a:latin typeface="Times New Roman" pitchFamily="18" charset="0"/>
              </a:rPr>
            </a:br>
            <a:r>
              <a:rPr lang="ru-RU" sz="1600" b="1" dirty="0">
                <a:latin typeface="Times New Roman" pitchFamily="18" charset="0"/>
              </a:rPr>
              <a:t>Используя глагол  </a:t>
            </a:r>
            <a:r>
              <a:rPr lang="ru-RU" sz="1600" b="1" i="1" dirty="0">
                <a:latin typeface="Times New Roman" pitchFamily="18" charset="0"/>
              </a:rPr>
              <a:t>класть,</a:t>
            </a:r>
            <a:r>
              <a:rPr lang="ru-RU" sz="1600" b="1" dirty="0">
                <a:latin typeface="Times New Roman" pitchFamily="18" charset="0"/>
              </a:rPr>
              <a:t> составьте 1-2 предложения, в которых </a:t>
            </a:r>
            <a:r>
              <a:rPr lang="ru-RU" sz="1600" b="1" dirty="0" smtClean="0">
                <a:latin typeface="Times New Roman" pitchFamily="18" charset="0"/>
              </a:rPr>
              <a:t>содержались </a:t>
            </a:r>
            <a:r>
              <a:rPr lang="ru-RU" sz="1600" b="1" dirty="0">
                <a:latin typeface="Times New Roman" pitchFamily="18" charset="0"/>
              </a:rPr>
              <a:t>бы просьба, пожелание. Обозначьте корень, поставьте ударение.</a:t>
            </a:r>
            <a:br>
              <a:rPr lang="ru-RU" sz="1600" b="1" dirty="0">
                <a:latin typeface="Times New Roman" pitchFamily="18" charset="0"/>
              </a:rPr>
            </a:br>
            <a:r>
              <a:rPr lang="ru-RU" sz="1600" b="1" dirty="0">
                <a:latin typeface="Times New Roman" pitchFamily="18" charset="0"/>
              </a:rPr>
              <a:t>Ответ </a:t>
            </a:r>
            <a:r>
              <a:rPr lang="ru-RU" sz="1600" dirty="0">
                <a:latin typeface="Times New Roman" pitchFamily="18" charset="0"/>
              </a:rPr>
              <a:t>Свои вещи </a:t>
            </a:r>
            <a:r>
              <a:rPr lang="ru-RU" sz="1600" dirty="0" err="1">
                <a:latin typeface="Times New Roman" pitchFamily="18" charset="0"/>
              </a:rPr>
              <a:t>кладИ</a:t>
            </a:r>
            <a:r>
              <a:rPr lang="ru-RU" sz="1600" dirty="0">
                <a:latin typeface="Times New Roman" pitchFamily="18" charset="0"/>
              </a:rPr>
              <a:t> всегда на место. Не кладите свои вещи на перила движущегося </a:t>
            </a:r>
            <a:r>
              <a:rPr lang="ru-RU" sz="1600" dirty="0" err="1">
                <a:latin typeface="Times New Roman" pitchFamily="18" charset="0"/>
              </a:rPr>
              <a:t>зкскалатора</a:t>
            </a:r>
            <a:r>
              <a:rPr lang="ru-RU" sz="1600" dirty="0">
                <a:latin typeface="Times New Roman" pitchFamily="18" charset="0"/>
              </a:rPr>
              <a:t>.</a:t>
            </a:r>
            <a:r>
              <a:rPr lang="ru-RU" sz="1600" b="1" dirty="0">
                <a:latin typeface="Times New Roman" pitchFamily="18" charset="0"/>
              </a:rPr>
              <a:t/>
            </a:r>
            <a:br>
              <a:rPr lang="ru-RU" sz="1600" b="1" dirty="0">
                <a:latin typeface="Times New Roman" pitchFamily="18" charset="0"/>
              </a:rPr>
            </a:br>
            <a:r>
              <a:rPr lang="ru-RU" sz="1400" b="1" dirty="0">
                <a:latin typeface="Times New Roman" pitchFamily="18" charset="0"/>
              </a:rPr>
              <a:t/>
            </a:r>
            <a:br>
              <a:rPr lang="ru-RU" sz="1400" b="1" dirty="0">
                <a:latin typeface="Times New Roman" pitchFamily="18" charset="0"/>
              </a:rPr>
            </a:br>
            <a:r>
              <a:rPr lang="ru-RU" sz="1600" b="1" dirty="0">
                <a:latin typeface="Times New Roman" pitchFamily="18" charset="0"/>
              </a:rPr>
              <a:t>Расскажи своему товарищу об употреблении в речи глаголов с корнем -лож-.</a:t>
            </a:r>
            <a:br>
              <a:rPr lang="ru-RU" sz="1600" b="1" dirty="0">
                <a:latin typeface="Times New Roman" pitchFamily="18" charset="0"/>
              </a:rPr>
            </a:br>
            <a:r>
              <a:rPr lang="ru-RU" sz="1600" b="1" dirty="0">
                <a:latin typeface="Times New Roman" pitchFamily="18" charset="0"/>
              </a:rPr>
              <a:t>Ответ </a:t>
            </a:r>
            <a:r>
              <a:rPr lang="ru-RU" sz="1600" dirty="0">
                <a:latin typeface="Times New Roman" pitchFamily="18" charset="0"/>
              </a:rPr>
              <a:t>Слова с корнем –лож- не употребляются без приставки: положить, сложить, уложить. Можно употребить слово класть: класть вещи. Приставка вы- ударная. Чтобы речь наша была грамотной, надо правильно </a:t>
            </a:r>
            <a:r>
              <a:rPr lang="ru-RU" sz="1600" dirty="0" smtClean="0">
                <a:latin typeface="Times New Roman" pitchFamily="18" charset="0"/>
              </a:rPr>
              <a:t>употреблять </a:t>
            </a:r>
            <a:r>
              <a:rPr lang="ru-RU" sz="1600" dirty="0">
                <a:latin typeface="Times New Roman" pitchFamily="18" charset="0"/>
              </a:rPr>
              <a:t>слова с корнем -</a:t>
            </a:r>
            <a:r>
              <a:rPr lang="ru-RU" sz="1600" dirty="0" smtClean="0">
                <a:latin typeface="Times New Roman" pitchFamily="18" charset="0"/>
              </a:rPr>
              <a:t>лож-.</a:t>
            </a:r>
            <a:endParaRPr lang="ru-RU" sz="1600" dirty="0">
              <a:latin typeface="Times New Roman" pitchFamily="18" charset="0"/>
            </a:endParaRPr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46050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836712"/>
            <a:ext cx="4038600" cy="5289451"/>
          </a:xfrm>
        </p:spPr>
        <p:txBody>
          <a:bodyPr/>
          <a:lstStyle/>
          <a:p>
            <a:pPr marL="0" indent="0">
              <a:lnSpc>
                <a:spcPct val="115000"/>
              </a:lnSpc>
              <a:spcAft>
                <a:spcPts val="0"/>
              </a:spcAft>
              <a:buNone/>
            </a:pPr>
            <a:r>
              <a:rPr lang="ru-RU" b="1" dirty="0">
                <a:solidFill>
                  <a:srgbClr val="000035"/>
                </a:solidFill>
                <a:ea typeface="Calibri"/>
                <a:cs typeface="Times New Roman"/>
              </a:rPr>
              <a:t>1 вариант:</a:t>
            </a:r>
            <a:endParaRPr lang="ru-RU" sz="2000" dirty="0">
              <a:latin typeface="Calibri"/>
              <a:ea typeface="Calibri"/>
              <a:cs typeface="Times New Roman"/>
            </a:endParaRPr>
          </a:p>
          <a:p>
            <a:pPr marL="0" indent="0">
              <a:lnSpc>
                <a:spcPct val="115000"/>
              </a:lnSpc>
              <a:spcAft>
                <a:spcPts val="0"/>
              </a:spcAft>
              <a:buNone/>
            </a:pPr>
            <a:r>
              <a:rPr lang="ru-RU" sz="1600" dirty="0">
                <a:solidFill>
                  <a:srgbClr val="000035"/>
                </a:solidFill>
                <a:ea typeface="Calibri"/>
                <a:cs typeface="Times New Roman"/>
              </a:rPr>
              <a:t>Написать </a:t>
            </a:r>
            <a:r>
              <a:rPr lang="ru-RU" sz="1600" dirty="0" err="1">
                <a:solidFill>
                  <a:srgbClr val="000035"/>
                </a:solidFill>
                <a:ea typeface="Calibri"/>
                <a:cs typeface="Times New Roman"/>
              </a:rPr>
              <a:t>изл_жение</a:t>
            </a:r>
            <a:r>
              <a:rPr lang="ru-RU" sz="1600" dirty="0">
                <a:solidFill>
                  <a:srgbClr val="000035"/>
                </a:solidFill>
                <a:ea typeface="Calibri"/>
                <a:cs typeface="Times New Roman"/>
              </a:rPr>
              <a:t>, </a:t>
            </a:r>
            <a:r>
              <a:rPr lang="ru-RU" sz="1600" dirty="0" err="1">
                <a:solidFill>
                  <a:srgbClr val="000035"/>
                </a:solidFill>
                <a:ea typeface="Calibri"/>
                <a:cs typeface="Times New Roman"/>
              </a:rPr>
              <a:t>распол_гаться</a:t>
            </a:r>
            <a:r>
              <a:rPr lang="ru-RU" sz="1600" dirty="0">
                <a:solidFill>
                  <a:srgbClr val="000035"/>
                </a:solidFill>
                <a:ea typeface="Calibri"/>
                <a:cs typeface="Times New Roman"/>
              </a:rPr>
              <a:t> у реки, </a:t>
            </a:r>
            <a:r>
              <a:rPr lang="ru-RU" sz="1600" dirty="0" err="1">
                <a:solidFill>
                  <a:srgbClr val="000035"/>
                </a:solidFill>
                <a:ea typeface="Calibri"/>
                <a:cs typeface="Times New Roman"/>
              </a:rPr>
              <a:t>пол_жить</a:t>
            </a:r>
            <a:r>
              <a:rPr lang="ru-RU" sz="1600" dirty="0">
                <a:solidFill>
                  <a:srgbClr val="000035"/>
                </a:solidFill>
                <a:ea typeface="Calibri"/>
                <a:cs typeface="Times New Roman"/>
              </a:rPr>
              <a:t> на стол, записать </a:t>
            </a:r>
            <a:r>
              <a:rPr lang="ru-RU" sz="1600" dirty="0" err="1">
                <a:solidFill>
                  <a:srgbClr val="000035"/>
                </a:solidFill>
                <a:ea typeface="Calibri"/>
                <a:cs typeface="Times New Roman"/>
              </a:rPr>
              <a:t>предл_жение</a:t>
            </a:r>
            <a:r>
              <a:rPr lang="ru-RU" sz="1600" dirty="0">
                <a:solidFill>
                  <a:srgbClr val="000035"/>
                </a:solidFill>
                <a:ea typeface="Calibri"/>
                <a:cs typeface="Times New Roman"/>
              </a:rPr>
              <a:t>, </a:t>
            </a:r>
            <a:r>
              <a:rPr lang="ru-RU" sz="1600" dirty="0" err="1">
                <a:solidFill>
                  <a:srgbClr val="000035"/>
                </a:solidFill>
                <a:ea typeface="Calibri"/>
                <a:cs typeface="Times New Roman"/>
              </a:rPr>
              <a:t>пол_жительный</a:t>
            </a:r>
            <a:r>
              <a:rPr lang="ru-RU" sz="1600" dirty="0">
                <a:solidFill>
                  <a:srgbClr val="000035"/>
                </a:solidFill>
                <a:ea typeface="Calibri"/>
                <a:cs typeface="Times New Roman"/>
              </a:rPr>
              <a:t> ответ, </a:t>
            </a:r>
            <a:r>
              <a:rPr lang="ru-RU" sz="1600" dirty="0" err="1">
                <a:solidFill>
                  <a:srgbClr val="000035"/>
                </a:solidFill>
                <a:ea typeface="Calibri"/>
                <a:cs typeface="Times New Roman"/>
              </a:rPr>
              <a:t>сл_жить</a:t>
            </a:r>
            <a:r>
              <a:rPr lang="ru-RU" sz="1600" dirty="0">
                <a:solidFill>
                  <a:srgbClr val="000035"/>
                </a:solidFill>
                <a:ea typeface="Calibri"/>
                <a:cs typeface="Times New Roman"/>
              </a:rPr>
              <a:t> числа, </a:t>
            </a:r>
            <a:r>
              <a:rPr lang="ru-RU" sz="1600" dirty="0" err="1">
                <a:solidFill>
                  <a:srgbClr val="000035"/>
                </a:solidFill>
                <a:ea typeface="Calibri"/>
                <a:cs typeface="Times New Roman"/>
              </a:rPr>
              <a:t>ул_жить</a:t>
            </a:r>
            <a:r>
              <a:rPr lang="ru-RU" sz="1600" dirty="0">
                <a:solidFill>
                  <a:srgbClr val="000035"/>
                </a:solidFill>
                <a:ea typeface="Calibri"/>
                <a:cs typeface="Times New Roman"/>
              </a:rPr>
              <a:t> спать, </a:t>
            </a:r>
            <a:r>
              <a:rPr lang="ru-RU" sz="1600" dirty="0" err="1">
                <a:solidFill>
                  <a:srgbClr val="000035"/>
                </a:solidFill>
                <a:ea typeface="Calibri"/>
                <a:cs typeface="Times New Roman"/>
              </a:rPr>
              <a:t>прил_гать</a:t>
            </a:r>
            <a:r>
              <a:rPr lang="ru-RU" sz="1600" dirty="0">
                <a:solidFill>
                  <a:srgbClr val="000035"/>
                </a:solidFill>
                <a:ea typeface="Calibri"/>
                <a:cs typeface="Times New Roman"/>
              </a:rPr>
              <a:t> усилия, </a:t>
            </a:r>
            <a:r>
              <a:rPr lang="ru-RU" sz="1600" dirty="0" err="1">
                <a:solidFill>
                  <a:srgbClr val="000035"/>
                </a:solidFill>
                <a:ea typeface="Calibri"/>
                <a:cs typeface="Times New Roman"/>
              </a:rPr>
              <a:t>предл_гать</a:t>
            </a:r>
            <a:r>
              <a:rPr lang="ru-RU" sz="1600" dirty="0">
                <a:solidFill>
                  <a:srgbClr val="000035"/>
                </a:solidFill>
                <a:ea typeface="Calibri"/>
                <a:cs typeface="Times New Roman"/>
              </a:rPr>
              <a:t> помощь, </a:t>
            </a:r>
            <a:r>
              <a:rPr lang="ru-RU" sz="1600" dirty="0" err="1">
                <a:solidFill>
                  <a:srgbClr val="000035"/>
                </a:solidFill>
                <a:ea typeface="Calibri"/>
                <a:cs typeface="Times New Roman"/>
              </a:rPr>
              <a:t>предл_жить</a:t>
            </a:r>
            <a:r>
              <a:rPr lang="ru-RU" sz="1600" dirty="0">
                <a:solidFill>
                  <a:srgbClr val="000035"/>
                </a:solidFill>
                <a:ea typeface="Calibri"/>
                <a:cs typeface="Times New Roman"/>
              </a:rPr>
              <a:t> услугу, </a:t>
            </a:r>
            <a:r>
              <a:rPr lang="ru-RU" sz="1600" dirty="0" err="1">
                <a:solidFill>
                  <a:srgbClr val="000035"/>
                </a:solidFill>
                <a:ea typeface="Calibri"/>
                <a:cs typeface="Times New Roman"/>
              </a:rPr>
              <a:t>сл_гать</a:t>
            </a:r>
            <a:r>
              <a:rPr lang="ru-RU" sz="1600" dirty="0">
                <a:solidFill>
                  <a:srgbClr val="000035"/>
                </a:solidFill>
                <a:ea typeface="Calibri"/>
                <a:cs typeface="Times New Roman"/>
              </a:rPr>
              <a:t> стихотворение, выделить </a:t>
            </a:r>
            <a:r>
              <a:rPr lang="ru-RU" sz="1600" dirty="0" err="1">
                <a:solidFill>
                  <a:srgbClr val="000035"/>
                </a:solidFill>
                <a:ea typeface="Calibri"/>
                <a:cs typeface="Times New Roman"/>
              </a:rPr>
              <a:t>сл_гаемое</a:t>
            </a:r>
            <a:r>
              <a:rPr lang="ru-RU" sz="1600" dirty="0">
                <a:solidFill>
                  <a:srgbClr val="000035"/>
                </a:solidFill>
                <a:ea typeface="Calibri"/>
                <a:cs typeface="Times New Roman"/>
              </a:rPr>
              <a:t>. </a:t>
            </a:r>
            <a:r>
              <a:rPr lang="ru-RU" sz="1600" dirty="0" err="1">
                <a:solidFill>
                  <a:srgbClr val="000035"/>
                </a:solidFill>
                <a:ea typeface="Calibri"/>
                <a:cs typeface="Times New Roman"/>
              </a:rPr>
              <a:t>Выр_сли</a:t>
            </a:r>
            <a:r>
              <a:rPr lang="ru-RU" sz="1600" dirty="0">
                <a:solidFill>
                  <a:srgbClr val="000035"/>
                </a:solidFill>
                <a:ea typeface="Calibri"/>
                <a:cs typeface="Times New Roman"/>
              </a:rPr>
              <a:t> цветы, </a:t>
            </a:r>
            <a:r>
              <a:rPr lang="ru-RU" sz="1600" dirty="0" err="1">
                <a:solidFill>
                  <a:srgbClr val="000035"/>
                </a:solidFill>
                <a:ea typeface="Calibri"/>
                <a:cs typeface="Times New Roman"/>
              </a:rPr>
              <a:t>выр_сли</a:t>
            </a:r>
            <a:r>
              <a:rPr lang="ru-RU" sz="1600" dirty="0">
                <a:solidFill>
                  <a:srgbClr val="000035"/>
                </a:solidFill>
                <a:ea typeface="Calibri"/>
                <a:cs typeface="Times New Roman"/>
              </a:rPr>
              <a:t> цветы, </a:t>
            </a:r>
            <a:r>
              <a:rPr lang="ru-RU" sz="1600" dirty="0" err="1">
                <a:solidFill>
                  <a:srgbClr val="000035"/>
                </a:solidFill>
                <a:ea typeface="Calibri"/>
                <a:cs typeface="Times New Roman"/>
              </a:rPr>
              <a:t>выр_щенные</a:t>
            </a:r>
            <a:r>
              <a:rPr lang="ru-RU" sz="1600" dirty="0">
                <a:solidFill>
                  <a:srgbClr val="000035"/>
                </a:solidFill>
                <a:ea typeface="Calibri"/>
                <a:cs typeface="Times New Roman"/>
              </a:rPr>
              <a:t> </a:t>
            </a:r>
            <a:r>
              <a:rPr lang="ru-RU" sz="1600" dirty="0" err="1">
                <a:solidFill>
                  <a:srgbClr val="000035"/>
                </a:solidFill>
                <a:ea typeface="Calibri"/>
                <a:cs typeface="Times New Roman"/>
              </a:rPr>
              <a:t>дерево,тропическое</a:t>
            </a:r>
            <a:r>
              <a:rPr lang="ru-RU" sz="1600" dirty="0">
                <a:solidFill>
                  <a:srgbClr val="000035"/>
                </a:solidFill>
                <a:ea typeface="Calibri"/>
                <a:cs typeface="Times New Roman"/>
              </a:rPr>
              <a:t> </a:t>
            </a:r>
            <a:r>
              <a:rPr lang="ru-RU" sz="1600" dirty="0" err="1">
                <a:solidFill>
                  <a:srgbClr val="000035"/>
                </a:solidFill>
                <a:ea typeface="Calibri"/>
                <a:cs typeface="Times New Roman"/>
              </a:rPr>
              <a:t>р_стение</a:t>
            </a:r>
            <a:r>
              <a:rPr lang="ru-RU" sz="1600" dirty="0">
                <a:solidFill>
                  <a:srgbClr val="000035"/>
                </a:solidFill>
                <a:ea typeface="Calibri"/>
                <a:cs typeface="Times New Roman"/>
              </a:rPr>
              <a:t>, маленький </a:t>
            </a:r>
            <a:r>
              <a:rPr lang="ru-RU" sz="1600" dirty="0" err="1">
                <a:solidFill>
                  <a:srgbClr val="000035"/>
                </a:solidFill>
                <a:ea typeface="Calibri"/>
                <a:cs typeface="Times New Roman"/>
              </a:rPr>
              <a:t>р_сток</a:t>
            </a:r>
            <a:r>
              <a:rPr lang="ru-RU" sz="1600" dirty="0">
                <a:solidFill>
                  <a:srgbClr val="000035"/>
                </a:solidFill>
                <a:ea typeface="Calibri"/>
                <a:cs typeface="Times New Roman"/>
              </a:rPr>
              <a:t>, </a:t>
            </a:r>
            <a:r>
              <a:rPr lang="ru-RU" sz="1600" dirty="0" err="1">
                <a:solidFill>
                  <a:srgbClr val="000035"/>
                </a:solidFill>
                <a:ea typeface="Calibri"/>
                <a:cs typeface="Times New Roman"/>
              </a:rPr>
              <a:t>прор_стить</a:t>
            </a:r>
            <a:r>
              <a:rPr lang="ru-RU" sz="1600" dirty="0">
                <a:solidFill>
                  <a:srgbClr val="000035"/>
                </a:solidFill>
                <a:ea typeface="Calibri"/>
                <a:cs typeface="Times New Roman"/>
              </a:rPr>
              <a:t> морковь, морские </a:t>
            </a:r>
            <a:r>
              <a:rPr lang="ru-RU" sz="1600" dirty="0" err="1">
                <a:solidFill>
                  <a:srgbClr val="000035"/>
                </a:solidFill>
                <a:ea typeface="Calibri"/>
                <a:cs typeface="Times New Roman"/>
              </a:rPr>
              <a:t>водор_сли</a:t>
            </a:r>
            <a:r>
              <a:rPr lang="ru-RU" sz="1600" dirty="0">
                <a:solidFill>
                  <a:srgbClr val="000035"/>
                </a:solidFill>
                <a:ea typeface="Calibri"/>
                <a:cs typeface="Times New Roman"/>
              </a:rPr>
              <a:t>, </a:t>
            </a:r>
            <a:r>
              <a:rPr lang="ru-RU" sz="1600" dirty="0" err="1">
                <a:solidFill>
                  <a:srgbClr val="000035"/>
                </a:solidFill>
                <a:ea typeface="Calibri"/>
                <a:cs typeface="Times New Roman"/>
              </a:rPr>
              <a:t>р_стительный</a:t>
            </a:r>
            <a:r>
              <a:rPr lang="ru-RU" sz="1600" dirty="0">
                <a:solidFill>
                  <a:srgbClr val="000035"/>
                </a:solidFill>
                <a:ea typeface="Calibri"/>
                <a:cs typeface="Times New Roman"/>
              </a:rPr>
              <a:t> мир, </a:t>
            </a:r>
            <a:r>
              <a:rPr lang="ru-RU" sz="1600" dirty="0" err="1">
                <a:solidFill>
                  <a:srgbClr val="000035"/>
                </a:solidFill>
                <a:ea typeface="Calibri"/>
                <a:cs typeface="Times New Roman"/>
              </a:rPr>
              <a:t>зар_сший</a:t>
            </a:r>
            <a:r>
              <a:rPr lang="ru-RU" sz="1600" dirty="0">
                <a:solidFill>
                  <a:srgbClr val="000035"/>
                </a:solidFill>
                <a:ea typeface="Calibri"/>
                <a:cs typeface="Times New Roman"/>
              </a:rPr>
              <a:t> сад.</a:t>
            </a:r>
            <a:endParaRPr lang="ru-RU" sz="1600" dirty="0">
              <a:latin typeface="Calibri"/>
              <a:ea typeface="Calibri"/>
              <a:cs typeface="Times New Roman"/>
            </a:endParaRPr>
          </a:p>
          <a:p>
            <a:pPr marL="0" indent="0">
              <a:buNone/>
            </a:pPr>
            <a:endParaRPr lang="ru-RU" sz="1600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764704"/>
            <a:ext cx="4038600" cy="5361459"/>
          </a:xfrm>
        </p:spPr>
        <p:txBody>
          <a:bodyPr/>
          <a:lstStyle/>
          <a:p>
            <a:pPr marL="0" indent="0">
              <a:lnSpc>
                <a:spcPct val="115000"/>
              </a:lnSpc>
              <a:spcAft>
                <a:spcPts val="0"/>
              </a:spcAft>
              <a:buNone/>
            </a:pPr>
            <a:r>
              <a:rPr lang="ru-RU" b="1" dirty="0" smtClean="0">
                <a:ea typeface="Times New Roman"/>
                <a:cs typeface="Times New Roman"/>
              </a:rPr>
              <a:t>2 </a:t>
            </a:r>
            <a:r>
              <a:rPr lang="ru-RU" b="1" dirty="0">
                <a:ea typeface="Times New Roman"/>
                <a:cs typeface="Times New Roman"/>
              </a:rPr>
              <a:t>вариант:</a:t>
            </a:r>
            <a:endParaRPr lang="ru-RU" dirty="0">
              <a:latin typeface="Calibri"/>
              <a:ea typeface="Calibri"/>
              <a:cs typeface="Times New Roman"/>
            </a:endParaRPr>
          </a:p>
          <a:p>
            <a:pPr marL="0" indent="0">
              <a:lnSpc>
                <a:spcPct val="115000"/>
              </a:lnSpc>
              <a:spcAft>
                <a:spcPts val="0"/>
              </a:spcAft>
              <a:buNone/>
            </a:pPr>
            <a:r>
              <a:rPr lang="ru-RU" sz="1400" dirty="0">
                <a:ea typeface="Times New Roman"/>
                <a:cs typeface="Times New Roman"/>
              </a:rPr>
              <a:t> </a:t>
            </a:r>
            <a:r>
              <a:rPr lang="ru-RU" sz="1600" dirty="0">
                <a:ea typeface="Times New Roman"/>
                <a:cs typeface="Times New Roman"/>
              </a:rPr>
              <a:t>увеличиваться в росте - </a:t>
            </a:r>
            <a:r>
              <a:rPr lang="ru-RU" sz="1600" u="sng" dirty="0" smtClean="0">
                <a:ea typeface="Times New Roman"/>
                <a:cs typeface="Times New Roman"/>
              </a:rPr>
              <a:t>;</a:t>
            </a:r>
            <a:endParaRPr lang="ru-RU" sz="1600" dirty="0">
              <a:latin typeface="Calibri"/>
              <a:ea typeface="Calibri"/>
              <a:cs typeface="Times New Roman"/>
            </a:endParaRPr>
          </a:p>
          <a:p>
            <a:pPr marL="0" indent="0">
              <a:lnSpc>
                <a:spcPct val="115000"/>
              </a:lnSpc>
              <a:spcAft>
                <a:spcPts val="0"/>
              </a:spcAft>
              <a:buNone/>
            </a:pPr>
            <a:r>
              <a:rPr lang="ru-RU" sz="1600" dirty="0">
                <a:ea typeface="Times New Roman"/>
                <a:cs typeface="Times New Roman"/>
              </a:rPr>
              <a:t>молодой побег растения - </a:t>
            </a:r>
            <a:r>
              <a:rPr lang="ru-RU" sz="1600" i="1" u="sng" dirty="0" smtClean="0">
                <a:ea typeface="Times New Roman"/>
                <a:cs typeface="Times New Roman"/>
              </a:rPr>
              <a:t>;</a:t>
            </a:r>
            <a:endParaRPr lang="ru-RU" sz="1600" dirty="0">
              <a:latin typeface="Calibri"/>
              <a:ea typeface="Calibri"/>
              <a:cs typeface="Times New Roman"/>
            </a:endParaRPr>
          </a:p>
          <a:p>
            <a:pPr marL="0" indent="0">
              <a:lnSpc>
                <a:spcPct val="115000"/>
              </a:lnSpc>
              <a:spcAft>
                <a:spcPts val="0"/>
              </a:spcAft>
              <a:buNone/>
            </a:pPr>
            <a:r>
              <a:rPr lang="ru-RU" sz="1600" dirty="0" smtClean="0">
                <a:ea typeface="Times New Roman"/>
                <a:cs typeface="Times New Roman"/>
              </a:rPr>
              <a:t>Дети в </a:t>
            </a:r>
            <a:r>
              <a:rPr lang="ru-RU" sz="1600" dirty="0">
                <a:ea typeface="Times New Roman"/>
                <a:cs typeface="Times New Roman"/>
              </a:rPr>
              <a:t>возрасте от 12 до 14 </a:t>
            </a:r>
            <a:r>
              <a:rPr lang="ru-RU" sz="1600" dirty="0" smtClean="0">
                <a:ea typeface="Times New Roman"/>
                <a:cs typeface="Times New Roman"/>
              </a:rPr>
              <a:t>лет-</a:t>
            </a:r>
            <a:r>
              <a:rPr lang="ru-RU" sz="1600" u="sng" dirty="0" smtClean="0">
                <a:ea typeface="Times New Roman"/>
                <a:cs typeface="Times New Roman"/>
              </a:rPr>
              <a:t>;</a:t>
            </a:r>
            <a:endParaRPr lang="ru-RU" sz="1600" dirty="0">
              <a:latin typeface="Calibri"/>
              <a:ea typeface="Calibri"/>
              <a:cs typeface="Times New Roman"/>
            </a:endParaRPr>
          </a:p>
          <a:p>
            <a:pPr marL="0" indent="0">
              <a:lnSpc>
                <a:spcPct val="115000"/>
              </a:lnSpc>
              <a:spcAft>
                <a:spcPts val="0"/>
              </a:spcAft>
              <a:buNone/>
            </a:pPr>
            <a:r>
              <a:rPr lang="ru-RU" sz="1600" dirty="0" smtClean="0">
                <a:ea typeface="Times New Roman"/>
                <a:cs typeface="Times New Roman"/>
              </a:rPr>
              <a:t>количество </a:t>
            </a:r>
            <a:r>
              <a:rPr lang="ru-RU" sz="1600" dirty="0">
                <a:ea typeface="Times New Roman"/>
                <a:cs typeface="Times New Roman"/>
              </a:rPr>
              <a:t>лет кому-либо — </a:t>
            </a:r>
            <a:r>
              <a:rPr lang="ru-RU" sz="1600" i="1" u="sng" dirty="0" smtClean="0">
                <a:ea typeface="Times New Roman"/>
                <a:cs typeface="Times New Roman"/>
              </a:rPr>
              <a:t>;</a:t>
            </a:r>
            <a:endParaRPr lang="ru-RU" sz="1600" dirty="0">
              <a:latin typeface="Calibri"/>
              <a:ea typeface="Calibri"/>
              <a:cs typeface="Times New Roman"/>
            </a:endParaRPr>
          </a:p>
          <a:p>
            <a:pPr marL="0" indent="0">
              <a:lnSpc>
                <a:spcPct val="115000"/>
              </a:lnSpc>
              <a:spcAft>
                <a:spcPts val="0"/>
              </a:spcAft>
              <a:buNone/>
            </a:pPr>
            <a:r>
              <a:rPr lang="ru-RU" sz="1600" dirty="0">
                <a:ea typeface="Times New Roman"/>
                <a:cs typeface="Times New Roman"/>
              </a:rPr>
              <a:t>отдельная область науки, производства - </a:t>
            </a:r>
            <a:r>
              <a:rPr lang="ru-RU" sz="1600" u="sng" dirty="0" smtClean="0">
                <a:ea typeface="Times New Roman"/>
                <a:cs typeface="Times New Roman"/>
              </a:rPr>
              <a:t>;</a:t>
            </a:r>
            <a:endParaRPr lang="ru-RU" sz="1600" dirty="0">
              <a:latin typeface="Calibri"/>
              <a:ea typeface="Calibri"/>
              <a:cs typeface="Times New Roman"/>
            </a:endParaRPr>
          </a:p>
          <a:p>
            <a:pPr marL="0" indent="0">
              <a:lnSpc>
                <a:spcPct val="115000"/>
              </a:lnSpc>
              <a:spcAft>
                <a:spcPts val="0"/>
              </a:spcAft>
              <a:buNone/>
            </a:pPr>
            <a:r>
              <a:rPr lang="ru-RU" sz="1600" dirty="0">
                <a:ea typeface="Times New Roman"/>
                <a:cs typeface="Times New Roman"/>
              </a:rPr>
              <a:t>небольшой лиственный лес - </a:t>
            </a:r>
            <a:r>
              <a:rPr lang="ru-RU" sz="1600" u="sng" dirty="0" smtClean="0">
                <a:ea typeface="Times New Roman"/>
                <a:cs typeface="Times New Roman"/>
              </a:rPr>
              <a:t>.</a:t>
            </a:r>
            <a:endParaRPr lang="ru-RU" sz="1600" dirty="0">
              <a:latin typeface="Calibri"/>
              <a:ea typeface="Calibri"/>
              <a:cs typeface="Times New Roman"/>
            </a:endParaRPr>
          </a:p>
          <a:p>
            <a:pPr marL="0" indent="0">
              <a:lnSpc>
                <a:spcPct val="115000"/>
              </a:lnSpc>
              <a:spcAft>
                <a:spcPts val="0"/>
              </a:spcAft>
              <a:buNone/>
            </a:pPr>
            <a:r>
              <a:rPr lang="ru-RU" sz="1600" dirty="0">
                <a:ea typeface="Calibri"/>
                <a:cs typeface="Times New Roman"/>
              </a:rPr>
              <a:t>Часть речи-</a:t>
            </a:r>
            <a:endParaRPr lang="ru-RU" sz="1600" dirty="0">
              <a:latin typeface="Calibri"/>
              <a:ea typeface="Calibri"/>
              <a:cs typeface="Times New Roman"/>
            </a:endParaRPr>
          </a:p>
          <a:p>
            <a:pPr marL="0" indent="0">
              <a:lnSpc>
                <a:spcPct val="115000"/>
              </a:lnSpc>
              <a:spcAft>
                <a:spcPts val="0"/>
              </a:spcAft>
              <a:buNone/>
            </a:pPr>
            <a:r>
              <a:rPr lang="ru-RU" sz="1600" dirty="0">
                <a:ea typeface="Calibri"/>
                <a:cs typeface="Times New Roman"/>
              </a:rPr>
              <a:t>Цифра-слово в умножении-</a:t>
            </a:r>
            <a:endParaRPr lang="ru-RU" sz="1600" dirty="0">
              <a:latin typeface="Calibri"/>
              <a:ea typeface="Calibri"/>
              <a:cs typeface="Times New Roman"/>
            </a:endParaRPr>
          </a:p>
          <a:p>
            <a:pPr marL="0" indent="0">
              <a:lnSpc>
                <a:spcPct val="115000"/>
              </a:lnSpc>
              <a:spcAft>
                <a:spcPts val="0"/>
              </a:spcAft>
              <a:buNone/>
            </a:pPr>
            <a:r>
              <a:rPr lang="ru-RU" sz="1600" dirty="0">
                <a:ea typeface="Calibri"/>
                <a:cs typeface="Times New Roman"/>
              </a:rPr>
              <a:t>Пишут ученики-</a:t>
            </a:r>
            <a:endParaRPr lang="ru-RU" sz="1600" dirty="0">
              <a:latin typeface="Calibri"/>
              <a:ea typeface="Calibri"/>
              <a:cs typeface="Times New Roman"/>
            </a:endParaRPr>
          </a:p>
          <a:p>
            <a:pPr marL="0" indent="0">
              <a:lnSpc>
                <a:spcPct val="115000"/>
              </a:lnSpc>
              <a:spcAft>
                <a:spcPts val="0"/>
              </a:spcAft>
              <a:buNone/>
            </a:pPr>
            <a:r>
              <a:rPr lang="ru-RU" sz="1600" dirty="0">
                <a:ea typeface="Calibri"/>
                <a:cs typeface="Times New Roman"/>
              </a:rPr>
              <a:t>Деньги направить с целью-</a:t>
            </a:r>
            <a:endParaRPr lang="ru-RU" sz="1600" dirty="0">
              <a:latin typeface="Calibri"/>
              <a:ea typeface="Calibri"/>
              <a:cs typeface="Times New Roman"/>
            </a:endParaRPr>
          </a:p>
          <a:p>
            <a:pPr marL="0" indent="0">
              <a:lnSpc>
                <a:spcPct val="115000"/>
              </a:lnSpc>
              <a:spcAft>
                <a:spcPts val="0"/>
              </a:spcAft>
              <a:buNone/>
            </a:pPr>
            <a:r>
              <a:rPr lang="ru-RU" sz="1600" dirty="0" smtClean="0">
                <a:ea typeface="Calibri"/>
                <a:cs typeface="Times New Roman"/>
              </a:rPr>
              <a:t>Водяные </a:t>
            </a:r>
            <a:r>
              <a:rPr lang="ru-RU" sz="1600" dirty="0">
                <a:ea typeface="Calibri"/>
                <a:cs typeface="Times New Roman"/>
              </a:rPr>
              <a:t>растения-</a:t>
            </a:r>
            <a:endParaRPr lang="ru-RU" sz="1600" dirty="0">
              <a:latin typeface="Calibri"/>
              <a:ea typeface="Calibri"/>
              <a:cs typeface="Times New Roman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71357148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/>
          <a:lstStyle/>
          <a:p>
            <a:r>
              <a:rPr lang="ru-RU" sz="2400" dirty="0" smtClean="0"/>
              <a:t>РЕФЛЕКСИЯ</a:t>
            </a:r>
            <a:endParaRPr lang="ru-RU" sz="2400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836712"/>
            <a:ext cx="4104456" cy="56166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Объект 6"/>
          <p:cNvSpPr>
            <a:spLocks noGrp="1"/>
          </p:cNvSpPr>
          <p:nvPr>
            <p:ph sz="half" idx="2"/>
          </p:nvPr>
        </p:nvSpPr>
        <p:spPr>
          <a:xfrm>
            <a:off x="4648200" y="836712"/>
            <a:ext cx="4038600" cy="5289451"/>
          </a:xfrm>
        </p:spPr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04804098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Другая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800000"/>
      </a:hlink>
      <a:folHlink>
        <a:srgbClr val="D99694"/>
      </a:folHlink>
    </a:clrScheme>
    <a:fontScheme name="Классическая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990</TotalTime>
  <Words>268</Words>
  <Application>Microsoft Office PowerPoint</Application>
  <PresentationFormat>Экран (4:3)</PresentationFormat>
  <Paragraphs>49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Тема Office</vt:lpstr>
      <vt:lpstr>Презентация PowerPoint</vt:lpstr>
      <vt:lpstr> Что изучает морфемика?</vt:lpstr>
      <vt:lpstr>МОРФЕМА-</vt:lpstr>
      <vt:lpstr>Выделите окончания</vt:lpstr>
      <vt:lpstr>Выделить основу: водяной, лесах, степях, человеком, нашей, солнца, кладовая, великими, сокровищами. </vt:lpstr>
      <vt:lpstr>ЛЕС- ВОДА-  ХРАНИТЬ- </vt:lpstr>
      <vt:lpstr>Встали, потянулись Глубоко теперь вздохнули Нагибались-отдохнули. Покружились, покачались Ловко за руки держались Похлопали в ладошки Сели и за ручки. </vt:lpstr>
      <vt:lpstr>Сверьте работу товарища!</vt:lpstr>
      <vt:lpstr>Презентация PowerPoint</vt:lpstr>
      <vt:lpstr>Презентация PowerPoint</vt:lpstr>
      <vt:lpstr>    Буквы а-о в чередующихся корнях.   Назовите известные вам корни.</vt:lpstr>
      <vt:lpstr>Презентация PowerPoint</vt:lpstr>
      <vt:lpstr>Культура речи</vt:lpstr>
      <vt:lpstr>Презентация PowerPoint</vt:lpstr>
      <vt:lpstr>РЕФЛЕКСИЯ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Название презентации</dc:title>
  <dc:creator>Елена</dc:creator>
  <cp:lastModifiedBy>миннур гарафут</cp:lastModifiedBy>
  <cp:revision>71</cp:revision>
  <dcterms:created xsi:type="dcterms:W3CDTF">2013-07-29T17:42:42Z</dcterms:created>
  <dcterms:modified xsi:type="dcterms:W3CDTF">2017-02-25T05:01:25Z</dcterms:modified>
</cp:coreProperties>
</file>