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8" r:id="rId7"/>
    <p:sldId id="260" r:id="rId8"/>
    <p:sldId id="261" r:id="rId9"/>
    <p:sldId id="265" r:id="rId10"/>
    <p:sldId id="266" r:id="rId11"/>
    <p:sldId id="267" r:id="rId12"/>
  </p:sldIdLst>
  <p:sldSz cx="9144000" cy="6858000" type="screen4x3"/>
  <p:notesSz cx="9144000" cy="6858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EDLEBQ+Liberation Serif"/>
      <p:regular r:id="rId17"/>
    </p:embeddedFont>
    <p:embeddedFont>
      <p:font typeface="ASERCN+P052-Roman"/>
      <p:regular r:id="rId18"/>
    </p:embeddedFont>
    <p:embeddedFont>
      <p:font typeface="LWTHNH+OpenSymbol"/>
      <p:regular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90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88840"/>
            <a:ext cx="2697981" cy="3680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ject 3"/>
          <p:cNvSpPr txBox="1"/>
          <p:nvPr/>
        </p:nvSpPr>
        <p:spPr>
          <a:xfrm>
            <a:off x="539552" y="476672"/>
            <a:ext cx="8193240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Применение рабочих листов на уроке для организации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обучающихся 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начальной школы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71600" y="5661248"/>
            <a:ext cx="7016873" cy="10772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6917" marR="0" algn="ctr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Котомина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Лариса Дмитриевна</a:t>
            </a:r>
            <a:endParaRPr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algn="ctr">
              <a:lnSpc>
                <a:spcPts val="2560"/>
              </a:lnSpc>
              <a:spcBef>
                <a:spcPts val="312"/>
              </a:spcBef>
              <a:spcAft>
                <a:spcPts val="0"/>
              </a:spcAft>
            </a:pP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учитель</a:t>
            </a:r>
            <a:r>
              <a:rPr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начальных </a:t>
            </a:r>
            <a:r>
              <a:rPr sz="2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классов</a:t>
            </a:r>
            <a:r>
              <a:rPr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algn="ctr">
              <a:lnSpc>
                <a:spcPts val="2560"/>
              </a:lnSpc>
              <a:spcBef>
                <a:spcPts val="312"/>
              </a:spcBef>
              <a:spcAft>
                <a:spcPts val="0"/>
              </a:spcAft>
            </a:pP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МОУ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Китовская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СШ</a:t>
            </a:r>
            <a:endParaRPr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916832"/>
            <a:ext cx="2811258" cy="38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3999" cy="68576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8640" y="1747653"/>
            <a:ext cx="8192392" cy="14111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8233" marR="0">
              <a:lnSpc>
                <a:spcPts val="3101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Знания</a:t>
            </a:r>
            <a:r>
              <a:rPr sz="2800" spc="78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человека</a:t>
            </a:r>
            <a:r>
              <a:rPr sz="2800" spc="78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–</a:t>
            </a:r>
            <a:r>
              <a:rPr sz="2800" spc="82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это</a:t>
            </a:r>
            <a:r>
              <a:rPr sz="2800" spc="8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капля</a:t>
            </a:r>
            <a:r>
              <a:rPr sz="2800" spc="83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в</a:t>
            </a:r>
            <a:r>
              <a:rPr sz="2800" spc="78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море</a:t>
            </a:r>
            <a:r>
              <a:rPr sz="2800" spc="72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информации.</a:t>
            </a:r>
          </a:p>
          <a:p>
            <a:pPr marL="0" marR="0">
              <a:lnSpc>
                <a:spcPts val="3101"/>
              </a:lnSpc>
              <a:spcBef>
                <a:spcPts val="753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И</a:t>
            </a:r>
            <a:r>
              <a:rPr sz="2800" spc="87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поэтому</a:t>
            </a:r>
            <a:r>
              <a:rPr sz="2800" spc="94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умный</a:t>
            </a:r>
            <a:r>
              <a:rPr sz="2800" spc="94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отличается</a:t>
            </a:r>
            <a:r>
              <a:rPr sz="2800" spc="94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от</a:t>
            </a:r>
            <a:r>
              <a:rPr sz="2800" spc="93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глупого</a:t>
            </a:r>
            <a:r>
              <a:rPr sz="2800" spc="93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тем,</a:t>
            </a:r>
            <a:r>
              <a:rPr sz="2800" spc="92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что</a:t>
            </a:r>
            <a:r>
              <a:rPr sz="2800" spc="95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он</a:t>
            </a:r>
          </a:p>
          <a:p>
            <a:pPr marL="0" marR="0">
              <a:lnSpc>
                <a:spcPts val="3101"/>
              </a:lnSpc>
              <a:spcBef>
                <a:spcPts val="703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видит это море, а</a:t>
            </a:r>
            <a:r>
              <a:rPr sz="2800" spc="-1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 </a:t>
            </a: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глупый только каплю.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919764" y="3305371"/>
            <a:ext cx="3825844" cy="4319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01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000000"/>
                </a:solidFill>
                <a:latin typeface="EDLEBQ+Liberation Serif"/>
                <a:cs typeface="EDLEBQ+Liberation Serif"/>
              </a:rPr>
              <a:t>Дарий, персидский царь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79512" y="548680"/>
            <a:ext cx="8424936" cy="22826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50"/>
              </a:lnSpc>
              <a:spcBef>
                <a:spcPts val="0"/>
              </a:spcBef>
              <a:spcAft>
                <a:spcPts val="0"/>
              </a:spcAft>
            </a:pPr>
            <a:r>
              <a:rPr sz="2450" b="1" spc="-12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Рабочий</a:t>
            </a:r>
            <a:r>
              <a:rPr sz="245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50" b="1" spc="-12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лист</a:t>
            </a:r>
            <a:r>
              <a:rPr sz="245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sz="2000" b="1" spc="-1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2000" b="1" spc="-1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2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специально</a:t>
            </a:r>
            <a:endParaRPr sz="2000" b="1" spc="-12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>
              <a:lnSpc>
                <a:spcPts val="2850"/>
              </a:lnSpc>
              <a:spcBef>
                <a:spcPts val="27"/>
              </a:spcBef>
              <a:spcAft>
                <a:spcPts val="0"/>
              </a:spcAft>
            </a:pPr>
            <a:r>
              <a:rPr lang="ru-RU" sz="2000" b="1" spc="-1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sz="2000" b="1" spc="-1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азработанный</a:t>
            </a:r>
            <a:r>
              <a:rPr lang="ru-RU" sz="2000" b="1" spc="-1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2000" b="1" spc="-1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учителем</a:t>
            </a:r>
            <a:r>
              <a:rPr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лист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</a:t>
            </a:r>
          </a:p>
          <a:p>
            <a:pPr marL="0" marR="0">
              <a:lnSpc>
                <a:spcPts val="2850"/>
              </a:lnSpc>
              <a:spcBef>
                <a:spcPts val="77"/>
              </a:spcBef>
              <a:spcAft>
                <a:spcPts val="0"/>
              </a:spcAft>
            </a:pPr>
            <a:r>
              <a:rPr sz="2000" b="1" spc="-12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заданиями,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lang="ru-RU" sz="2000" b="1" spc="-1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2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необходимо</a:t>
            </a:r>
            <a:endParaRPr lang="ru-RU" sz="2000" b="1" spc="-12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>
              <a:lnSpc>
                <a:spcPts val="2850"/>
              </a:lnSpc>
              <a:spcBef>
                <a:spcPts val="77"/>
              </a:spcBef>
              <a:spcAft>
                <a:spcPts val="0"/>
              </a:spcAft>
            </a:pPr>
            <a:r>
              <a:rPr sz="2000" b="1" spc="-12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выполнить</a:t>
            </a:r>
            <a:r>
              <a:rPr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3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3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ходу</a:t>
            </a:r>
            <a:r>
              <a:rPr lang="ru-RU" sz="2000" b="1" spc="-1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объяснения</a:t>
            </a:r>
            <a:endParaRPr sz="2000" b="1" spc="-1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>
              <a:lnSpc>
                <a:spcPts val="2850"/>
              </a:lnSpc>
              <a:spcBef>
                <a:spcPts val="77"/>
              </a:spcBef>
              <a:spcAft>
                <a:spcPts val="0"/>
              </a:spcAft>
            </a:pPr>
            <a:r>
              <a:rPr sz="2000" b="1" spc="-1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материала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2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послеизучения</a:t>
            </a:r>
            <a:r>
              <a:rPr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>
              <a:lnSpc>
                <a:spcPts val="2850"/>
              </a:lnSpc>
              <a:spcBef>
                <a:spcPts val="77"/>
              </a:spcBef>
              <a:spcAft>
                <a:spcPts val="0"/>
              </a:spcAft>
            </a:pPr>
            <a:r>
              <a:rPr sz="20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темы</a:t>
            </a:r>
            <a:r>
              <a:rPr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60648"/>
            <a:ext cx="4733925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797992" cy="615553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Виды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рабочих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листов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4149080"/>
            <a:ext cx="9144000" cy="4708981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3.Интегрированные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7588135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637038"/>
            <a:ext cx="7524328" cy="522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165234"/>
            <a:ext cx="4248472" cy="569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339752" y="188640"/>
            <a:ext cx="432028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kern="0" dirty="0" smtClean="0">
                <a:solidFill>
                  <a:sysClr val="windowText" lastClr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</a:t>
            </a:r>
            <a:r>
              <a:rPr lang="ru-RU" sz="4000" kern="0" dirty="0" smtClean="0">
                <a:solidFill>
                  <a:sysClr val="windowText" lastClr="0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Информационные</a:t>
            </a:r>
            <a:endParaRPr lang="ru-RU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620688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Тестовые</a:t>
            </a:r>
            <a:endParaRPr lang="ru-RU" sz="4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620688"/>
            <a:ext cx="40791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Интегрированные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/>
      <p:bldP spid="8" grpId="1"/>
      <p:bldP spid="9" grpId="0"/>
      <p:bldP spid="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-396552" y="0"/>
            <a:ext cx="10369152" cy="8415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algn="ctr">
              <a:lnSpc>
                <a:spcPts val="752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4000" dirty="0" smtClean="0">
                <a:solidFill>
                  <a:srgbClr val="2F5897"/>
                </a:solidFill>
                <a:latin typeface="Times New Roman" pitchFamily="18" charset="0"/>
                <a:cs typeface="Times New Roman" pitchFamily="18" charset="0"/>
              </a:rPr>
              <a:t>Требования к рабочим листам</a:t>
            </a:r>
            <a:endParaRPr sz="4000" dirty="0">
              <a:solidFill>
                <a:srgbClr val="2F589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5536" y="1124744"/>
            <a:ext cx="7448396" cy="12236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14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1.Самостоятельная дидактическая</a:t>
            </a:r>
          </a:p>
          <a:p>
            <a:pPr marL="0" marR="0">
              <a:lnSpc>
                <a:spcPts val="4320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единица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95536" y="2348880"/>
            <a:ext cx="7662367" cy="23083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14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Четкая структура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Алгоритм учебных целей и задач</a:t>
            </a:r>
          </a:p>
          <a:p>
            <a:pPr marL="0" marR="0">
              <a:lnSpc>
                <a:spcPts val="4320"/>
              </a:lnSpc>
              <a:spcBef>
                <a:spcPts val="5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Доступность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13994" y="4613872"/>
            <a:ext cx="4095293" cy="12236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14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Автономность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Направленность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10098990" cy="2400657"/>
          </a:xfrm>
        </p:spPr>
        <p:txBody>
          <a:bodyPr/>
          <a:lstStyle/>
          <a:p>
            <a:pPr algn="l"/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Организуя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работу на уроке с рабочим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листом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учитель решает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несколько</a:t>
            </a:r>
            <a:b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педагогических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2149019"/>
            <a:ext cx="9306902" cy="4708981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Обучения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Психологической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поддержки. 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Организации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учебного процесса.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Контроля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 Оценки.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Организации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дистанционного обучения. 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Формирования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предметных знаний и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общеучебных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умений. 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Развития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внимания, мышления.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87016" y="4221088"/>
            <a:ext cx="8856984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rgbClr val="2F3C6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Используя печатный рабочий лист мы предъявляем ученику видимую и понятную структуру урока: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rgbClr val="2F3C6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ним лист, который в процессе обучения обрастёт результатом его работы.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rgbClr val="2F3C6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Учитель может поставить отметку за работу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rgbClr val="2F3C6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уроке, основываясь на качестве заполнения листа.</a:t>
            </a:r>
            <a:endParaRPr kumimoji="0" lang="ru-RU" sz="2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8640"/>
            <a:ext cx="5843811" cy="4069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68576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3999" cy="68576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473566" y="406603"/>
            <a:ext cx="4178045" cy="993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7522"/>
              </a:lnSpc>
              <a:spcBef>
                <a:spcPts val="0"/>
              </a:spcBef>
              <a:spcAft>
                <a:spcPts val="0"/>
              </a:spcAft>
            </a:pPr>
            <a:r>
              <a:rPr sz="5400" dirty="0">
                <a:solidFill>
                  <a:srgbClr val="2F5897"/>
                </a:solidFill>
                <a:latin typeface="ASERCN+P052-Roman"/>
                <a:cs typeface="ASERCN+P052-Roman"/>
              </a:rPr>
              <a:t>Достоинства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9477" y="1425905"/>
            <a:ext cx="7788977" cy="2291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44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При составлении рабочих листов есть возможность</a:t>
            </a:r>
          </a:p>
          <a:p>
            <a:pPr marL="0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включать задания разного уровня и вида;</a:t>
            </a:r>
          </a:p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Учитель может, комбинируя или заменяя задания на</a:t>
            </a:r>
          </a:p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листах, использовать материал на уроках повторения;</a:t>
            </a:r>
          </a:p>
          <a:p>
            <a:pPr marL="0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вовлеченность каждого ученика в активную</a:t>
            </a:r>
          </a:p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деятельность;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3639" y="1503262"/>
            <a:ext cx="404907" cy="39729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8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LWTHNH+OpenSymbol"/>
                <a:cs typeface="LWTHNH+OpenSymbol"/>
              </a:rPr>
              <a:t></a:t>
            </a:r>
          </a:p>
          <a:p>
            <a:pPr marL="0" marR="0">
              <a:lnSpc>
                <a:spcPts val="2182"/>
              </a:lnSpc>
              <a:spcBef>
                <a:spcPts val="352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LWTHNH+OpenSymbol"/>
                <a:cs typeface="LWTHNH+OpenSymbol"/>
              </a:rPr>
              <a:t></a:t>
            </a:r>
          </a:p>
          <a:p>
            <a:pPr marL="0" marR="0">
              <a:lnSpc>
                <a:spcPts val="2182"/>
              </a:lnSpc>
              <a:spcBef>
                <a:spcPts val="3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LWTHNH+OpenSymbol"/>
                <a:cs typeface="LWTHNH+OpenSymbol"/>
              </a:rPr>
              <a:t></a:t>
            </a:r>
          </a:p>
          <a:p>
            <a:pPr marL="0" marR="0">
              <a:lnSpc>
                <a:spcPts val="2182"/>
              </a:lnSpc>
              <a:spcBef>
                <a:spcPts val="3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LWTHNH+OpenSymbol"/>
                <a:cs typeface="LWTHNH+OpenSymbol"/>
              </a:rPr>
              <a:t></a:t>
            </a:r>
          </a:p>
          <a:p>
            <a:pPr marL="0" marR="0">
              <a:lnSpc>
                <a:spcPts val="2182"/>
              </a:lnSpc>
              <a:spcBef>
                <a:spcPts val="352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LWTHNH+OpenSymbol"/>
                <a:cs typeface="LWTHNH+OpenSymbol"/>
              </a:rPr>
              <a:t></a:t>
            </a:r>
          </a:p>
          <a:p>
            <a:pPr marL="0" marR="0">
              <a:lnSpc>
                <a:spcPts val="2182"/>
              </a:lnSpc>
              <a:spcBef>
                <a:spcPts val="3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LWTHNH+OpenSymbol"/>
                <a:cs typeface="LWTHNH+OpenSymbol"/>
              </a:rPr>
              <a:t>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99477" y="3620465"/>
            <a:ext cx="7798125" cy="828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44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повышение концентрации внимания обучающихся на</a:t>
            </a:r>
          </a:p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изучаемом материале;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99477" y="4351985"/>
            <a:ext cx="7072735" cy="15601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44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облегчение запоминания материала за счет</a:t>
            </a:r>
          </a:p>
          <a:p>
            <a:pPr marL="0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активизации всех видов памяти;</a:t>
            </a:r>
          </a:p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возможность проработать материал дома (в т.ч. в</a:t>
            </a:r>
          </a:p>
          <a:p>
            <a:pPr marL="0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ASERCN+P052-Roman"/>
                <a:cs typeface="ASERCN+P052-Roman"/>
              </a:rPr>
              <a:t>процессе дистанционного обучения).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3999" cy="68576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690634" y="655726"/>
            <a:ext cx="3914698" cy="993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7522"/>
              </a:lnSpc>
              <a:spcBef>
                <a:spcPts val="0"/>
              </a:spcBef>
              <a:spcAft>
                <a:spcPts val="0"/>
              </a:spcAft>
            </a:pPr>
            <a:r>
              <a:rPr sz="5400" dirty="0">
                <a:solidFill>
                  <a:srgbClr val="2F5897"/>
                </a:solidFill>
                <a:latin typeface="ASERCN+P052-Roman"/>
                <a:cs typeface="ASERCN+P052-Roman"/>
              </a:rPr>
              <a:t>Недостатки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91717" y="3101149"/>
            <a:ext cx="8214666" cy="674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14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Большое количество бумаги и краски.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3999" cy="68576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61275" y="1840788"/>
            <a:ext cx="7236256" cy="28695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14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«Самое прекрасное зрелище на</a:t>
            </a:r>
          </a:p>
          <a:p>
            <a:pPr marL="0" marR="0">
              <a:lnSpc>
                <a:spcPts val="432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свете – это вид ребёнка, уверенно</a:t>
            </a:r>
          </a:p>
          <a:p>
            <a:pPr marL="0" marR="0">
              <a:lnSpc>
                <a:spcPts val="4319"/>
              </a:lnSpc>
              <a:spcBef>
                <a:spcPts val="5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идущего по жизненной дороге</a:t>
            </a:r>
          </a:p>
          <a:p>
            <a:pPr marL="0" marR="0">
              <a:lnSpc>
                <a:spcPts val="432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после того, как вы показали ему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путь.»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485039" y="4583989"/>
            <a:ext cx="2394965" cy="674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014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000000"/>
                </a:solidFill>
                <a:latin typeface="ASERCN+P052-Roman"/>
                <a:cs typeface="ASERCN+P052-Roman"/>
              </a:rPr>
              <a:t>Конфуций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</TotalTime>
  <Words>274</Words>
  <Application>Microsoft Office PowerPoint</Application>
  <PresentationFormat>Экран (4:3)</PresentationFormat>
  <Paragraphs>74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Times New Roman</vt:lpstr>
      <vt:lpstr>Calibri</vt:lpstr>
      <vt:lpstr>EDLEBQ+Liberation Serif</vt:lpstr>
      <vt:lpstr>ASERCN+P052-Roman</vt:lpstr>
      <vt:lpstr>LWTHNH+OpenSymbol</vt:lpstr>
      <vt:lpstr>Theme Office</vt:lpstr>
      <vt:lpstr>Слайд 1</vt:lpstr>
      <vt:lpstr>Слайд 2</vt:lpstr>
      <vt:lpstr>Слайд 3</vt:lpstr>
      <vt:lpstr>   Виды рабочих листов.</vt:lpstr>
      <vt:lpstr>Слайд 5</vt:lpstr>
      <vt:lpstr>  Организуя работу на уроке с рабочим    листом, учитель решает несколько   педагогических задач:  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doc2pdf</dc:creator>
  <cp:lastModifiedBy>лариса</cp:lastModifiedBy>
  <cp:revision>3</cp:revision>
  <dcterms:modified xsi:type="dcterms:W3CDTF">2024-01-24T17:41:18Z</dcterms:modified>
</cp:coreProperties>
</file>