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79" r:id="rId3"/>
    <p:sldId id="280" r:id="rId4"/>
    <p:sldId id="289" r:id="rId5"/>
    <p:sldId id="285" r:id="rId6"/>
    <p:sldId id="288" r:id="rId7"/>
    <p:sldId id="286" r:id="rId8"/>
    <p:sldId id="258" r:id="rId9"/>
    <p:sldId id="291" r:id="rId10"/>
    <p:sldId id="293" r:id="rId11"/>
    <p:sldId id="294" r:id="rId12"/>
    <p:sldId id="297" r:id="rId13"/>
    <p:sldId id="296" r:id="rId14"/>
    <p:sldId id="298" r:id="rId15"/>
    <p:sldId id="260" r:id="rId16"/>
    <p:sldId id="290" r:id="rId17"/>
    <p:sldId id="299" r:id="rId18"/>
    <p:sldId id="261" r:id="rId19"/>
    <p:sldId id="263" r:id="rId20"/>
    <p:sldId id="262" r:id="rId21"/>
    <p:sldId id="301" r:id="rId22"/>
    <p:sldId id="300" r:id="rId23"/>
    <p:sldId id="303" r:id="rId24"/>
    <p:sldId id="302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4/5/2025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Д.С. ЛИХАЧЕВ: «Человек должен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быть интеллигентен»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8133" y="1772356"/>
            <a:ext cx="5023555" cy="50856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Сергеевич Лихачев- выдающийся русский филолог, искусствовед, ученый-литературовед, историк культуры, текстолог, публицист, общественный деятель, академик Российской Академии Наук, доктор филологических наук, профессор, Герой социалистического труда. </a:t>
            </a:r>
          </a:p>
        </p:txBody>
      </p:sp>
      <p:pic>
        <p:nvPicPr>
          <p:cNvPr id="4" name="Объект 3" descr="https://img.gazeta.ru/files3/309/10382309/upload-TASS_3962131-pic668-668x444-66828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77" y="2052637"/>
            <a:ext cx="6278767" cy="41957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6761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199" y="91473"/>
            <a:ext cx="9404723" cy="1400530"/>
          </a:xfrm>
        </p:spPr>
        <p:txBody>
          <a:bodyPr/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10 заповедей человечности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Д.С. Лихачева: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622" y="1343378"/>
            <a:ext cx="12011378" cy="5514622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убий и не начинай войны.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помысли народ свой врагом других народов.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укради и не присваивай труда брата своего.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Ищи в науке только истину и не пользуйся ею во зло или ради корысти.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Уважай мысли и чувства братьев своих.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Чти родителей и прародителей своих и все сотворенное ими сохраняй и почитай.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Чти природу как матерь свою и помощницу.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труд и мысли твои будут трудом и мыслями свободного творца, а не раба.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живет все живое, мыслится мыслимое. </a:t>
            </a:r>
          </a:p>
          <a:p>
            <a:pPr lvl="0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свободным будет все, ибо все рождается свободным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4281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Лихачев Д.С. – биография:</a:t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19-2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713644"/>
            <a:ext cx="2449688" cy="1885244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2619022" y="1351846"/>
            <a:ext cx="9572977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28 ноября 1906 года в Петербурге, в семье инженера-электрика Сергея Михайловича Лихачёва. В 1914 году поступил в гимназию Императорского человеколюбивого общества. С 1916 учился в реальном училище Карла Мая.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1920- в Советской трудовой школе имени Л.Д.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Лентовской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(ныне это средняя общеобразовательная школа № 47 имени Д. С. Лихачёва).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1923 - поступил в Петроградский университет на отделение языкознания и литературы факультета общественных наук.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1928 - окончил Ленинградский университет, защитив два диплома - по романо-германской и славяно-русской филологии.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5428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4120444" y="869244"/>
            <a:ext cx="7247467" cy="5379155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февраля 1928 году арестован за участие в студенческом кружке «Космическая академия наук»; осуждён на 5 лет за контрреволюционную деятельность. До ноября 1931 отбывал срок в Соловецком лагере особого назначения. 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13" name="Picture 6" descr="http://www.pushkinskijdom.ru/Portals/0/prezentacia/irliSotrud/11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3489" y="1646238"/>
            <a:ext cx="2855798" cy="4195762"/>
          </a:xfrm>
          <a:prstGeom prst="rect">
            <a:avLst/>
          </a:prstGeom>
          <a:noFill/>
          <a:ln w="50800">
            <a:solidFill>
              <a:schemeClr val="accent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66641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1068" y="722490"/>
            <a:ext cx="7416800" cy="5525910"/>
          </a:xfrm>
        </p:spPr>
        <p:txBody>
          <a:bodyPr>
            <a:noAutofit/>
          </a:bodyPr>
          <a:lstStyle/>
          <a:p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1938-м Дмитрий Сергеевич поступил на работу в Институт русской литературы Академии Наук СССР (Пушкинский дом).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июне 1941-го защитил кандидатскую диссертацию.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1" descr="C:\Documents and Settings\Елена\Мои документы\Мои рисунки\li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05383" y="1605739"/>
            <a:ext cx="2656231" cy="4195762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5744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430140"/>
            <a:ext cx="9404723" cy="1400530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О блокаде</a:t>
            </a:r>
          </a:p>
        </p:txBody>
      </p:sp>
      <p:pic>
        <p:nvPicPr>
          <p:cNvPr id="8" name="О блокаде-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21082" y="1093318"/>
            <a:ext cx="7232073" cy="515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95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1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 fullScrn="1"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79023" y="259644"/>
            <a:ext cx="11988800" cy="6242755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июня 1942 г. оставался в блокадном Ленинграде.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1942 г. он начал собирать материалы по поэтике древнерусской литературы и подготовил исследование «Оборона древнерусских городов». Эта книга стала первой книгой, изданной Д.С. Лихачевым.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1942 году за самоотверженный труд в осажденном городе был награжден медалью «За оборону Ленинграда».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1946 награждён медалью «За доблестный труд в Великой Отечественной войне 1941—1945 гг.».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войны Д.С. Лихачев активно занимается наукой. В 1947 г. защищает докторскую диссертацию. </a:t>
            </a:r>
          </a:p>
        </p:txBody>
      </p:sp>
    </p:spTree>
    <p:extLst>
      <p:ext uri="{BB962C8B-B14F-4D97-AF65-F5344CB8AC3E}">
        <p14:creationId xmlns:p14="http://schemas.microsoft.com/office/powerpoint/2010/main" val="22707183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3511" y="349956"/>
            <a:ext cx="11379201" cy="617502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1950 г. Д.С. Лихачев подготовил к изданию «Повесть временных лет» и «Слово о полку Игореве».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1953 г. он избирается членом-корреспондентом Академии Наук СССР, а в 1970 г. — действительным членом Академии Наук СССР. Наиболее значительные его труды: «Человек в литературе Древней Руси» (1958), «Культура Руси времени Андрея Рублева и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Епифания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Премудрого» (1962), «Текстология» (1962), «Поэтика древнерусской литературы» (1967), «Эпохи и стили» (1973), «Великое наследие» (1975).</a:t>
            </a:r>
          </a:p>
        </p:txBody>
      </p:sp>
    </p:spTree>
    <p:extLst>
      <p:ext uri="{BB962C8B-B14F-4D97-AF65-F5344CB8AC3E}">
        <p14:creationId xmlns:p14="http://schemas.microsoft.com/office/powerpoint/2010/main" val="3782201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78200" y="135467"/>
            <a:ext cx="8734778" cy="6722533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Лихачев был избран членом-корреспондентом Академии наук СССР (1953) и действительным членом (академиком) АН СССР (1970). Он являлся членом-корреспондентом академий наук ряда стран: Академии наук Болгарии (1963), Сербской академии наук и искусств (1971), Венгерской академии наук (1973), Британской академии (1976), Австрийской академии наук (1968), Американской академии искусств и наук (1993).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3066"/>
            <a:ext cx="33782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44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5809" y="248356"/>
            <a:ext cx="8225880" cy="6000043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Лихачев был почетным доктором Университета имени Николая Коперника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Торуне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(1964), Оксфорда (1967),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Эдинбургского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университета (1971),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Цюрихского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университета (1982), Будапештского университета (1985), Софийского университета (1988), Карлова университета (1991), Философского научного общества США (1992). </a:t>
            </a:r>
            <a:endParaRPr lang="ru-RU" sz="3600" dirty="0"/>
          </a:p>
        </p:txBody>
      </p:sp>
      <p:pic>
        <p:nvPicPr>
          <p:cNvPr id="4" name="Объект 3" descr="http://yro.narod.ru/Xronika_culture/LihecevNovg/DSL_VN.files/Lihacev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5" y="446808"/>
            <a:ext cx="3325090" cy="43745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5659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334" y="553156"/>
            <a:ext cx="11935355" cy="6163732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Лихачев был удостоен дважды Государственной премия СССР .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2000 году Дмитрию Лихачеву посмертно была присуждена Государственная премия России 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Академик Дмитрий Лихачев был удостоен высших наград СССР и России – звания Героя Социалистического Труда (1986) с вручением ордена Ленина и золотой медали "Серп и Молот", являлся первым кавалером ордена Святого апостола Андрея Первозванного (1998), а также награжден многими орденами и медалями.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311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3001" y="688622"/>
            <a:ext cx="10524244" cy="5887155"/>
          </a:xfrm>
        </p:spPr>
        <p:txBody>
          <a:bodyPr/>
          <a:lstStyle/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Сергеевич Лихачев скончался 30 сентября    1999года в Санкт-Петербурге.</a:t>
            </a:r>
          </a:p>
          <a:p>
            <a:endParaRPr lang="ru-RU" sz="3600" dirty="0"/>
          </a:p>
          <a:p>
            <a:pPr marL="0" indent="0">
              <a:buNone/>
            </a:pPr>
            <a:r>
              <a:rPr lang="ru-RU" sz="36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Д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митрий Сергеевич Лихачёв был крупнейшим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ученым и защитником русской культуры.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809406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644" y="575734"/>
            <a:ext cx="11356623" cy="6073422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2001 году был учрежден Международный благотворительный фонд имени Д.С. Лихачева.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малой планете №2877 присвоено имя академика Лихачева, 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Именем Лихачева также в Санкт-Петербурге.</a:t>
            </a:r>
          </a:p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2006 год был объявлен Годом академика Дмитрия Лихачева. 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323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Вопросы академика Д.С. Лихачева: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98222"/>
            <a:ext cx="11853333" cy="5317067"/>
          </a:xfrm>
        </p:spPr>
        <p:txBody>
          <a:bodyPr>
            <a:no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Всем ли нужно быть интеллигентными людьми, если профессии не требует этого?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2.Можно ли считать человека интеллигентным, если ему не удалось получить образование в связи с обстоятельствами?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3.Нужна ли интеллигентность, если она сделает человека «белой вороной» среди друзей, родных, сослуживцев, будет просто мешать его сближению с другими людьми? 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4.Можно ли развивать в себе интеллигентность?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578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Кто такой интеллигентный человек?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933" y="1128889"/>
            <a:ext cx="11593689" cy="51195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По Ожегову,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«Интеллигент- человек, обладающий большой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внутренней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культурой»</a:t>
            </a:r>
          </a:p>
          <a:p>
            <a:pPr marL="0" indent="0">
              <a:buNone/>
            </a:pPr>
            <a:r>
              <a:rPr lang="ru-RU" sz="3600" b="1" dirty="0"/>
              <a:t>   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 злом воюет. Интеллигентность, это есть – Добро» </a:t>
            </a:r>
          </a:p>
          <a:p>
            <a:pPr marL="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Виктор Паньков</a:t>
            </a:r>
          </a:p>
        </p:txBody>
      </p:sp>
    </p:spTree>
    <p:extLst>
      <p:ext uri="{BB962C8B-B14F-4D97-AF65-F5344CB8AC3E}">
        <p14:creationId xmlns:p14="http://schemas.microsoft.com/office/powerpoint/2010/main" val="8424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 о добром и прекрасном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должен быть интеллигентен!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3" descr="Лихачёв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99" y="2359378"/>
            <a:ext cx="7191022" cy="39624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2635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0644" y="0"/>
            <a:ext cx="9404723" cy="64230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Вопросы к тексту: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5778" y="642304"/>
            <a:ext cx="11808177" cy="6503563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чем смысл понятия «нравственное здоровье»?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образованного человека считать неинтеллигентным?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Перечислите, какими чертами на ваш взгляд должен обладать интеллигентный человек.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вы понимаете слова Библии «Чти отца своего и матерь свою, 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долголетен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будешь на земле»?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Согласны ли вы с тем, что «Социальный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человека – быть интеллигентным»?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Верно ли, что физикам и математикам не нужно гуманитарное образование?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интеллигентный человек. Кто он?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8797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4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Ситуация из жизни:</a:t>
            </a:r>
            <a:br>
              <a:rPr lang="ru-RU" sz="4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044" y="1152982"/>
            <a:ext cx="11853334" cy="5371995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5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«Женщина, получившая зарплату, отправилась за покупками. Выйдя из троллейбуса, </a:t>
            </a:r>
            <a:endParaRPr lang="ru-RU" sz="5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5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она обнаружила, что оставила там свою сумку с паспортом, деньгами, ключами от квартиры… </a:t>
            </a:r>
            <a:endParaRPr lang="ru-RU" sz="5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5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Вечером в квартире женщины раздался звонок. Очень вежливый мужской голос сказал, что сумку нашла его жена, что они порядочные люди и женщина может приехать за своей сумкой.  </a:t>
            </a:r>
            <a:endParaRPr lang="ru-RU" sz="5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9496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658304"/>
          </a:xfrm>
        </p:spPr>
        <p:txBody>
          <a:bodyPr/>
          <a:lstStyle/>
          <a:p>
            <a:r>
              <a:rPr lang="ru-RU" dirty="0"/>
              <a:t>                                                                       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11" y="541868"/>
            <a:ext cx="12000089" cy="5706532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3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Женщина, захватив с собой коробку конфет, приехала по указанному адресу. Хозяин произвел впечатление интеллигентного человека. После милой «светской» беседы хозяин предъявил перечень вещей, находящихся в сумме с точной их оценкой до копейки.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4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сказал, что женщина должна заплатить за находку одну четвертую от общей суммы, «по государственному закону» и «по совести» так, как положено среди       </a:t>
            </a:r>
            <a:endParaRPr lang="ru-RU" sz="4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4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«порядочных интеллигентных людей». </a:t>
            </a:r>
            <a:endParaRPr lang="ru-RU" sz="4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905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84550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ru-RU" sz="4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Вопросы студентам: 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83980" y="1185334"/>
            <a:ext cx="8617709" cy="5402944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Можно ли считать этого человека интеллигентным и порядочным?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Как бы вы поступили на месте его жены, нашедшей сумку? На месте мужа? 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Как бы вы отреагировали на предложение мужчины заплатить ему положенную сумму? 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8000" y="2027014"/>
            <a:ext cx="6096000" cy="4216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3" descr="https://b1.culture.ru/c/102010.230x230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3" y="1589808"/>
            <a:ext cx="2992582" cy="3803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42466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943100" y="0"/>
            <a:ext cx="8291945" cy="6248400"/>
          </a:xfrm>
        </p:spPr>
      </p:pic>
    </p:spTree>
    <p:extLst>
      <p:ext uri="{BB962C8B-B14F-4D97-AF65-F5344CB8AC3E}">
        <p14:creationId xmlns:p14="http://schemas.microsoft.com/office/powerpoint/2010/main" val="2282686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6778" y="352672"/>
            <a:ext cx="9404723" cy="1400530"/>
          </a:xfrm>
        </p:spPr>
        <p:txBody>
          <a:bodyPr/>
          <a:lstStyle/>
          <a:p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Рефлексия: 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778" y="1312935"/>
            <a:ext cx="8946541" cy="5268487"/>
          </a:xfrm>
        </p:spPr>
        <p:txBody>
          <a:bodyPr>
            <a:normAutofit fontScale="92500"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нового узнали сегодня?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Понравилось/не понравилось мероприятие?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Меня удивило, что….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понял, что….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я могу….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Мне захотелось, …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меня получилось…</a:t>
            </a:r>
          </a:p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приобрел….</a:t>
            </a:r>
          </a:p>
          <a:p>
            <a:endParaRPr lang="ru-RU" dirty="0"/>
          </a:p>
        </p:txBody>
      </p:sp>
      <p:pic>
        <p:nvPicPr>
          <p:cNvPr id="4" name="Объект 3" descr="https://b1.culture.ru/c/100571.550xp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0" y="3381375"/>
            <a:ext cx="5238750" cy="3476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15246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2" y="2052918"/>
            <a:ext cx="11371718" cy="4195481"/>
          </a:xfrm>
        </p:spPr>
        <p:txBody>
          <a:bodyPr/>
          <a:lstStyle/>
          <a:p>
            <a:pPr marL="0" lvl="0" indent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99FF66"/>
              </a:buClr>
              <a:buSzTx/>
              <a:buNone/>
              <a:defRPr/>
            </a:pPr>
            <a:r>
              <a:rPr lang="ru-RU" alt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Разработал </a:t>
            </a:r>
          </a:p>
          <a:p>
            <a:pPr marL="0" lvl="0" indent="0" algn="ctr" defTabSz="914400" fontAlgn="base">
              <a:spcBef>
                <a:spcPct val="20000"/>
              </a:spcBef>
              <a:spcAft>
                <a:spcPct val="0"/>
              </a:spcAft>
              <a:buClr>
                <a:srgbClr val="99FF66"/>
              </a:buClr>
              <a:buSzTx/>
              <a:buNone/>
              <a:defRPr/>
            </a:pPr>
            <a:r>
              <a:rPr lang="ru-RU" altLang="ru-RU" sz="5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преподаватель ГБОУПО «СПТК» </a:t>
            </a:r>
            <a:r>
              <a:rPr lang="ru-RU" altLang="ru-RU" sz="66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Мичурина А.И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907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5268" y="822429"/>
            <a:ext cx="10479088" cy="4195481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                    </a:t>
            </a:r>
          </a:p>
          <a:p>
            <a:pPr marL="0" indent="0">
              <a:buNone/>
            </a:pPr>
            <a:r>
              <a:rPr lang="ru-RU" sz="6000" dirty="0"/>
              <a:t>          </a:t>
            </a:r>
          </a:p>
          <a:p>
            <a:pPr marL="0" indent="0" algn="ctr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новых встреч!</a:t>
            </a:r>
          </a:p>
        </p:txBody>
      </p:sp>
    </p:spTree>
    <p:extLst>
      <p:ext uri="{BB962C8B-B14F-4D97-AF65-F5344CB8AC3E}">
        <p14:creationId xmlns:p14="http://schemas.microsoft.com/office/powerpoint/2010/main" val="25657576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359</TotalTime>
  <Words>1252</Words>
  <Application>Microsoft Office PowerPoint</Application>
  <PresentationFormat>Широкоэкранный</PresentationFormat>
  <Paragraphs>94</Paragraphs>
  <Slides>24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Century Gothic</vt:lpstr>
      <vt:lpstr>Times New Roman</vt:lpstr>
      <vt:lpstr>Wingdings 3</vt:lpstr>
      <vt:lpstr>Ион</vt:lpstr>
      <vt:lpstr>     Д.С. ЛИХАЧЕВ: «Человек должен               быть интеллигентен»  </vt:lpstr>
      <vt:lpstr>             10 заповедей человечности                      Д.С. Лихачева:</vt:lpstr>
      <vt:lpstr>          Лихачев Д.С. – биография: </vt:lpstr>
      <vt:lpstr>Презентация PowerPoint</vt:lpstr>
      <vt:lpstr>Презентация PowerPoint</vt:lpstr>
      <vt:lpstr>                        О блокаде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Вопросы академика Д.С. Лихачева:  </vt:lpstr>
      <vt:lpstr>     Кто такой интеллигентный человек?</vt:lpstr>
      <vt:lpstr> Письма о добром и прекрасном Человек должен быть интеллигентен!</vt:lpstr>
      <vt:lpstr>      Вопросы к тексту: </vt:lpstr>
      <vt:lpstr>             Ситуация из жизни: </vt:lpstr>
      <vt:lpstr>                                                                         </vt:lpstr>
      <vt:lpstr>              Вопросы студентам: </vt:lpstr>
      <vt:lpstr>Презентация PowerPoint</vt:lpstr>
      <vt:lpstr>                Рефлексия: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Анжелика</dc:creator>
  <cp:lastModifiedBy>Учитель</cp:lastModifiedBy>
  <cp:revision>59</cp:revision>
  <dcterms:created xsi:type="dcterms:W3CDTF">2017-12-08T12:26:59Z</dcterms:created>
  <dcterms:modified xsi:type="dcterms:W3CDTF">2025-04-05T10:10:22Z</dcterms:modified>
</cp:coreProperties>
</file>