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2" r:id="rId5"/>
    <p:sldId id="257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8C4BD36-E0AC-401F-A195-24341130FE7E}">
          <p14:sldIdLst>
            <p14:sldId id="256"/>
            <p14:sldId id="263"/>
            <p14:sldId id="264"/>
            <p14:sldId id="262"/>
            <p14:sldId id="257"/>
            <p14:sldId id="261"/>
          </p14:sldIdLst>
        </p14:section>
        <p14:section name="Раздел без заголовка" id="{024320BF-8779-4C10-866B-D958904C49A7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987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27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719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293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452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85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433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218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832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881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061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A8750-5E20-4B73-B31E-E807AB993FF3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587B8-20B7-4465-8612-9BA8E06279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069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7175" y="1772816"/>
            <a:ext cx="5724128" cy="2664295"/>
          </a:xfrm>
        </p:spPr>
        <p:txBody>
          <a:bodyPr>
            <a:noAutofit/>
          </a:bodyPr>
          <a:lstStyle/>
          <a:p>
            <a:r>
              <a:rPr lang="ru-RU" dirty="0"/>
              <a:t>Мастер – класс </a:t>
            </a:r>
            <a:r>
              <a:rPr lang="ru-RU" dirty="0" smtClean="0"/>
              <a:t>Оригами «Кораблик»</a:t>
            </a:r>
            <a:endParaRPr lang="ru-RU" dirty="0"/>
          </a:p>
        </p:txBody>
      </p:sp>
      <p:pic>
        <p:nvPicPr>
          <p:cNvPr id="4" name="Объект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2276872"/>
            <a:ext cx="5151065" cy="38632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9416" y="5661248"/>
            <a:ext cx="4536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Выполнил: Педагог дополнительного образования </a:t>
            </a:r>
            <a:r>
              <a:rPr lang="ru-RU" dirty="0" err="1" smtClean="0"/>
              <a:t>Алейникова</a:t>
            </a:r>
            <a:r>
              <a:rPr lang="ru-RU" dirty="0" smtClean="0"/>
              <a:t> А.С.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28620" y="332656"/>
            <a:ext cx="67797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Муниципальное </a:t>
            </a:r>
            <a:r>
              <a:rPr lang="ru-RU" dirty="0" smtClean="0"/>
              <a:t>бюджетное </a:t>
            </a:r>
            <a:r>
              <a:rPr lang="ru-RU" dirty="0"/>
              <a:t>учреждение дополнительного образования «Дом детского творчества Новокузнецкого муниципального района»</a:t>
            </a:r>
          </a:p>
        </p:txBody>
      </p:sp>
    </p:spTree>
    <p:extLst>
      <p:ext uri="{BB962C8B-B14F-4D97-AF65-F5344CB8AC3E}">
        <p14:creationId xmlns:p14="http://schemas.microsoft.com/office/powerpoint/2010/main" val="1319468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04664"/>
            <a:ext cx="10515600" cy="577229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3900" dirty="0"/>
              <a:t>Цели и </a:t>
            </a:r>
            <a:r>
              <a:rPr lang="ru-RU" sz="3900" dirty="0" smtClean="0"/>
              <a:t>задачи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Цель:</a:t>
            </a:r>
          </a:p>
          <a:p>
            <a:pPr marL="0" indent="540000" algn="just">
              <a:buNone/>
            </a:pPr>
            <a:r>
              <a:rPr lang="ru-RU" dirty="0" smtClean="0"/>
              <a:t> </a:t>
            </a:r>
            <a:r>
              <a:rPr lang="ru-RU" dirty="0"/>
              <a:t>Ознакомление  детей с  искусством оригами,  всестороннее интеллектуальное и эстетическое развитие детей в процессе  овладение элементарными приемами техники оригами, как художественного способа конструирования из бумаги</a:t>
            </a:r>
            <a:r>
              <a:rPr lang="ru-RU" dirty="0" smtClean="0"/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Задачи:</a:t>
            </a:r>
          </a:p>
          <a:p>
            <a:pPr indent="540000">
              <a:buFont typeface="Wingdings" panose="05000000000000000000" pitchFamily="2" charset="2"/>
              <a:buChar char="v"/>
            </a:pPr>
            <a:r>
              <a:rPr lang="ru-RU" dirty="0"/>
              <a:t>- обучение детей различным приёмам работы с бумагой: как сгибание, складывание, надрезание, склеивание; - </a:t>
            </a:r>
            <a:endParaRPr lang="ru-RU" dirty="0" smtClean="0"/>
          </a:p>
          <a:p>
            <a:pPr indent="540000">
              <a:buFont typeface="Wingdings" panose="05000000000000000000" pitchFamily="2" charset="2"/>
              <a:buChar char="v"/>
            </a:pPr>
            <a:r>
              <a:rPr lang="ru-RU" dirty="0" smtClean="0"/>
              <a:t>формирование </a:t>
            </a:r>
            <a:r>
              <a:rPr lang="ru-RU" dirty="0"/>
              <a:t>умений следовать устным инструкциям; </a:t>
            </a:r>
            <a:endParaRPr lang="ru-RU" dirty="0" smtClean="0"/>
          </a:p>
          <a:p>
            <a:pPr indent="540000"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знакомство детей с основными геометрическими понятиями и базовыми формами оригами; </a:t>
            </a:r>
            <a:endParaRPr lang="ru-RU" dirty="0" smtClean="0"/>
          </a:p>
          <a:p>
            <a:pPr indent="540000" algn="just">
              <a:buFont typeface="Wingdings" panose="05000000000000000000" pitchFamily="2" charset="2"/>
              <a:buChar char="v"/>
            </a:pPr>
            <a:r>
              <a:rPr lang="ru-RU" dirty="0" smtClean="0"/>
              <a:t>- </a:t>
            </a:r>
            <a:r>
              <a:rPr lang="ru-RU" dirty="0"/>
              <a:t>развитие внимания, памяти, пространственного воображения, глазомера, мелкой моторики рук, художественного вкуса, творческих способностей и фантазии детей; - расширение коммуникативных способностей детей и создание игровых </a:t>
            </a:r>
            <a:r>
              <a:rPr lang="ru-RU" dirty="0" smtClean="0"/>
              <a:t>ситуаций</a:t>
            </a:r>
            <a:r>
              <a:rPr lang="ru-RU" dirty="0"/>
              <a:t>.</a:t>
            </a:r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5805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60648"/>
            <a:ext cx="10515600" cy="591631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ru-RU" sz="4600" dirty="0" smtClean="0"/>
          </a:p>
          <a:p>
            <a:pPr marL="0" indent="0" algn="ctr">
              <a:buNone/>
            </a:pPr>
            <a:r>
              <a:rPr lang="ru-RU" sz="4600" dirty="0" smtClean="0"/>
              <a:t>Техника безопасности при работе с бумагой и ножницами:</a:t>
            </a:r>
          </a:p>
          <a:p>
            <a:pPr marL="0" indent="0" algn="ctr">
              <a:buNone/>
            </a:pPr>
            <a:endParaRPr lang="ru-RU" sz="4600" dirty="0" smtClean="0"/>
          </a:p>
          <a:p>
            <a:pPr indent="540000"/>
            <a:r>
              <a:rPr lang="ru-RU" dirty="0"/>
              <a:t> п</a:t>
            </a:r>
            <a:r>
              <a:rPr lang="ru-RU" dirty="0" smtClean="0"/>
              <a:t>ри </a:t>
            </a:r>
            <a:r>
              <a:rPr lang="ru-RU" dirty="0"/>
              <a:t>работе с бумагой понадобятся </a:t>
            </a:r>
            <a:r>
              <a:rPr lang="ru-RU" dirty="0" smtClean="0"/>
              <a:t>ножницы; </a:t>
            </a:r>
            <a:r>
              <a:rPr lang="ru-RU" dirty="0"/>
              <a:t>всё это надо аккуратно хранить, не размахивать ножницами, не играть ими, потому что ножницы – это режущий предмет и обращаться с ними надо </a:t>
            </a:r>
            <a:r>
              <a:rPr lang="ru-RU" dirty="0" smtClean="0"/>
              <a:t>осторожно;</a:t>
            </a:r>
          </a:p>
          <a:p>
            <a:pPr indent="540000"/>
            <a:r>
              <a:rPr lang="ru-RU" dirty="0" smtClean="0"/>
              <a:t> </a:t>
            </a:r>
            <a:r>
              <a:rPr lang="ru-RU" dirty="0"/>
              <a:t>л</a:t>
            </a:r>
            <a:r>
              <a:rPr lang="ru-RU" dirty="0" smtClean="0"/>
              <a:t>учше </a:t>
            </a:r>
            <a:r>
              <a:rPr lang="ru-RU" dirty="0"/>
              <a:t>применять ножницы с закруглёнными концами и разработанными рычагами. Ножницы не должны быть слишком длинными, лучше всего, чтобы длина его была 12 см. При изготовлении крупных фигур можно взять ножницы до 20 </a:t>
            </a:r>
            <a:r>
              <a:rPr lang="ru-RU" dirty="0" smtClean="0"/>
              <a:t>см</a:t>
            </a:r>
            <a:r>
              <a:rPr lang="ru-RU" dirty="0"/>
              <a:t>;</a:t>
            </a:r>
            <a:endParaRPr lang="ru-RU" dirty="0" smtClean="0"/>
          </a:p>
          <a:p>
            <a:pPr indent="540000"/>
            <a:r>
              <a:rPr lang="ru-RU" dirty="0"/>
              <a:t>х</a:t>
            </a:r>
            <a:r>
              <a:rPr lang="ru-RU" dirty="0" smtClean="0"/>
              <a:t>ранить </a:t>
            </a:r>
            <a:r>
              <a:rPr lang="ru-RU" dirty="0"/>
              <a:t>ножницы целесообразно в коробке или высокой подставке кольцами </a:t>
            </a:r>
            <a:r>
              <a:rPr lang="ru-RU" dirty="0" smtClean="0"/>
              <a:t>вверх; </a:t>
            </a:r>
          </a:p>
          <a:p>
            <a:pPr indent="540000"/>
            <a:r>
              <a:rPr lang="ru-RU" dirty="0"/>
              <a:t>п</a:t>
            </a:r>
            <a:r>
              <a:rPr lang="ru-RU" dirty="0" smtClean="0"/>
              <a:t>осле </a:t>
            </a:r>
            <a:r>
              <a:rPr lang="ru-RU" dirty="0"/>
              <a:t>работы всё собрать, обрезки бумаги сложить в коробочку – экономит бумагу. При разрезании бумаги обратить внимание, что бы: - линия среза должна быть чёткой, без зазубрин (это происходит, если тупые ножницы); </a:t>
            </a:r>
            <a:endParaRPr lang="ru-RU" dirty="0" smtClean="0"/>
          </a:p>
          <a:p>
            <a:pPr indent="540000"/>
            <a:r>
              <a:rPr lang="ru-RU" dirty="0" smtClean="0"/>
              <a:t>- </a:t>
            </a:r>
            <a:r>
              <a:rPr lang="ru-RU" dirty="0"/>
              <a:t>прямые линии удобнее вырезать ножницами с прямыми концами</a:t>
            </a:r>
            <a:r>
              <a:rPr lang="ru-RU" dirty="0" smtClean="0"/>
              <a:t>;</a:t>
            </a:r>
          </a:p>
          <a:p>
            <a:pPr indent="540000"/>
            <a:r>
              <a:rPr lang="ru-RU" dirty="0" smtClean="0"/>
              <a:t> </a:t>
            </a:r>
            <a:r>
              <a:rPr lang="ru-RU" dirty="0"/>
              <a:t>- отрезаю бумагу по прямой линии, опускайте ей вниз, одновременно продвигая ножницы вверх; </a:t>
            </a:r>
            <a:endParaRPr lang="ru-RU" dirty="0" smtClean="0"/>
          </a:p>
          <a:p>
            <a:pPr indent="540000"/>
            <a:r>
              <a:rPr lang="ru-RU" dirty="0" smtClean="0"/>
              <a:t>- </a:t>
            </a:r>
            <a:r>
              <a:rPr lang="ru-RU" dirty="0"/>
              <a:t>при вырезании округлых и других форм ножницы в правой руке остаются почти неподвижными, а бумага направляется правой рукой по намеченным линиям; - очень мелкие детали и отверстия в бумаге вырезайте небольшими </a:t>
            </a:r>
            <a:r>
              <a:rPr lang="ru-RU" dirty="0" smtClean="0"/>
              <a:t>ножницами.</a:t>
            </a:r>
          </a:p>
        </p:txBody>
      </p:sp>
    </p:spTree>
    <p:extLst>
      <p:ext uri="{BB962C8B-B14F-4D97-AF65-F5344CB8AC3E}">
        <p14:creationId xmlns:p14="http://schemas.microsoft.com/office/powerpoint/2010/main" val="753253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753" y="352974"/>
            <a:ext cx="3143596" cy="615142"/>
          </a:xfrm>
        </p:spPr>
        <p:txBody>
          <a:bodyPr>
            <a:normAutofit fontScale="90000"/>
          </a:bodyPr>
          <a:lstStyle/>
          <a:p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1. Приготовьте квадрат из бумаги. Размер может быть абсолютно любой, я использовала </a:t>
            </a:r>
            <a:r>
              <a:rPr lang="ru-RU" sz="1600" dirty="0" smtClean="0"/>
              <a:t>размер </a:t>
            </a:r>
            <a:r>
              <a:rPr lang="ru-RU" sz="1600" dirty="0"/>
              <a:t>15*15.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52"/>
          <a:stretch/>
        </p:blipFill>
        <p:spPr>
          <a:xfrm>
            <a:off x="480753" y="830675"/>
            <a:ext cx="3014961" cy="2500094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357948" y="207820"/>
            <a:ext cx="3275102" cy="4412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 smtClean="0"/>
              <a:t>2. Сложить получившийся квадрат пополам.</a:t>
            </a:r>
            <a:endParaRPr lang="ru-RU" sz="1600" dirty="0"/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53" b="7045"/>
          <a:stretch/>
        </p:blipFill>
        <p:spPr>
          <a:xfrm>
            <a:off x="4357948" y="831276"/>
            <a:ext cx="3275102" cy="2500094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495284" y="149633"/>
            <a:ext cx="3233652" cy="5700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 smtClean="0"/>
              <a:t>3. Затем еще раз пополам только другими уголками.</a:t>
            </a:r>
            <a:endParaRPr lang="ru-RU" sz="1400" dirty="0"/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37" b="3538"/>
          <a:stretch/>
        </p:blipFill>
        <p:spPr>
          <a:xfrm>
            <a:off x="8495284" y="849978"/>
            <a:ext cx="3349713" cy="2481392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480753" y="3645024"/>
            <a:ext cx="3014961" cy="492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 smtClean="0"/>
              <a:t>4. Верхний угол сгибаем до середины.</a:t>
            </a:r>
            <a:endParaRPr lang="ru-RU" sz="1400" dirty="0"/>
          </a:p>
        </p:txBody>
      </p:sp>
      <p:pic>
        <p:nvPicPr>
          <p:cNvPr id="11" name="Объект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42" b="3659"/>
          <a:stretch/>
        </p:blipFill>
        <p:spPr>
          <a:xfrm>
            <a:off x="411479" y="4160499"/>
            <a:ext cx="3084235" cy="2436853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4223792" y="3645024"/>
            <a:ext cx="3014961" cy="492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/>
              <a:t>5</a:t>
            </a:r>
            <a:r>
              <a:rPr lang="ru-RU" sz="1400" dirty="0" smtClean="0"/>
              <a:t>. Верхний угол сгибаем вверх оставляя примерно 1 см сгиба.</a:t>
            </a:r>
            <a:endParaRPr lang="ru-RU" sz="14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1433" y="4160499"/>
            <a:ext cx="3321617" cy="2436853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8495284" y="3575087"/>
            <a:ext cx="3201785" cy="6324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 smtClean="0"/>
              <a:t>6. Сгибаем уголок еще раз примерно на 1 см.</a:t>
            </a:r>
            <a:endParaRPr lang="ru-RU" sz="1400" dirty="0"/>
          </a:p>
        </p:txBody>
      </p:sp>
      <p:pic>
        <p:nvPicPr>
          <p:cNvPr id="16" name="Объект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4127" y="4157536"/>
            <a:ext cx="3340870" cy="243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70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 txBox="1">
            <a:spLocks/>
          </p:cNvSpPr>
          <p:nvPr/>
        </p:nvSpPr>
        <p:spPr>
          <a:xfrm>
            <a:off x="407366" y="188640"/>
            <a:ext cx="2195947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 smtClean="0"/>
              <a:t>7. Сгибаем лист пополам.</a:t>
            </a:r>
            <a:endParaRPr lang="ru-RU" sz="1400" dirty="0"/>
          </a:p>
        </p:txBody>
      </p:sp>
      <p:pic>
        <p:nvPicPr>
          <p:cNvPr id="1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7367" y="613223"/>
            <a:ext cx="3400085" cy="2433099"/>
          </a:xfrm>
          <a:prstGeom prst="rect">
            <a:avLst/>
          </a:prstGeom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7769507" y="119001"/>
            <a:ext cx="3340826" cy="563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dirty="0" smtClean="0"/>
              <a:t>8. Сгибаем угол та чтобы получилась такая фигура.</a:t>
            </a:r>
            <a:endParaRPr lang="ru-RU" sz="1400" dirty="0"/>
          </a:p>
        </p:txBody>
      </p:sp>
      <p:pic>
        <p:nvPicPr>
          <p:cNvPr id="14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507" y="613223"/>
            <a:ext cx="3437015" cy="2433099"/>
          </a:xfrm>
          <a:prstGeom prst="rect">
            <a:avLst/>
          </a:prstGeom>
        </p:spPr>
      </p:pic>
      <p:pic>
        <p:nvPicPr>
          <p:cNvPr id="18" name="Объект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856" y="3789040"/>
            <a:ext cx="3473246" cy="2433099"/>
          </a:xfrm>
          <a:prstGeom prst="rect">
            <a:avLst/>
          </a:prstGeom>
        </p:spPr>
      </p:pic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4051856" y="2888814"/>
            <a:ext cx="3473246" cy="636879"/>
          </a:xfrm>
        </p:spPr>
        <p:txBody>
          <a:bodyPr>
            <a:normAutofit/>
          </a:bodyPr>
          <a:lstStyle/>
          <a:p>
            <a:r>
              <a:rPr lang="ru-RU" sz="1400" dirty="0"/>
              <a:t>9</a:t>
            </a:r>
            <a:r>
              <a:rPr lang="ru-RU" sz="1400" dirty="0" smtClean="0"/>
              <a:t>. Затем раскрываем фигуру и сгибаем пополам.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580591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/>
              <a:t>10. Кораблик готов. Теперь его можно разукрасить. Или сделать из цветной бумаги.</a:t>
            </a:r>
            <a:endParaRPr lang="ru-RU" sz="4000" dirty="0"/>
          </a:p>
        </p:txBody>
      </p:sp>
      <p:pic>
        <p:nvPicPr>
          <p:cNvPr id="16" name="Объект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176" y="4715648"/>
            <a:ext cx="2524072" cy="1893054"/>
          </a:xfrm>
          <a:prstGeom prst="rect">
            <a:avLst/>
          </a:prstGeom>
        </p:spPr>
      </p:pic>
      <p:pic>
        <p:nvPicPr>
          <p:cNvPr id="20" name="Объект 19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09" y="1640150"/>
            <a:ext cx="6624736" cy="4968552"/>
          </a:xfrm>
        </p:spPr>
      </p:pic>
    </p:spTree>
    <p:extLst>
      <p:ext uri="{BB962C8B-B14F-4D97-AF65-F5344CB8AC3E}">
        <p14:creationId xmlns:p14="http://schemas.microsoft.com/office/powerpoint/2010/main" val="426326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448</Words>
  <Application>Microsoft Office PowerPoint</Application>
  <PresentationFormat>Широкоэкранный</PresentationFormat>
  <Paragraphs>31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Тема Office</vt:lpstr>
      <vt:lpstr>Мастер – класс Оригами «Кораблик»</vt:lpstr>
      <vt:lpstr>Презентация PowerPoint</vt:lpstr>
      <vt:lpstr>Презентация PowerPoint</vt:lpstr>
      <vt:lpstr> 1. Приготовьте квадрат из бумаги. Размер может быть абсолютно любой, я использовала размер 15*15. </vt:lpstr>
      <vt:lpstr>9. Затем раскрываем фигуру и сгибаем пополам.</vt:lpstr>
      <vt:lpstr>10. Кораблик готов. Теперь его можно разукрасить. Или сделать из цветной бумаги.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Оригами Кораблик</dc:title>
  <dc:creator>Админ</dc:creator>
  <cp:lastModifiedBy>Админ</cp:lastModifiedBy>
  <cp:revision>13</cp:revision>
  <dcterms:created xsi:type="dcterms:W3CDTF">2022-01-27T02:47:56Z</dcterms:created>
  <dcterms:modified xsi:type="dcterms:W3CDTF">2022-01-27T07:18:46Z</dcterms:modified>
</cp:coreProperties>
</file>