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59" r:id="rId6"/>
    <p:sldId id="263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ACE"/>
    <a:srgbClr val="2E5358"/>
    <a:srgbClr val="AA7200"/>
    <a:srgbClr val="8D0A01"/>
    <a:srgbClr val="D79A00"/>
    <a:srgbClr val="FFD767"/>
    <a:srgbClr val="EC5E41"/>
    <a:srgbClr val="8B0F04"/>
    <a:srgbClr val="804702"/>
    <a:srgbClr val="FF757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1330" y="-485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DF3267-1025-8F97-84C7-6D6F1B26E8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1676" y="4703928"/>
            <a:ext cx="6740324" cy="2387600"/>
          </a:xfrm>
        </p:spPr>
        <p:txBody>
          <a:bodyPr anchor="ctr"/>
          <a:lstStyle>
            <a:lvl1pPr algn="ctr">
              <a:defRPr sz="6000" b="1">
                <a:solidFill>
                  <a:srgbClr val="8B0F0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19DCCD8-336F-5B6E-3D7A-C197ADC4E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0670" y="647756"/>
            <a:ext cx="4454013" cy="1655762"/>
          </a:xfrm>
        </p:spPr>
        <p:txBody>
          <a:bodyPr/>
          <a:lstStyle>
            <a:lvl1pPr marL="0" indent="0" algn="r">
              <a:buNone/>
              <a:defRPr sz="2400">
                <a:solidFill>
                  <a:srgbClr val="8B0F0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766868-B6E3-0C7F-2F98-44ABA83AC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8B0F04"/>
                </a:solidFill>
              </a:defRPr>
            </a:lvl1pPr>
          </a:lstStyle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18A31D-2EA7-2D07-4E55-942D8EA02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8B0F04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E91F7A-BA25-9C40-5147-632CDA975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B0F04"/>
                </a:solidFill>
              </a:defRPr>
            </a:lvl1pPr>
          </a:lstStyle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574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790B68-8F96-411F-AAE8-9EEC655B9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4840" y="136525"/>
            <a:ext cx="10028188" cy="1325563"/>
          </a:xfrm>
        </p:spPr>
        <p:txBody>
          <a:bodyPr/>
          <a:lstStyle>
            <a:lvl1pPr>
              <a:defRPr b="1">
                <a:solidFill>
                  <a:srgbClr val="80470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B2A2F1-E7B1-7893-5A19-AD14132A4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159" y="1825625"/>
            <a:ext cx="11215869" cy="4351338"/>
          </a:xfrm>
        </p:spPr>
        <p:txBody>
          <a:bodyPr/>
          <a:lstStyle>
            <a:lvl1pPr>
              <a:defRPr>
                <a:solidFill>
                  <a:srgbClr val="804702"/>
                </a:solidFill>
              </a:defRPr>
            </a:lvl1pPr>
            <a:lvl2pPr>
              <a:defRPr>
                <a:solidFill>
                  <a:srgbClr val="804702"/>
                </a:solidFill>
              </a:defRPr>
            </a:lvl2pPr>
            <a:lvl3pPr>
              <a:defRPr>
                <a:solidFill>
                  <a:srgbClr val="804702"/>
                </a:solidFill>
              </a:defRPr>
            </a:lvl3pPr>
            <a:lvl4pPr>
              <a:defRPr>
                <a:solidFill>
                  <a:srgbClr val="804702"/>
                </a:solidFill>
              </a:defRPr>
            </a:lvl4pPr>
            <a:lvl5pPr>
              <a:defRPr>
                <a:solidFill>
                  <a:srgbClr val="80470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BDC211-E2B1-0E8A-9CDA-F7BF249D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804702"/>
                </a:solidFill>
              </a:defRPr>
            </a:lvl1pPr>
          </a:lstStyle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90AE10-595B-BA4F-757F-0D952E496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80470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D7ECD9-62AD-2ED3-0DE8-5C33549B3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04702"/>
                </a:solidFill>
              </a:defRPr>
            </a:lvl1pPr>
          </a:lstStyle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FFBE0797-8440-3EB9-6A78-2DD2D09201B7}"/>
              </a:ext>
            </a:extLst>
          </p:cNvPr>
          <p:cNvCxnSpPr>
            <a:cxnSpLocks/>
          </p:cNvCxnSpPr>
          <p:nvPr userDrawn="1"/>
        </p:nvCxnSpPr>
        <p:spPr>
          <a:xfrm>
            <a:off x="1856772" y="1270038"/>
            <a:ext cx="5257800" cy="0"/>
          </a:xfrm>
          <a:prstGeom prst="line">
            <a:avLst/>
          </a:prstGeom>
          <a:ln w="31750">
            <a:solidFill>
              <a:srgbClr val="3948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53408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C3C622-07CE-1784-8746-BAEE04C6F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F60F502-C499-4611-3F82-6450B1736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3A7542D-213D-02E1-AF6C-9E29A8C04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28D7B38-E6A4-7E3C-B690-CBC6DD3B6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0B6065C-AD2A-D8F0-1E2D-D2CD813C1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51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EF2446-78F4-64D9-3BCE-B9B91273A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5A39EB-795F-5834-CDD8-29B155F003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C0D5F12-8ED9-32B4-BB3B-3E01DD801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8FE1BD5-5603-A051-14D1-A7C4B24EE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7FE315-FA80-84A9-E1B9-8416AA271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326ED5-2606-B40D-F5E5-77149B7CE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067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D81981-2075-0694-7437-B911A70A2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ACD91A-0078-E00B-DD0A-4AC86EE9F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A6177F6-3FB6-7F47-4026-151E329E5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6AAFA44-ED3A-4C88-36DE-546D666C87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E2EF0E0-4204-8A2D-788E-8A68A484D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BAF9F21-2C53-54FC-954A-28888E028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9F40D8F-3FF1-B013-9E23-0F5CCA6B9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31B5BFD-34E4-920A-D0E3-75F10FB14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50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6EDA88-B122-214E-B5E0-E3180B2C6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F2150FF-7599-CC84-9385-2CE33961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FDBD902-BE9F-D468-C220-5A6EE243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4B1DB4D-98BF-AEC3-954C-FFA431383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770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C25A582-B8F3-D896-3894-4126EE55E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E4BD34A-A509-1A8E-7751-54B78A86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89B74E2-6255-3BF7-E53A-CF19F0BB5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920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C64AF3-E71C-F0BC-1964-F4E4F97F2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B4B0028-AA70-4D34-B623-DCA42E4769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C25CAC5-73A4-6A14-2862-26B2F34F28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4B9F47A-338A-F9B4-C5BC-E36C58807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046B6B3-E169-2693-1A50-7F8EF0E80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11D5CC7-2DD3-61E1-014C-07FA38105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683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703ECE-CB5B-3F96-328B-747AA9D51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4E46DD8-16C2-0AB0-7CDB-92680FFCFA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28036F4-98F8-A308-233D-A211459D9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AC9AFC1-D75B-EA63-8936-6E709A93A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9798E78-E48C-49E2-1978-305BC5E97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5284CEC-2C05-0F62-428F-0939AE6F0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051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80B172-37AB-9C92-E2CC-164192D1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799AD25-74B4-0B23-D1B7-4CBC09AF6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CABB94A-F3EB-BFBF-0786-30CF40209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3AD872-9F34-8E29-3901-E7F41D582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40252B0-F413-AEE1-65A4-72BC80A52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075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10364E3-DEFE-384E-874E-CFE6BAB5B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DB3B02D-7CF6-A0EA-23CD-25518099C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5A58812-845A-DBCA-0E6E-58A42D9FA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1CA56FF-DD40-2CB9-0030-B9FBA70F3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C7D17E0-69B1-A6AD-2312-C86F36570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279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9135E0D-0038-412F-7A8E-40CEC6373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FABF78-79CA-46B4-C1B2-3891D2DC1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9EC76DF-8B83-4025-02A8-3BE948E657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F8AF8-FDE2-410C-8D85-3FB48DA88970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85384C-6B6C-EDC3-46C0-9BFB44D79B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44CD001-6171-B71F-A678-1D1A06DAF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C9140-A1CC-4337-801E-1631F84DA6C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xmlns="" id="{897A19B5-97F5-4E9A-1613-D5654B987D4E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759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6AACC2-987C-EC31-7079-F1BA920324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7570" y="176192"/>
            <a:ext cx="5594430" cy="4974542"/>
          </a:xfrm>
        </p:spPr>
        <p:txBody>
          <a:bodyPr>
            <a:normAutofit/>
          </a:bodyPr>
          <a:lstStyle/>
          <a:p>
            <a:r>
              <a:rPr lang="ru-RU" dirty="0" smtClean="0"/>
              <a:t>«Организация логопедической работы в детском саду»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737987" y="5202238"/>
            <a:ext cx="4454013" cy="1655762"/>
          </a:xfrm>
        </p:spPr>
        <p:txBody>
          <a:bodyPr/>
          <a:lstStyle/>
          <a:p>
            <a:r>
              <a:rPr lang="ru-RU" dirty="0" smtClean="0"/>
              <a:t>Подготовила: Учитель-логопед </a:t>
            </a:r>
          </a:p>
          <a:p>
            <a:r>
              <a:rPr lang="ru-RU" dirty="0" err="1" smtClean="0"/>
              <a:t>Овчинникова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Екатерина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529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5ABF54-EE4A-0FE5-D74E-6B5A7D211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Плюсы  логопедической группы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B782BD-1D0D-29BE-0C71-6A5FBE941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коррекцию звукопроизношения</a:t>
            </a:r>
          </a:p>
          <a:p>
            <a:pPr>
              <a:buFont typeface="Wingdings" pitchFamily="2" charset="2"/>
              <a:buChar char="Ø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наформирование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грамотной, выразительной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речи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обучение чтению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развитие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мелкой моторики рук, подготовка руки к письму 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школе;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усиленная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к школе за счет дополнительных занятий по развитию речи, обучению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грамоте;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подход к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ребенку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совершенствование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психических процессов восприятия, внимания, памяти, воображения 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мышления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FA771B03-E2CF-9152-45D5-2E0071D6B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/>
              <a:t>Шаблоны презентаций с сайта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923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2FDB01-98A0-1126-BAEF-EDFAD993F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4840" y="252272"/>
            <a:ext cx="1002818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 логопедических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группах коррекционная работа проводится ежедневно: в форме игровых занятий со всеми или подгруппой детей – 3 раза в неделю и  в индивидуальной работе – 2-3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раза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7B3C08DB-4C84-1AF3-C5A7-11D5FD5E8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/>
              <a:t>Шаблоны презентаций с сайта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3">
            <a:extLst>
              <a:ext uri="{FF2B5EF4-FFF2-40B4-BE49-F238E27FC236}">
                <a16:creationId xmlns:a16="http://schemas.microsoft.com/office/drawing/2014/main" xmlns="" id="{FD188264-A421-AAAD-3562-A6C78C240A6C}"/>
              </a:ext>
            </a:extLst>
          </p:cNvPr>
          <p:cNvSpPr/>
          <p:nvPr/>
        </p:nvSpPr>
        <p:spPr>
          <a:xfrm>
            <a:off x="1385207" y="2368072"/>
            <a:ext cx="2886075" cy="3180550"/>
          </a:xfrm>
          <a:prstGeom prst="rect">
            <a:avLst/>
          </a:prstGeom>
          <a:solidFill>
            <a:srgbClr val="8D0A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Лексико-грамматические занятия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4">
            <a:extLst>
              <a:ext uri="{FF2B5EF4-FFF2-40B4-BE49-F238E27FC236}">
                <a16:creationId xmlns:a16="http://schemas.microsoft.com/office/drawing/2014/main" xmlns="" id="{EED208F2-AFA1-594B-A780-42C6F734EA6D}"/>
              </a:ext>
            </a:extLst>
          </p:cNvPr>
          <p:cNvSpPr/>
          <p:nvPr/>
        </p:nvSpPr>
        <p:spPr>
          <a:xfrm>
            <a:off x="2452007" y="2026770"/>
            <a:ext cx="733425" cy="733425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1C4C12D-6D97-AA46-FEC1-73A70C4CE952}"/>
              </a:ext>
            </a:extLst>
          </p:cNvPr>
          <p:cNvSpPr txBox="1"/>
          <p:nvPr/>
        </p:nvSpPr>
        <p:spPr>
          <a:xfrm>
            <a:off x="2461533" y="2034182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xmlns="" id="{39922B81-B152-4647-DA2D-38DAC987A169}"/>
              </a:ext>
            </a:extLst>
          </p:cNvPr>
          <p:cNvSpPr/>
          <p:nvPr/>
        </p:nvSpPr>
        <p:spPr>
          <a:xfrm>
            <a:off x="4758644" y="2368072"/>
            <a:ext cx="2886075" cy="3180550"/>
          </a:xfrm>
          <a:prstGeom prst="rect">
            <a:avLst/>
          </a:prstGeom>
          <a:solidFill>
            <a:srgbClr val="AA72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4BA876D1-4F7C-53F2-5298-4E292441278C}"/>
              </a:ext>
            </a:extLst>
          </p:cNvPr>
          <p:cNvSpPr txBox="1">
            <a:spLocks/>
          </p:cNvSpPr>
          <p:nvPr/>
        </p:nvSpPr>
        <p:spPr>
          <a:xfrm>
            <a:off x="4758643" y="2806221"/>
            <a:ext cx="2809876" cy="2667001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Овал 8">
            <a:extLst>
              <a:ext uri="{FF2B5EF4-FFF2-40B4-BE49-F238E27FC236}">
                <a16:creationId xmlns:a16="http://schemas.microsoft.com/office/drawing/2014/main" xmlns="" id="{F5517632-BBCA-CB91-AF9D-33468C633A8D}"/>
              </a:ext>
            </a:extLst>
          </p:cNvPr>
          <p:cNvSpPr/>
          <p:nvPr/>
        </p:nvSpPr>
        <p:spPr>
          <a:xfrm>
            <a:off x="5825444" y="2026770"/>
            <a:ext cx="733425" cy="733425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AB20322-3DA3-6965-191B-5AB30F8EB235}"/>
              </a:ext>
            </a:extLst>
          </p:cNvPr>
          <p:cNvSpPr txBox="1"/>
          <p:nvPr/>
        </p:nvSpPr>
        <p:spPr>
          <a:xfrm>
            <a:off x="5834970" y="2024302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</a:rPr>
              <a:t>2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12" name="Прямоугольник 10">
            <a:extLst>
              <a:ext uri="{FF2B5EF4-FFF2-40B4-BE49-F238E27FC236}">
                <a16:creationId xmlns:a16="http://schemas.microsoft.com/office/drawing/2014/main" xmlns="" id="{683E73E9-FA81-530C-017E-0037E2586A1D}"/>
              </a:ext>
            </a:extLst>
          </p:cNvPr>
          <p:cNvSpPr/>
          <p:nvPr/>
        </p:nvSpPr>
        <p:spPr>
          <a:xfrm>
            <a:off x="8182883" y="2368072"/>
            <a:ext cx="2886075" cy="3180550"/>
          </a:xfrm>
          <a:prstGeom prst="rect">
            <a:avLst/>
          </a:prstGeom>
          <a:solidFill>
            <a:srgbClr val="2E535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7CFB6665-209A-920A-A9AC-CC1109186FF9}"/>
              </a:ext>
            </a:extLst>
          </p:cNvPr>
          <p:cNvSpPr txBox="1">
            <a:spLocks/>
          </p:cNvSpPr>
          <p:nvPr/>
        </p:nvSpPr>
        <p:spPr>
          <a:xfrm>
            <a:off x="8182882" y="2806221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Овал 12">
            <a:extLst>
              <a:ext uri="{FF2B5EF4-FFF2-40B4-BE49-F238E27FC236}">
                <a16:creationId xmlns:a16="http://schemas.microsoft.com/office/drawing/2014/main" xmlns="" id="{17EFAC16-E4E8-8D74-941C-5F67F6D8A533}"/>
              </a:ext>
            </a:extLst>
          </p:cNvPr>
          <p:cNvSpPr/>
          <p:nvPr/>
        </p:nvSpPr>
        <p:spPr>
          <a:xfrm>
            <a:off x="9249683" y="2026770"/>
            <a:ext cx="733425" cy="733425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A15B968-1F68-1E47-4F85-76F4595FCABC}"/>
              </a:ext>
            </a:extLst>
          </p:cNvPr>
          <p:cNvSpPr txBox="1"/>
          <p:nvPr/>
        </p:nvSpPr>
        <p:spPr>
          <a:xfrm>
            <a:off x="9259208" y="2023527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</a:rPr>
              <a:t>3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xmlns="" id="{0F2E71A0-F61C-E4E7-58F0-E764A14A61C3}"/>
              </a:ext>
            </a:extLst>
          </p:cNvPr>
          <p:cNvSpPr txBox="1">
            <a:spLocks/>
          </p:cNvSpPr>
          <p:nvPr/>
        </p:nvSpPr>
        <p:spPr>
          <a:xfrm>
            <a:off x="1410603" y="2806221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421529" y="3564283"/>
            <a:ext cx="32524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Занятия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развитию связной речи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8079130" y="3516736"/>
            <a:ext cx="33798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Занятие по  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обучению грамоте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709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9E46C5-CB81-133A-7209-67F060B27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Индивидуальные занятия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xmlns="" id="{36FAA26A-0C9C-B0A1-820E-1E2B7A5CE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/>
              <a:t>Шаблоны презентаций с сайта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67159" y="1284790"/>
            <a:ext cx="11215869" cy="4892173"/>
          </a:xfrm>
        </p:spPr>
        <p:txBody>
          <a:bodyPr>
            <a:normAutofit fontScale="77500" lnSpcReduction="20000"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Индивидуальные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занятия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проводятся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ежедневно. 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Индивидуальная 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 проводится в следующих направлениях: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домашних заданий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 -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фонематического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слуха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- дыхательные упражнения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артикуляционные упражнения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Для  правильного произношения звуков, язык, губы, зубы должны находится в определенном положении, необходима тренировка органов артикуляционного аппарата.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постановку звука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-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коррекция звукопроизношения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включающая: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- слоговую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слова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психических процессов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восприятия, памяти, воображения, мышления, внимания;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991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92246-65A4-6BA6-3CC1-27670157B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Роль семьи ВАЖНА!</a:t>
            </a:r>
            <a:endParaRPr lang="ru-RU" dirty="0"/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F21D19EC-C5BA-A120-E691-0352A41437F3}"/>
              </a:ext>
            </a:extLst>
          </p:cNvPr>
          <p:cNvSpPr txBox="1">
            <a:spLocks/>
          </p:cNvSpPr>
          <p:nvPr/>
        </p:nvSpPr>
        <p:spPr>
          <a:xfrm>
            <a:off x="838200" y="2619001"/>
            <a:ext cx="10515600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sz="13800" dirty="0">
              <a:solidFill>
                <a:srgbClr val="EC5E41"/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A1EB1EE1-BFB5-7930-FF83-F60E8C85D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/>
              <a:t>Шаблоны презентаций с сайта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1722" y="2101218"/>
            <a:ext cx="1003525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Какова же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роль семьи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родителей в преодолении речевых нарушений у детей?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 надо думать, что речевые дефекты исчезнут сами собой со временем.  Для их преодоления необходима систематическая, длительная коррекционная работа, в которой родителям отводится значительная роль, поскольку большее время ребенок проводит дома с близкими ему людьми.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706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D38A50-9F6D-D3A5-080B-73B5E7F9A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4840" y="0"/>
            <a:ext cx="10028188" cy="1325563"/>
          </a:xfrm>
        </p:spPr>
        <p:txBody>
          <a:bodyPr/>
          <a:lstStyle/>
          <a:p>
            <a:pPr algn="ctr"/>
            <a:r>
              <a:rPr lang="ru-RU" dirty="0" smtClean="0"/>
              <a:t>Взаимосвязь логопеда с родителями осуществляется через тетрадь</a:t>
            </a:r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F2E3EE3A-4D68-A7DC-44B4-CB3A48380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/>
              <a:t>Шаблоны презентаций с сайта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C2C0186D-5A7B-7047-E1F1-18F81C4D1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7129" y="1747776"/>
            <a:ext cx="8368496" cy="5110223"/>
          </a:xfrm>
        </p:spPr>
        <p:txBody>
          <a:bodyPr>
            <a:normAutofit fontScale="77500" lnSpcReduction="20000"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Логопедическая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тетрадь – это документ. Обращаться с ней следует аккуратно.  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тетради забираются на выходные, возвращаются в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понедельник;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задания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развитие мелкой моторики рук (печатать, раскрасить, штриховка и пр.) выполняются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простыми карандашами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должен рисовать, штриховать, вырезать, наклеивать в тетради своей рукой. Взрослый может показать, объяснить, как выполнять задание. 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стремитесь делать из тетради образцово-показательную, главное, чтобы ребенок тренировал свою руку, развивал мелкую моторику, готовил руку к письму.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весь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речевой материал должен быть отработан, т.е. родители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добиваются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правильного и четкого выполнения ребенком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задания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Рисунок 4" descr="Classroom outline">
            <a:extLst>
              <a:ext uri="{FF2B5EF4-FFF2-40B4-BE49-F238E27FC236}">
                <a16:creationId xmlns:a16="http://schemas.microsoft.com/office/drawing/2014/main" xmlns="" id="{AEC3691F-D0FA-9EB1-F6E8-F08238A4B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/>
        </p:blipFill>
        <p:spPr>
          <a:xfrm>
            <a:off x="217794" y="2149746"/>
            <a:ext cx="3159378" cy="315937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xmlns="" val="247931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9AEEA4-E604-4AE4-79AF-B005D9809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ВАЖНО!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EAE947-E493-AC52-E5FF-AA7F3CC4F8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олько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тесном сотрудничестве семьи  и педагогов, можно достичь хорошего, качественного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результата в исправлении и развитии речи ребенка.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Удачи, успехов в совместной работе наших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детей! </a:t>
            </a:r>
          </a:p>
          <a:p>
            <a:pPr marL="0" indent="0">
              <a:buNone/>
            </a:pPr>
            <a:endParaRPr lang="ru-RU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ru-RU" dirty="0" smtClean="0"/>
              <a:t>                                           </a:t>
            </a:r>
            <a:r>
              <a:rPr lang="ru-RU" sz="3200" dirty="0" smtClean="0">
                <a:solidFill>
                  <a:srgbClr val="394ACE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dirty="0">
              <a:solidFill>
                <a:srgbClr val="394AC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54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294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«Организация логопедической работы в детском саду»</vt:lpstr>
      <vt:lpstr>Плюсы  логопедической группы</vt:lpstr>
      <vt:lpstr>В логопедических группах коррекционная работа проводится ежедневно: в форме игровых занятий со всеми или подгруппой детей – 3 раза в неделю и  в индивидуальной работе – 2-3 раза  </vt:lpstr>
      <vt:lpstr>Индивидуальные занятия</vt:lpstr>
      <vt:lpstr>Роль семьи ВАЖНА!</vt:lpstr>
      <vt:lpstr>Взаимосвязь логопеда с родителями осуществляется через тетрадь</vt:lpstr>
      <vt:lpstr>ВАЖНО!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Новый учебный год, шаблон презентации с сайта presentation-creation.ru</dc:title>
  <dc:creator>User Obstinate</dc:creator>
  <cp:lastModifiedBy>Ekaterina</cp:lastModifiedBy>
  <cp:revision>9</cp:revision>
  <dcterms:created xsi:type="dcterms:W3CDTF">2023-08-23T11:31:43Z</dcterms:created>
  <dcterms:modified xsi:type="dcterms:W3CDTF">2024-09-13T18:47:06Z</dcterms:modified>
</cp:coreProperties>
</file>